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F09D-31AF-4244-9CD2-0C0A940E3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2B6BB-BC2E-AB44-BBED-7EE768171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EE599-203E-804F-9BBE-BB6DF028CC7A}"/>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467B5AA4-0E5C-FD47-84BB-61433F93D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E5080-7B72-3C4F-B30B-1AD536ED29C0}"/>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69956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C970-8831-7449-AD63-C516205EB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2FFD85-F24B-3B40-8B36-F71886755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69D61-D663-3C45-98C1-9129BA0B1170}"/>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FB692629-FAF0-5B4A-9B86-193F8FD96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212CC-23C3-124A-A3F0-0E237B22C79C}"/>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6507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6F1DF-5017-A14B-BFAB-0414B9AAA8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6F9219-7BDC-0D43-848C-81BF5211C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929FA-8BFA-1342-A026-8776427F2A22}"/>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B0C6CDDC-75F4-FD4B-B9F1-D24051E34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E5119-3FD5-E742-93BE-BB08FDD26788}"/>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411704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32A5-14EB-9744-9963-07A727B5D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F68D-4C0F-2040-8A73-78EEE5892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02C3E-8D6A-B141-9FBE-23AF97970C28}"/>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5D728AAB-FF53-4641-97B7-81FDE875A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56D76-2A8A-784C-9FE2-830AA4DE5224}"/>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409478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27D5-898A-9442-8A4F-56ABC297A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0108-8F6D-074C-A867-056D3BB6F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90E12-4F83-2F48-922A-1637AE28F842}"/>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7B704E8C-9FA1-E046-877C-E2601749C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039AF-E0F3-F74C-8AA4-423EAF7BF42C}"/>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73383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649E-911B-1543-A277-240630907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F5D6A-8152-AD43-B2EE-55234680C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81B96-C759-5845-A763-996CDC6424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C7426C-B0FB-4A43-9117-0B193D6AA7CD}"/>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6" name="Footer Placeholder 5">
            <a:extLst>
              <a:ext uri="{FF2B5EF4-FFF2-40B4-BE49-F238E27FC236}">
                <a16:creationId xmlns:a16="http://schemas.microsoft.com/office/drawing/2014/main" id="{10423B46-C066-F64C-859C-A26CEE707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27C3D-EFEE-DC43-8DFA-6C58D4659C9B}"/>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358338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3416-0A05-8943-B0CC-101768BC0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6EA12-C796-8647-BCB2-327D4337C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F2BCE-58B7-6344-9648-C00D2EF18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560B55-0E01-E44F-8BA2-048ACE3FC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3D5E4E-9033-9045-815F-C9460551B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351C7-F5B4-C34C-BC61-3E197EEBF9F2}"/>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8" name="Footer Placeholder 7">
            <a:extLst>
              <a:ext uri="{FF2B5EF4-FFF2-40B4-BE49-F238E27FC236}">
                <a16:creationId xmlns:a16="http://schemas.microsoft.com/office/drawing/2014/main" id="{6FE5E446-60D6-9141-9B71-4E01584E73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4FB93-438D-5C45-AB8F-5D0199E46AC0}"/>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24357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4C20-0D63-E744-9897-402EF1296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80C05-4443-0046-B00E-598A2674041D}"/>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4" name="Footer Placeholder 3">
            <a:extLst>
              <a:ext uri="{FF2B5EF4-FFF2-40B4-BE49-F238E27FC236}">
                <a16:creationId xmlns:a16="http://schemas.microsoft.com/office/drawing/2014/main" id="{20FDB2ED-2903-6E44-8165-165E8C2BC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544CE2-52FB-8C4F-A608-C37C65435FA1}"/>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9961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D615A-A2DF-4D46-9CB7-FCCAC395B63D}"/>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3" name="Footer Placeholder 2">
            <a:extLst>
              <a:ext uri="{FF2B5EF4-FFF2-40B4-BE49-F238E27FC236}">
                <a16:creationId xmlns:a16="http://schemas.microsoft.com/office/drawing/2014/main" id="{77D9D5F7-E066-3A44-A11C-2203EB027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85823-EAEA-D747-8959-371AFD4FD575}"/>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39778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EFB3-D42B-C64E-A09C-A885DB5BF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C279B-1BD5-0E47-93A9-BD4397DA3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232C6-20A1-BB41-86D0-8934FD9B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816C8-1E69-5E41-9BB6-FB560643CBB7}"/>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6" name="Footer Placeholder 5">
            <a:extLst>
              <a:ext uri="{FF2B5EF4-FFF2-40B4-BE49-F238E27FC236}">
                <a16:creationId xmlns:a16="http://schemas.microsoft.com/office/drawing/2014/main" id="{E55A2497-E0D7-9D40-97CE-4427BD13B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54B8D-E519-F049-8933-E47A55AD576D}"/>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351539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C46F-67D6-E746-A6A6-92FB7070C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132A-A7AD-9E4B-9B27-8D85D191C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99DF8-AAD8-EE47-8622-78564780B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47F86-2BFB-274E-B443-2CA636B5AD0E}"/>
              </a:ext>
            </a:extLst>
          </p:cNvPr>
          <p:cNvSpPr>
            <a:spLocks noGrp="1"/>
          </p:cNvSpPr>
          <p:nvPr>
            <p:ph type="dt" sz="half" idx="10"/>
          </p:nvPr>
        </p:nvSpPr>
        <p:spPr/>
        <p:txBody>
          <a:bodyPr/>
          <a:lstStyle/>
          <a:p>
            <a:fld id="{DB1D5382-B152-6B44-A69F-7EEDBDBBA949}" type="datetimeFigureOut">
              <a:rPr lang="en-US" smtClean="0"/>
              <a:t>4/1/22</a:t>
            </a:fld>
            <a:endParaRPr lang="en-US"/>
          </a:p>
        </p:txBody>
      </p:sp>
      <p:sp>
        <p:nvSpPr>
          <p:cNvPr id="6" name="Footer Placeholder 5">
            <a:extLst>
              <a:ext uri="{FF2B5EF4-FFF2-40B4-BE49-F238E27FC236}">
                <a16:creationId xmlns:a16="http://schemas.microsoft.com/office/drawing/2014/main" id="{2C3A80D3-79EB-C945-A0A3-B71D45C07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5BE0D-4A6F-A344-BC91-97BCE6F38851}"/>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283861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E183E-CD12-E342-8E2C-245F91F3A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EC4CB6-C8B1-F64B-8FEA-DC349CE0B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B8659-E1DD-3245-85B7-A40A0C2B1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D5382-B152-6B44-A69F-7EEDBDBBA949}" type="datetimeFigureOut">
              <a:rPr lang="en-US" smtClean="0"/>
              <a:t>4/1/22</a:t>
            </a:fld>
            <a:endParaRPr lang="en-US"/>
          </a:p>
        </p:txBody>
      </p:sp>
      <p:sp>
        <p:nvSpPr>
          <p:cNvPr id="5" name="Footer Placeholder 4">
            <a:extLst>
              <a:ext uri="{FF2B5EF4-FFF2-40B4-BE49-F238E27FC236}">
                <a16:creationId xmlns:a16="http://schemas.microsoft.com/office/drawing/2014/main" id="{317A0A7B-920D-8B44-B981-B9967ADED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BE08B-0C33-CF4C-A90F-21D5C3087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25415-5314-1546-AA3E-71D4F9C4B449}" type="slidenum">
              <a:rPr lang="en-US" smtClean="0"/>
              <a:t>‹#›</a:t>
            </a:fld>
            <a:endParaRPr lang="en-US"/>
          </a:p>
        </p:txBody>
      </p:sp>
    </p:spTree>
    <p:extLst>
      <p:ext uri="{BB962C8B-B14F-4D97-AF65-F5344CB8AC3E}">
        <p14:creationId xmlns:p14="http://schemas.microsoft.com/office/powerpoint/2010/main" val="71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hareeshv@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41BD-5EFD-9449-A50F-BD1540708299}"/>
              </a:ext>
            </a:extLst>
          </p:cNvPr>
          <p:cNvSpPr>
            <a:spLocks noGrp="1"/>
          </p:cNvSpPr>
          <p:nvPr>
            <p:ph type="ctrTitle"/>
          </p:nvPr>
        </p:nvSpPr>
        <p:spPr/>
        <p:txBody>
          <a:bodyPr/>
          <a:lstStyle/>
          <a:p>
            <a:r>
              <a:rPr lang="en-US" dirty="0"/>
              <a:t>Google stock price Prediction</a:t>
            </a:r>
          </a:p>
        </p:txBody>
      </p:sp>
      <p:sp>
        <p:nvSpPr>
          <p:cNvPr id="3" name="Subtitle 2">
            <a:extLst>
              <a:ext uri="{FF2B5EF4-FFF2-40B4-BE49-F238E27FC236}">
                <a16:creationId xmlns:a16="http://schemas.microsoft.com/office/drawing/2014/main" id="{9AA43CA8-DB1F-9D49-B075-18B2D5B24594}"/>
              </a:ext>
            </a:extLst>
          </p:cNvPr>
          <p:cNvSpPr>
            <a:spLocks noGrp="1"/>
          </p:cNvSpPr>
          <p:nvPr>
            <p:ph type="subTitle" idx="1"/>
          </p:nvPr>
        </p:nvSpPr>
        <p:spPr/>
        <p:txBody>
          <a:bodyPr/>
          <a:lstStyle/>
          <a:p>
            <a:r>
              <a:rPr lang="en-US" dirty="0"/>
              <a:t>Regis University - MSDS696 – Data Science Practicum II</a:t>
            </a:r>
          </a:p>
          <a:p>
            <a:r>
              <a:rPr lang="en-US" dirty="0"/>
              <a:t>Hareesh Vijayanandan Nair</a:t>
            </a:r>
          </a:p>
        </p:txBody>
      </p:sp>
    </p:spTree>
    <p:extLst>
      <p:ext uri="{BB962C8B-B14F-4D97-AF65-F5344CB8AC3E}">
        <p14:creationId xmlns:p14="http://schemas.microsoft.com/office/powerpoint/2010/main" val="35415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4504-B5E3-1D46-A23C-E01B2E63BAC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E70F5B4-DAB6-954A-9453-99B57E49F76A}"/>
              </a:ext>
            </a:extLst>
          </p:cNvPr>
          <p:cNvSpPr>
            <a:spLocks noGrp="1"/>
          </p:cNvSpPr>
          <p:nvPr>
            <p:ph idx="1"/>
          </p:nvPr>
        </p:nvSpPr>
        <p:spPr/>
        <p:txBody>
          <a:bodyPr/>
          <a:lstStyle/>
          <a:p>
            <a:r>
              <a:rPr lang="en-US" dirty="0"/>
              <a:t>Problem</a:t>
            </a:r>
          </a:p>
          <a:p>
            <a:r>
              <a:rPr lang="en-US" dirty="0"/>
              <a:t>Research Question</a:t>
            </a:r>
          </a:p>
          <a:p>
            <a:r>
              <a:rPr lang="en-US" dirty="0"/>
              <a:t>Data</a:t>
            </a:r>
          </a:p>
          <a:p>
            <a:r>
              <a:rPr lang="en-US" dirty="0"/>
              <a:t>Proposed Methodology</a:t>
            </a:r>
          </a:p>
          <a:p>
            <a:r>
              <a:rPr lang="en-US" dirty="0"/>
              <a:t>Project Timeline</a:t>
            </a:r>
          </a:p>
          <a:p>
            <a:r>
              <a:rPr lang="en-US" dirty="0"/>
              <a:t>Contact</a:t>
            </a:r>
          </a:p>
        </p:txBody>
      </p:sp>
    </p:spTree>
    <p:extLst>
      <p:ext uri="{BB962C8B-B14F-4D97-AF65-F5344CB8AC3E}">
        <p14:creationId xmlns:p14="http://schemas.microsoft.com/office/powerpoint/2010/main" val="173016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Problem or Situation</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838200" y="1825625"/>
            <a:ext cx="10515600" cy="3713327"/>
          </a:xfrm>
        </p:spPr>
        <p:txBody>
          <a:bodyPr/>
          <a:lstStyle/>
          <a:p>
            <a:pPr marL="0" indent="0">
              <a:buNone/>
            </a:pPr>
            <a:r>
              <a:rPr lang="en-US" dirty="0"/>
              <a:t>	Stock is a major investment option. Most of the retirement fund is also modelled in such a way that it is also used as a stock investment. This scenario gives more challenges to normal middleclass people on their future investment. People are trying to protect their hard-earned money without much loss. </a:t>
            </a:r>
          </a:p>
          <a:p>
            <a:pPr marL="0" indent="0">
              <a:buNone/>
            </a:pPr>
            <a:r>
              <a:rPr lang="en-US" dirty="0"/>
              <a:t>	Modelling and prediction of stock price is getting more attention. This project is to research on how to predict Google stock price as a model.</a:t>
            </a:r>
          </a:p>
        </p:txBody>
      </p:sp>
    </p:spTree>
    <p:extLst>
      <p:ext uri="{BB962C8B-B14F-4D97-AF65-F5344CB8AC3E}">
        <p14:creationId xmlns:p14="http://schemas.microsoft.com/office/powerpoint/2010/main" val="341402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p:txBody>
          <a:bodyPr/>
          <a:lstStyle/>
          <a:p>
            <a:pPr marL="0" indent="0">
              <a:buNone/>
            </a:pPr>
            <a:r>
              <a:rPr lang="en-US" dirty="0"/>
              <a:t>	How to understand and predict the stock price impact during the volatile market where national and international affairs are bringing impacts. This prediction model should help the users to avoid any loss on stock investment and maximize the profit.</a:t>
            </a:r>
          </a:p>
        </p:txBody>
      </p:sp>
    </p:spTree>
    <p:extLst>
      <p:ext uri="{BB962C8B-B14F-4D97-AF65-F5344CB8AC3E}">
        <p14:creationId xmlns:p14="http://schemas.microsoft.com/office/powerpoint/2010/main" val="228222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838200" y="1468273"/>
            <a:ext cx="10515600" cy="4667250"/>
          </a:xfrm>
        </p:spPr>
        <p:txBody>
          <a:bodyPr>
            <a:normAutofit/>
          </a:bodyPr>
          <a:lstStyle/>
          <a:p>
            <a:r>
              <a:rPr lang="en-US" dirty="0"/>
              <a:t>The data set for this project is available in yahoo finance and Kaggle.</a:t>
            </a:r>
          </a:p>
          <a:p>
            <a:r>
              <a:rPr lang="en-US" dirty="0"/>
              <a:t>Stock data for this project contains the following details.</a:t>
            </a:r>
          </a:p>
          <a:p>
            <a:r>
              <a:rPr lang="en-US" dirty="0"/>
              <a:t>Data details are as follows.</a:t>
            </a:r>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6566B00C-93DF-D649-8321-BD91FC03DFDE}"/>
              </a:ext>
            </a:extLst>
          </p:cNvPr>
          <p:cNvGraphicFramePr>
            <a:graphicFrameLocks noGrp="1"/>
          </p:cNvGraphicFramePr>
          <p:nvPr>
            <p:extLst>
              <p:ext uri="{D42A27DB-BD31-4B8C-83A1-F6EECF244321}">
                <p14:modId xmlns:p14="http://schemas.microsoft.com/office/powerpoint/2010/main" val="1640571309"/>
              </p:ext>
            </p:extLst>
          </p:nvPr>
        </p:nvGraphicFramePr>
        <p:xfrm>
          <a:off x="1222703" y="3160920"/>
          <a:ext cx="8646511" cy="29667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24974100"/>
                    </a:ext>
                  </a:extLst>
                </a:gridCol>
                <a:gridCol w="7291844">
                  <a:extLst>
                    <a:ext uri="{9D8B030D-6E8A-4147-A177-3AD203B41FA5}">
                      <a16:colId xmlns:a16="http://schemas.microsoft.com/office/drawing/2014/main" val="2048885797"/>
                    </a:ext>
                  </a:extLst>
                </a:gridCol>
              </a:tblGrid>
              <a:tr h="370840">
                <a:tc>
                  <a:txBody>
                    <a:bodyPr/>
                    <a:lstStyle/>
                    <a:p>
                      <a:r>
                        <a:rPr lang="en-US" dirty="0"/>
                        <a:t>Field</a:t>
                      </a:r>
                    </a:p>
                  </a:txBody>
                  <a:tcPr/>
                </a:tc>
                <a:tc>
                  <a:txBody>
                    <a:bodyPr/>
                    <a:lstStyle/>
                    <a:p>
                      <a:r>
                        <a:rPr lang="en-US" dirty="0"/>
                        <a:t>Description</a:t>
                      </a:r>
                    </a:p>
                  </a:txBody>
                  <a:tcPr/>
                </a:tc>
                <a:extLst>
                  <a:ext uri="{0D108BD9-81ED-4DB2-BD59-A6C34878D82A}">
                    <a16:rowId xmlns:a16="http://schemas.microsoft.com/office/drawing/2014/main" val="3307124293"/>
                  </a:ext>
                </a:extLst>
              </a:tr>
              <a:tr h="370840">
                <a:tc>
                  <a:txBody>
                    <a:bodyPr/>
                    <a:lstStyle/>
                    <a:p>
                      <a:r>
                        <a:rPr lang="en-US" dirty="0"/>
                        <a:t>Date</a:t>
                      </a:r>
                    </a:p>
                  </a:txBody>
                  <a:tcPr/>
                </a:tc>
                <a:tc>
                  <a:txBody>
                    <a:bodyPr/>
                    <a:lstStyle/>
                    <a:p>
                      <a:r>
                        <a:rPr lang="en-US" dirty="0"/>
                        <a:t>When the transaction is processed.</a:t>
                      </a:r>
                    </a:p>
                  </a:txBody>
                  <a:tcPr/>
                </a:tc>
                <a:extLst>
                  <a:ext uri="{0D108BD9-81ED-4DB2-BD59-A6C34878D82A}">
                    <a16:rowId xmlns:a16="http://schemas.microsoft.com/office/drawing/2014/main" val="2691406731"/>
                  </a:ext>
                </a:extLst>
              </a:tr>
              <a:tr h="370840">
                <a:tc>
                  <a:txBody>
                    <a:bodyPr/>
                    <a:lstStyle/>
                    <a:p>
                      <a:r>
                        <a:rPr lang="en-US" dirty="0"/>
                        <a:t>Open</a:t>
                      </a:r>
                    </a:p>
                  </a:txBody>
                  <a:tcPr/>
                </a:tc>
                <a:tc>
                  <a:txBody>
                    <a:bodyPr/>
                    <a:lstStyle/>
                    <a:p>
                      <a:r>
                        <a:rPr lang="en-US" dirty="0"/>
                        <a:t>The open price when the stock exchange is opened.</a:t>
                      </a:r>
                    </a:p>
                  </a:txBody>
                  <a:tcPr/>
                </a:tc>
                <a:extLst>
                  <a:ext uri="{0D108BD9-81ED-4DB2-BD59-A6C34878D82A}">
                    <a16:rowId xmlns:a16="http://schemas.microsoft.com/office/drawing/2014/main" val="127060661"/>
                  </a:ext>
                </a:extLst>
              </a:tr>
              <a:tr h="370840">
                <a:tc>
                  <a:txBody>
                    <a:bodyPr/>
                    <a:lstStyle/>
                    <a:p>
                      <a:r>
                        <a:rPr lang="en-US" dirty="0"/>
                        <a:t>Close</a:t>
                      </a:r>
                    </a:p>
                  </a:txBody>
                  <a:tcPr/>
                </a:tc>
                <a:tc>
                  <a:txBody>
                    <a:bodyPr/>
                    <a:lstStyle/>
                    <a:p>
                      <a:r>
                        <a:rPr lang="en-US" dirty="0"/>
                        <a:t>The close price when the stock exchange is closed.</a:t>
                      </a:r>
                    </a:p>
                  </a:txBody>
                  <a:tcPr/>
                </a:tc>
                <a:extLst>
                  <a:ext uri="{0D108BD9-81ED-4DB2-BD59-A6C34878D82A}">
                    <a16:rowId xmlns:a16="http://schemas.microsoft.com/office/drawing/2014/main" val="3031077006"/>
                  </a:ext>
                </a:extLst>
              </a:tr>
              <a:tr h="370840">
                <a:tc>
                  <a:txBody>
                    <a:bodyPr/>
                    <a:lstStyle/>
                    <a:p>
                      <a:r>
                        <a:rPr lang="en-US" dirty="0"/>
                        <a:t>High</a:t>
                      </a:r>
                    </a:p>
                  </a:txBody>
                  <a:tcPr/>
                </a:tc>
                <a:tc>
                  <a:txBody>
                    <a:bodyPr/>
                    <a:lstStyle/>
                    <a:p>
                      <a:r>
                        <a:rPr lang="en-US" dirty="0"/>
                        <a:t>High price of stock on this day.</a:t>
                      </a:r>
                    </a:p>
                  </a:txBody>
                  <a:tcPr/>
                </a:tc>
                <a:extLst>
                  <a:ext uri="{0D108BD9-81ED-4DB2-BD59-A6C34878D82A}">
                    <a16:rowId xmlns:a16="http://schemas.microsoft.com/office/drawing/2014/main" val="923658356"/>
                  </a:ext>
                </a:extLst>
              </a:tr>
              <a:tr h="370840">
                <a:tc>
                  <a:txBody>
                    <a:bodyPr/>
                    <a:lstStyle/>
                    <a:p>
                      <a:r>
                        <a:rPr lang="en-US" dirty="0"/>
                        <a:t>Low</a:t>
                      </a:r>
                    </a:p>
                  </a:txBody>
                  <a:tcPr/>
                </a:tc>
                <a:tc>
                  <a:txBody>
                    <a:bodyPr/>
                    <a:lstStyle/>
                    <a:p>
                      <a:r>
                        <a:rPr lang="en-US" dirty="0"/>
                        <a:t>Low price on this day.</a:t>
                      </a:r>
                    </a:p>
                  </a:txBody>
                  <a:tcPr/>
                </a:tc>
                <a:extLst>
                  <a:ext uri="{0D108BD9-81ED-4DB2-BD59-A6C34878D82A}">
                    <a16:rowId xmlns:a16="http://schemas.microsoft.com/office/drawing/2014/main" val="223246828"/>
                  </a:ext>
                </a:extLst>
              </a:tr>
              <a:tr h="370840">
                <a:tc>
                  <a:txBody>
                    <a:bodyPr/>
                    <a:lstStyle/>
                    <a:p>
                      <a:r>
                        <a:rPr lang="en-US" dirty="0"/>
                        <a:t>Volume</a:t>
                      </a:r>
                    </a:p>
                  </a:txBody>
                  <a:tcPr/>
                </a:tc>
                <a:tc>
                  <a:txBody>
                    <a:bodyPr/>
                    <a:lstStyle/>
                    <a:p>
                      <a:r>
                        <a:rPr lang="en-US" dirty="0"/>
                        <a:t>The total volume of the stock transacted on this day.</a:t>
                      </a:r>
                    </a:p>
                  </a:txBody>
                  <a:tcPr/>
                </a:tc>
                <a:extLst>
                  <a:ext uri="{0D108BD9-81ED-4DB2-BD59-A6C34878D82A}">
                    <a16:rowId xmlns:a16="http://schemas.microsoft.com/office/drawing/2014/main" val="1341154944"/>
                  </a:ext>
                </a:extLst>
              </a:tr>
              <a:tr h="370840">
                <a:tc>
                  <a:txBody>
                    <a:bodyPr/>
                    <a:lstStyle/>
                    <a:p>
                      <a:r>
                        <a:rPr lang="en-US" dirty="0"/>
                        <a:t>Adj Close</a:t>
                      </a:r>
                    </a:p>
                  </a:txBody>
                  <a:tcPr/>
                </a:tc>
                <a:tc>
                  <a:txBody>
                    <a:bodyPr/>
                    <a:lstStyle/>
                    <a:p>
                      <a:r>
                        <a:rPr lang="en-US" dirty="0"/>
                        <a:t>The adjusted closing price amends a stock close price.</a:t>
                      </a:r>
                    </a:p>
                  </a:txBody>
                  <a:tcPr/>
                </a:tc>
                <a:extLst>
                  <a:ext uri="{0D108BD9-81ED-4DB2-BD59-A6C34878D82A}">
                    <a16:rowId xmlns:a16="http://schemas.microsoft.com/office/drawing/2014/main" val="3493014617"/>
                  </a:ext>
                </a:extLst>
              </a:tr>
            </a:tbl>
          </a:graphicData>
        </a:graphic>
      </p:graphicFrame>
    </p:spTree>
    <p:extLst>
      <p:ext uri="{BB962C8B-B14F-4D97-AF65-F5344CB8AC3E}">
        <p14:creationId xmlns:p14="http://schemas.microsoft.com/office/powerpoint/2010/main" val="33880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Proposed methodology</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p:txBody>
          <a:bodyPr/>
          <a:lstStyle/>
          <a:p>
            <a:endParaRPr lang="en-US" dirty="0"/>
          </a:p>
          <a:p>
            <a:r>
              <a:rPr lang="en-US" dirty="0"/>
              <a:t>There are different types of methodologies need to be experimented and check the accuracies of this prediction method. Since this is a very serious model which can make financial decisions , this should be tested multiple times for the accuracies. There are time series analysis like LSTM model, Facebook Prophet model or ARIMA model.</a:t>
            </a:r>
          </a:p>
          <a:p>
            <a:endParaRPr lang="en-US" dirty="0"/>
          </a:p>
          <a:p>
            <a:pPr marL="0" indent="0">
              <a:buNone/>
            </a:pPr>
            <a:endParaRPr lang="en-US" dirty="0"/>
          </a:p>
        </p:txBody>
      </p:sp>
    </p:spTree>
    <p:extLst>
      <p:ext uri="{BB962C8B-B14F-4D97-AF65-F5344CB8AC3E}">
        <p14:creationId xmlns:p14="http://schemas.microsoft.com/office/powerpoint/2010/main" val="355289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Project Timeline</a:t>
            </a:r>
          </a:p>
        </p:txBody>
      </p:sp>
      <p:graphicFrame>
        <p:nvGraphicFramePr>
          <p:cNvPr id="4" name="Table 4">
            <a:extLst>
              <a:ext uri="{FF2B5EF4-FFF2-40B4-BE49-F238E27FC236}">
                <a16:creationId xmlns:a16="http://schemas.microsoft.com/office/drawing/2014/main" id="{D23F4D83-F471-0343-9212-29B615A74A80}"/>
              </a:ext>
            </a:extLst>
          </p:cNvPr>
          <p:cNvGraphicFramePr>
            <a:graphicFrameLocks noGrp="1"/>
          </p:cNvGraphicFramePr>
          <p:nvPr>
            <p:extLst>
              <p:ext uri="{D42A27DB-BD31-4B8C-83A1-F6EECF244321}">
                <p14:modId xmlns:p14="http://schemas.microsoft.com/office/powerpoint/2010/main" val="2750579121"/>
              </p:ext>
            </p:extLst>
          </p:nvPr>
        </p:nvGraphicFramePr>
        <p:xfrm>
          <a:off x="838200" y="1626148"/>
          <a:ext cx="9913883" cy="3337560"/>
        </p:xfrm>
        <a:graphic>
          <a:graphicData uri="http://schemas.openxmlformats.org/drawingml/2006/table">
            <a:tbl>
              <a:tblPr firstRow="1" bandRow="1">
                <a:tableStyleId>{5C22544A-7EE6-4342-B048-85BDC9FD1C3A}</a:tableStyleId>
              </a:tblPr>
              <a:tblGrid>
                <a:gridCol w="1442545">
                  <a:extLst>
                    <a:ext uri="{9D8B030D-6E8A-4147-A177-3AD203B41FA5}">
                      <a16:colId xmlns:a16="http://schemas.microsoft.com/office/drawing/2014/main" val="80535126"/>
                    </a:ext>
                  </a:extLst>
                </a:gridCol>
                <a:gridCol w="6432331">
                  <a:extLst>
                    <a:ext uri="{9D8B030D-6E8A-4147-A177-3AD203B41FA5}">
                      <a16:colId xmlns:a16="http://schemas.microsoft.com/office/drawing/2014/main" val="1645998067"/>
                    </a:ext>
                  </a:extLst>
                </a:gridCol>
                <a:gridCol w="2039007">
                  <a:extLst>
                    <a:ext uri="{9D8B030D-6E8A-4147-A177-3AD203B41FA5}">
                      <a16:colId xmlns:a16="http://schemas.microsoft.com/office/drawing/2014/main" val="2438373928"/>
                    </a:ext>
                  </a:extLst>
                </a:gridCol>
              </a:tblGrid>
              <a:tr h="370840">
                <a:tc>
                  <a:txBody>
                    <a:bodyPr/>
                    <a:lstStyle/>
                    <a:p>
                      <a:r>
                        <a:rPr lang="en-US" dirty="0"/>
                        <a:t>Time frame</a:t>
                      </a:r>
                    </a:p>
                  </a:txBody>
                  <a:tcPr/>
                </a:tc>
                <a:tc>
                  <a:txBody>
                    <a:bodyPr/>
                    <a:lstStyle/>
                    <a:p>
                      <a:r>
                        <a:rPr lang="en-US" dirty="0"/>
                        <a:t>Activity</a:t>
                      </a:r>
                    </a:p>
                  </a:txBody>
                  <a:tcPr/>
                </a:tc>
                <a:tc>
                  <a:txBody>
                    <a:bodyPr/>
                    <a:lstStyle/>
                    <a:p>
                      <a:r>
                        <a:rPr lang="en-US" dirty="0"/>
                        <a:t>Status</a:t>
                      </a:r>
                    </a:p>
                  </a:txBody>
                  <a:tcPr/>
                </a:tc>
                <a:extLst>
                  <a:ext uri="{0D108BD9-81ED-4DB2-BD59-A6C34878D82A}">
                    <a16:rowId xmlns:a16="http://schemas.microsoft.com/office/drawing/2014/main" val="3186158821"/>
                  </a:ext>
                </a:extLst>
              </a:tr>
              <a:tr h="370840">
                <a:tc>
                  <a:txBody>
                    <a:bodyPr/>
                    <a:lstStyle/>
                    <a:p>
                      <a:r>
                        <a:rPr lang="en-US" dirty="0"/>
                        <a:t>Week 1</a:t>
                      </a:r>
                    </a:p>
                  </a:txBody>
                  <a:tcPr/>
                </a:tc>
                <a:tc>
                  <a:txBody>
                    <a:bodyPr/>
                    <a:lstStyle/>
                    <a:p>
                      <a:r>
                        <a:rPr lang="en-US" dirty="0"/>
                        <a:t>Research Project Analysis</a:t>
                      </a:r>
                    </a:p>
                  </a:txBody>
                  <a:tcPr/>
                </a:tc>
                <a:tc>
                  <a:txBody>
                    <a:bodyPr/>
                    <a:lstStyle/>
                    <a:p>
                      <a:r>
                        <a:rPr lang="en-US" dirty="0"/>
                        <a:t>Complete</a:t>
                      </a:r>
                    </a:p>
                  </a:txBody>
                  <a:tcPr/>
                </a:tc>
                <a:extLst>
                  <a:ext uri="{0D108BD9-81ED-4DB2-BD59-A6C34878D82A}">
                    <a16:rowId xmlns:a16="http://schemas.microsoft.com/office/drawing/2014/main" val="1620478543"/>
                  </a:ext>
                </a:extLst>
              </a:tr>
              <a:tr h="370840">
                <a:tc>
                  <a:txBody>
                    <a:bodyPr/>
                    <a:lstStyle/>
                    <a:p>
                      <a:r>
                        <a:rPr lang="en-US" dirty="0"/>
                        <a:t>Week 2</a:t>
                      </a:r>
                    </a:p>
                  </a:txBody>
                  <a:tcPr/>
                </a:tc>
                <a:tc>
                  <a:txBody>
                    <a:bodyPr/>
                    <a:lstStyle/>
                    <a:p>
                      <a:r>
                        <a:rPr lang="en-US" dirty="0"/>
                        <a:t>Data Availability Analysis</a:t>
                      </a:r>
                    </a:p>
                  </a:txBody>
                  <a:tcPr/>
                </a:tc>
                <a:tc>
                  <a:txBody>
                    <a:bodyPr/>
                    <a:lstStyle/>
                    <a:p>
                      <a:r>
                        <a:rPr lang="en-US" dirty="0"/>
                        <a:t>Complete</a:t>
                      </a:r>
                    </a:p>
                  </a:txBody>
                  <a:tcPr/>
                </a:tc>
                <a:extLst>
                  <a:ext uri="{0D108BD9-81ED-4DB2-BD59-A6C34878D82A}">
                    <a16:rowId xmlns:a16="http://schemas.microsoft.com/office/drawing/2014/main" val="897439119"/>
                  </a:ext>
                </a:extLst>
              </a:tr>
              <a:tr h="370840">
                <a:tc>
                  <a:txBody>
                    <a:bodyPr/>
                    <a:lstStyle/>
                    <a:p>
                      <a:r>
                        <a:rPr lang="en-US" dirty="0"/>
                        <a:t>Week 3</a:t>
                      </a:r>
                    </a:p>
                  </a:txBody>
                  <a:tcPr/>
                </a:tc>
                <a:tc>
                  <a:txBody>
                    <a:bodyPr/>
                    <a:lstStyle/>
                    <a:p>
                      <a:r>
                        <a:rPr lang="en-US" dirty="0"/>
                        <a:t>Project proposal</a:t>
                      </a:r>
                    </a:p>
                  </a:txBody>
                  <a:tcPr/>
                </a:tc>
                <a:tc>
                  <a:txBody>
                    <a:bodyPr/>
                    <a:lstStyle/>
                    <a:p>
                      <a:r>
                        <a:rPr lang="en-US" dirty="0"/>
                        <a:t>In progress</a:t>
                      </a:r>
                    </a:p>
                  </a:txBody>
                  <a:tcPr/>
                </a:tc>
                <a:extLst>
                  <a:ext uri="{0D108BD9-81ED-4DB2-BD59-A6C34878D82A}">
                    <a16:rowId xmlns:a16="http://schemas.microsoft.com/office/drawing/2014/main" val="18184487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Week 4</a:t>
                      </a:r>
                    </a:p>
                  </a:txBody>
                  <a:tcPr/>
                </a:tc>
                <a:tc>
                  <a:txBody>
                    <a:bodyPr/>
                    <a:lstStyle/>
                    <a:p>
                      <a:r>
                        <a:rPr lang="en-US" dirty="0"/>
                        <a:t>Data Preparation</a:t>
                      </a:r>
                    </a:p>
                  </a:txBody>
                  <a:tcPr/>
                </a:tc>
                <a:tc>
                  <a:txBody>
                    <a:bodyPr/>
                    <a:lstStyle/>
                    <a:p>
                      <a:endParaRPr lang="en-US" dirty="0"/>
                    </a:p>
                  </a:txBody>
                  <a:tcPr/>
                </a:tc>
                <a:extLst>
                  <a:ext uri="{0D108BD9-81ED-4DB2-BD59-A6C34878D82A}">
                    <a16:rowId xmlns:a16="http://schemas.microsoft.com/office/drawing/2014/main" val="357747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Week 5</a:t>
                      </a:r>
                    </a:p>
                  </a:txBody>
                  <a:tcPr/>
                </a:tc>
                <a:tc>
                  <a:txBody>
                    <a:bodyPr/>
                    <a:lstStyle/>
                    <a:p>
                      <a:r>
                        <a:rPr lang="en-US" dirty="0"/>
                        <a:t>Data Visualization and Study</a:t>
                      </a:r>
                    </a:p>
                  </a:txBody>
                  <a:tcPr/>
                </a:tc>
                <a:tc>
                  <a:txBody>
                    <a:bodyPr/>
                    <a:lstStyle/>
                    <a:p>
                      <a:endParaRPr lang="en-US" dirty="0"/>
                    </a:p>
                  </a:txBody>
                  <a:tcPr/>
                </a:tc>
                <a:extLst>
                  <a:ext uri="{0D108BD9-81ED-4DB2-BD59-A6C34878D82A}">
                    <a16:rowId xmlns:a16="http://schemas.microsoft.com/office/drawing/2014/main" val="1943008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Week 6</a:t>
                      </a:r>
                    </a:p>
                  </a:txBody>
                  <a:tcPr/>
                </a:tc>
                <a:tc>
                  <a:txBody>
                    <a:bodyPr/>
                    <a:lstStyle/>
                    <a:p>
                      <a:r>
                        <a:rPr lang="en-US" dirty="0"/>
                        <a:t>Analysis of machine learning algorithms and preparation</a:t>
                      </a:r>
                    </a:p>
                  </a:txBody>
                  <a:tcPr/>
                </a:tc>
                <a:tc>
                  <a:txBody>
                    <a:bodyPr/>
                    <a:lstStyle/>
                    <a:p>
                      <a:endParaRPr lang="en-US" dirty="0"/>
                    </a:p>
                  </a:txBody>
                  <a:tcPr/>
                </a:tc>
                <a:extLst>
                  <a:ext uri="{0D108BD9-81ED-4DB2-BD59-A6C34878D82A}">
                    <a16:rowId xmlns:a16="http://schemas.microsoft.com/office/drawing/2014/main" val="508557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Week 7</a:t>
                      </a:r>
                    </a:p>
                  </a:txBody>
                  <a:tcPr/>
                </a:tc>
                <a:tc>
                  <a:txBody>
                    <a:bodyPr/>
                    <a:lstStyle/>
                    <a:p>
                      <a:r>
                        <a:rPr lang="en-US" dirty="0"/>
                        <a:t>Finalize algorithm and research</a:t>
                      </a:r>
                    </a:p>
                  </a:txBody>
                  <a:tcPr/>
                </a:tc>
                <a:tc>
                  <a:txBody>
                    <a:bodyPr/>
                    <a:lstStyle/>
                    <a:p>
                      <a:endParaRPr lang="en-US" dirty="0"/>
                    </a:p>
                  </a:txBody>
                  <a:tcPr/>
                </a:tc>
                <a:extLst>
                  <a:ext uri="{0D108BD9-81ED-4DB2-BD59-A6C34878D82A}">
                    <a16:rowId xmlns:a16="http://schemas.microsoft.com/office/drawing/2014/main" val="2139175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Week 8</a:t>
                      </a:r>
                    </a:p>
                  </a:txBody>
                  <a:tcPr/>
                </a:tc>
                <a:tc>
                  <a:txBody>
                    <a:bodyPr/>
                    <a:lstStyle/>
                    <a:p>
                      <a:r>
                        <a:rPr lang="en-US" dirty="0"/>
                        <a:t>Project preparation and presentation</a:t>
                      </a:r>
                    </a:p>
                  </a:txBody>
                  <a:tcPr/>
                </a:tc>
                <a:tc>
                  <a:txBody>
                    <a:bodyPr/>
                    <a:lstStyle/>
                    <a:p>
                      <a:endParaRPr lang="en-US" dirty="0"/>
                    </a:p>
                  </a:txBody>
                  <a:tcPr/>
                </a:tc>
                <a:extLst>
                  <a:ext uri="{0D108BD9-81ED-4DB2-BD59-A6C34878D82A}">
                    <a16:rowId xmlns:a16="http://schemas.microsoft.com/office/drawing/2014/main" val="1743500527"/>
                  </a:ext>
                </a:extLst>
              </a:tr>
            </a:tbl>
          </a:graphicData>
        </a:graphic>
      </p:graphicFrame>
    </p:spTree>
    <p:extLst>
      <p:ext uri="{BB962C8B-B14F-4D97-AF65-F5344CB8AC3E}">
        <p14:creationId xmlns:p14="http://schemas.microsoft.com/office/powerpoint/2010/main" val="319923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3506584" y="1690688"/>
            <a:ext cx="3020340" cy="1852996"/>
          </a:xfrm>
        </p:spPr>
        <p:txBody>
          <a:bodyPr>
            <a:normAutofit/>
          </a:bodyPr>
          <a:lstStyle/>
          <a:p>
            <a:pPr marL="0" indent="0">
              <a:buNone/>
            </a:pPr>
            <a:r>
              <a:rPr lang="en-US" sz="1600" dirty="0"/>
              <a:t>Hareesh Vijayanandan Nair</a:t>
            </a:r>
          </a:p>
          <a:p>
            <a:pPr marL="0" indent="0">
              <a:buNone/>
            </a:pPr>
            <a:r>
              <a:rPr lang="en-US" sz="1600" dirty="0"/>
              <a:t>MSDS 696</a:t>
            </a:r>
          </a:p>
          <a:p>
            <a:pPr marL="0" indent="0">
              <a:buNone/>
            </a:pPr>
            <a:r>
              <a:rPr lang="en-US" sz="1600" dirty="0"/>
              <a:t>Regis university</a:t>
            </a:r>
          </a:p>
          <a:p>
            <a:pPr marL="0" indent="0">
              <a:buNone/>
            </a:pPr>
            <a:r>
              <a:rPr lang="en-US" sz="1600" dirty="0">
                <a:hlinkClick r:id="rId2"/>
              </a:rPr>
              <a:t>hareeshv@gmail.com</a:t>
            </a:r>
            <a:endParaRPr lang="en-US" sz="1600" dirty="0"/>
          </a:p>
          <a:p>
            <a:pPr marL="0" indent="0">
              <a:buNone/>
            </a:pPr>
            <a:r>
              <a:rPr lang="en-US" sz="1600" dirty="0"/>
              <a:t>Cell : 216-225-9670</a:t>
            </a:r>
          </a:p>
        </p:txBody>
      </p:sp>
      <p:pic>
        <p:nvPicPr>
          <p:cNvPr id="5" name="Picture 4" descr="A person in a suit and tie&#10;&#10;Description automatically generated with medium confidence">
            <a:extLst>
              <a:ext uri="{FF2B5EF4-FFF2-40B4-BE49-F238E27FC236}">
                <a16:creationId xmlns:a16="http://schemas.microsoft.com/office/drawing/2014/main" id="{97C948AC-8BA6-814E-AD44-D45915B5192A}"/>
              </a:ext>
            </a:extLst>
          </p:cNvPr>
          <p:cNvPicPr>
            <a:picLocks noChangeAspect="1"/>
          </p:cNvPicPr>
          <p:nvPr/>
        </p:nvPicPr>
        <p:blipFill>
          <a:blip r:embed="rId3"/>
          <a:stretch>
            <a:fillRect/>
          </a:stretch>
        </p:blipFill>
        <p:spPr>
          <a:xfrm>
            <a:off x="838200" y="1690688"/>
            <a:ext cx="2451029" cy="1852996"/>
          </a:xfrm>
          <a:prstGeom prst="rect">
            <a:avLst/>
          </a:prstGeom>
        </p:spPr>
      </p:pic>
    </p:spTree>
    <p:extLst>
      <p:ext uri="{BB962C8B-B14F-4D97-AF65-F5344CB8AC3E}">
        <p14:creationId xmlns:p14="http://schemas.microsoft.com/office/powerpoint/2010/main" val="301767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390</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Google stock price Prediction</vt:lpstr>
      <vt:lpstr>Contents</vt:lpstr>
      <vt:lpstr>Problem or Situation</vt:lpstr>
      <vt:lpstr>Research Question</vt:lpstr>
      <vt:lpstr>Data</vt:lpstr>
      <vt:lpstr>Proposed methodology</vt:lpstr>
      <vt:lpstr>Project Timeline</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stock Prediction</dc:title>
  <dc:creator>Vijayanandan Nair, Hareesh</dc:creator>
  <cp:lastModifiedBy>Vijayanandan Nair, Hareesh</cp:lastModifiedBy>
  <cp:revision>31</cp:revision>
  <dcterms:created xsi:type="dcterms:W3CDTF">2022-04-01T06:10:43Z</dcterms:created>
  <dcterms:modified xsi:type="dcterms:W3CDTF">2022-04-01T09:01:34Z</dcterms:modified>
</cp:coreProperties>
</file>