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4" r:id="rId4"/>
    <p:sldId id="266" r:id="rId5"/>
    <p:sldId id="268" r:id="rId6"/>
    <p:sldId id="265" r:id="rId7"/>
    <p:sldId id="260" r:id="rId8"/>
    <p:sldId id="261"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579"/>
    <a:srgbClr val="13046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E0387B-77C6-44D4-BE79-3DDB8EDD5911}" type="datetimeFigureOut">
              <a:rPr lang="en-US" smtClean="0"/>
              <a:pPr/>
              <a:t>09-Mar-14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ED7380-3E71-4FC9-AE90-A3B80BA9E093}" type="slidenum">
              <a:rPr lang="en-US" smtClean="0"/>
              <a:pPr/>
              <a:t>‹#›</a:t>
            </a:fld>
            <a:endParaRPr lang="en-US"/>
          </a:p>
        </p:txBody>
      </p:sp>
    </p:spTree>
    <p:extLst>
      <p:ext uri="{BB962C8B-B14F-4D97-AF65-F5344CB8AC3E}">
        <p14:creationId xmlns="" xmlns:p14="http://schemas.microsoft.com/office/powerpoint/2010/main" val="3668682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2A840-6E55-450D-9113-BAD09D854003}" type="datetimeFigureOut">
              <a:rPr lang="en-US" smtClean="0"/>
              <a:pPr/>
              <a:t>09-Mar-14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4276B-1346-4EAB-9D5B-2A9B1F0B67D0}" type="slidenum">
              <a:rPr lang="en-US" smtClean="0"/>
              <a:pPr/>
              <a:t>‹#›</a:t>
            </a:fld>
            <a:endParaRPr lang="en-US"/>
          </a:p>
        </p:txBody>
      </p:sp>
    </p:spTree>
    <p:extLst>
      <p:ext uri="{BB962C8B-B14F-4D97-AF65-F5344CB8AC3E}">
        <p14:creationId xmlns="" xmlns:p14="http://schemas.microsoft.com/office/powerpoint/2010/main" val="5558100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1</a:t>
            </a:fld>
            <a:endParaRPr lang="en-US"/>
          </a:p>
        </p:txBody>
      </p:sp>
    </p:spTree>
    <p:extLst>
      <p:ext uri="{BB962C8B-B14F-4D97-AF65-F5344CB8AC3E}">
        <p14:creationId xmlns="" xmlns:p14="http://schemas.microsoft.com/office/powerpoint/2010/main" val="248103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10</a:t>
            </a:fld>
            <a:endParaRPr lang="en-US"/>
          </a:p>
        </p:txBody>
      </p:sp>
    </p:spTree>
    <p:extLst>
      <p:ext uri="{BB962C8B-B14F-4D97-AF65-F5344CB8AC3E}">
        <p14:creationId xmlns="" xmlns:p14="http://schemas.microsoft.com/office/powerpoint/2010/main" val="18631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2</a:t>
            </a:fld>
            <a:endParaRPr lang="en-US"/>
          </a:p>
        </p:txBody>
      </p:sp>
    </p:spTree>
    <p:extLst>
      <p:ext uri="{BB962C8B-B14F-4D97-AF65-F5344CB8AC3E}">
        <p14:creationId xmlns="" xmlns:p14="http://schemas.microsoft.com/office/powerpoint/2010/main" val="354420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3</a:t>
            </a:fld>
            <a:endParaRPr lang="en-US"/>
          </a:p>
        </p:txBody>
      </p:sp>
    </p:spTree>
    <p:extLst>
      <p:ext uri="{BB962C8B-B14F-4D97-AF65-F5344CB8AC3E}">
        <p14:creationId xmlns:p14="http://schemas.microsoft.com/office/powerpoint/2010/main" xmlns="" val="400802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4</a:t>
            </a:fld>
            <a:endParaRPr lang="en-US"/>
          </a:p>
        </p:txBody>
      </p:sp>
    </p:spTree>
    <p:extLst>
      <p:ext uri="{BB962C8B-B14F-4D97-AF65-F5344CB8AC3E}">
        <p14:creationId xmlns:p14="http://schemas.microsoft.com/office/powerpoint/2010/main" xmlns="" val="400802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5</a:t>
            </a:fld>
            <a:endParaRPr lang="en-US"/>
          </a:p>
        </p:txBody>
      </p:sp>
    </p:spTree>
    <p:extLst>
      <p:ext uri="{BB962C8B-B14F-4D97-AF65-F5344CB8AC3E}">
        <p14:creationId xmlns:p14="http://schemas.microsoft.com/office/powerpoint/2010/main" xmlns="" val="4008023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6</a:t>
            </a:fld>
            <a:endParaRPr lang="en-US"/>
          </a:p>
        </p:txBody>
      </p:sp>
    </p:spTree>
    <p:extLst>
      <p:ext uri="{BB962C8B-B14F-4D97-AF65-F5344CB8AC3E}">
        <p14:creationId xmlns="" xmlns:p14="http://schemas.microsoft.com/office/powerpoint/2010/main" val="128996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7</a:t>
            </a:fld>
            <a:endParaRPr lang="en-US"/>
          </a:p>
        </p:txBody>
      </p:sp>
    </p:spTree>
    <p:extLst>
      <p:ext uri="{BB962C8B-B14F-4D97-AF65-F5344CB8AC3E}">
        <p14:creationId xmlns="" xmlns:p14="http://schemas.microsoft.com/office/powerpoint/2010/main" val="69471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8</a:t>
            </a:fld>
            <a:endParaRPr lang="en-US"/>
          </a:p>
        </p:txBody>
      </p:sp>
    </p:spTree>
    <p:extLst>
      <p:ext uri="{BB962C8B-B14F-4D97-AF65-F5344CB8AC3E}">
        <p14:creationId xmlns="" xmlns:p14="http://schemas.microsoft.com/office/powerpoint/2010/main" val="21711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4276B-1346-4EAB-9D5B-2A9B1F0B67D0}" type="slidenum">
              <a:rPr lang="en-US" smtClean="0"/>
              <a:pPr/>
              <a:t>9</a:t>
            </a:fld>
            <a:endParaRPr lang="en-US"/>
          </a:p>
        </p:txBody>
      </p:sp>
    </p:spTree>
    <p:extLst>
      <p:ext uri="{BB962C8B-B14F-4D97-AF65-F5344CB8AC3E}">
        <p14:creationId xmlns="" xmlns:p14="http://schemas.microsoft.com/office/powerpoint/2010/main" val="21711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2C88F2-36B7-4E62-A8A8-680C4E848325}" type="datetime4">
              <a:rPr lang="en-US" smtClean="0"/>
              <a:pPr/>
              <a:t>March 9,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2435364870"/>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787F3-CF62-437B-A940-9E13A97C70EB}" type="datetime4">
              <a:rPr lang="en-US" smtClean="0"/>
              <a:pPr/>
              <a:t>March 9,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496512644"/>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7A520-144F-48DE-9D63-778ECA9E8B7C}" type="datetime4">
              <a:rPr lang="en-US" smtClean="0"/>
              <a:pPr/>
              <a:t>March 9,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3455790769"/>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696FA-0891-43F1-A226-1838B0F4DB4B}" type="datetime4">
              <a:rPr lang="en-US" smtClean="0"/>
              <a:pPr/>
              <a:t>March 9,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1573609576"/>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7BB10A-468D-4650-9A35-1A8C40AD2A23}" type="datetime4">
              <a:rPr lang="en-US" smtClean="0"/>
              <a:pPr/>
              <a:t>March 9,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1960818393"/>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757A7A-5344-4F66-B6A1-752DC2F5A912}" type="datetime4">
              <a:rPr lang="en-US" smtClean="0"/>
              <a:pPr/>
              <a:t>March 9,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3617397028"/>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930644-9EF2-4DF2-8DAB-49C88806E126}" type="datetime4">
              <a:rPr lang="en-US" smtClean="0"/>
              <a:pPr/>
              <a:t>March 9,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2910631040"/>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C6408A-2C97-4F20-9AE8-0F24B9E4B37E}" type="datetime4">
              <a:rPr lang="en-US" smtClean="0"/>
              <a:pPr/>
              <a:t>March 9,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1285719171"/>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50B4D-C030-417E-A2F3-39FBE3F882C9}" type="datetime4">
              <a:rPr lang="en-US" smtClean="0"/>
              <a:pPr/>
              <a:t>March 9,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2771573922"/>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4F66F-061A-4642-9F7A-B69A73109EBE}" type="datetime4">
              <a:rPr lang="en-US" smtClean="0"/>
              <a:pPr/>
              <a:t>March 9,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1540421913"/>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4943B-B9EF-49DF-856B-C9AC0E8EEA81}" type="datetime4">
              <a:rPr lang="en-US" smtClean="0"/>
              <a:pPr/>
              <a:t>March 9,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3934025479"/>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2BAAE-E558-4A9B-8BF2-905201D4A4E1}" type="datetime4">
              <a:rPr lang="en-US" smtClean="0"/>
              <a:pPr/>
              <a:t>March 9, 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6913F-2E60-405A-940C-BBEEF27C348C}" type="slidenum">
              <a:rPr lang="en-US" smtClean="0"/>
              <a:pPr/>
              <a:t>‹#›</a:t>
            </a:fld>
            <a:endParaRPr lang="en-US"/>
          </a:p>
        </p:txBody>
      </p:sp>
    </p:spTree>
    <p:extLst>
      <p:ext uri="{BB962C8B-B14F-4D97-AF65-F5344CB8AC3E}">
        <p14:creationId xmlns="" xmlns:p14="http://schemas.microsoft.com/office/powerpoint/2010/main" val="316260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9288" y="1345775"/>
            <a:ext cx="8453423" cy="2454329"/>
          </a:xfrm>
        </p:spPr>
        <p:txBody>
          <a:bodyPr>
            <a:noAutofit/>
          </a:bodyPr>
          <a:lstStyle/>
          <a:p>
            <a:r>
              <a:rPr lang="en-US" sz="4400" dirty="0" smtClean="0">
                <a:solidFill>
                  <a:srgbClr val="160579"/>
                </a:solidFill>
                <a:latin typeface="Arial" panose="020B0604020202020204" pitchFamily="34" charset="0"/>
                <a:cs typeface="Arial" panose="020B0604020202020204" pitchFamily="34" charset="0"/>
              </a:rPr>
              <a:t>Integrated Development Environment for Social Network Analysis</a:t>
            </a:r>
            <a:endParaRPr lang="en-US" sz="4400" dirty="0">
              <a:solidFill>
                <a:srgbClr val="16057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73380" y="4039287"/>
            <a:ext cx="8453423" cy="2327563"/>
          </a:xfrm>
        </p:spPr>
        <p:txBody>
          <a:bodyPr>
            <a:normAutofit lnSpcReduction="10000"/>
          </a:bodyPr>
          <a:lstStyle/>
          <a:p>
            <a:pPr>
              <a:defRPr/>
            </a:pPr>
            <a:r>
              <a:rPr lang="en-US" altLang="en-US" sz="2000" b="1" dirty="0" smtClean="0">
                <a:solidFill>
                  <a:srgbClr val="160579"/>
                </a:solidFill>
                <a:latin typeface="Arial" panose="020B0604020202020204" pitchFamily="34" charset="0"/>
                <a:cs typeface="Arial" panose="020B0604020202020204" pitchFamily="34" charset="0"/>
              </a:rPr>
              <a:t>By</a:t>
            </a:r>
          </a:p>
          <a:p>
            <a:pPr>
              <a:defRPr/>
            </a:pPr>
            <a:r>
              <a:rPr lang="en-US" altLang="en-US" sz="2000" b="1" dirty="0" smtClean="0">
                <a:solidFill>
                  <a:srgbClr val="160579"/>
                </a:solidFill>
                <a:latin typeface="Arial" panose="020B0604020202020204" pitchFamily="34" charset="0"/>
                <a:cs typeface="Arial" panose="020B0604020202020204" pitchFamily="34" charset="0"/>
              </a:rPr>
              <a:t>Akshay </a:t>
            </a:r>
            <a:r>
              <a:rPr lang="en-US" altLang="en-US" sz="2000" b="1" dirty="0">
                <a:solidFill>
                  <a:srgbClr val="160579"/>
                </a:solidFill>
                <a:latin typeface="Arial" panose="020B0604020202020204" pitchFamily="34" charset="0"/>
                <a:cs typeface="Arial" panose="020B0604020202020204" pitchFamily="34" charset="0"/>
              </a:rPr>
              <a:t>Mallya    – 1PI10CS010</a:t>
            </a:r>
          </a:p>
          <a:p>
            <a:pPr>
              <a:defRPr/>
            </a:pPr>
            <a:r>
              <a:rPr lang="en-US" altLang="en-US" sz="2000" b="1" dirty="0" smtClean="0">
                <a:solidFill>
                  <a:srgbClr val="160579"/>
                </a:solidFill>
                <a:latin typeface="Arial" panose="020B0604020202020204" pitchFamily="34" charset="0"/>
                <a:cs typeface="Arial" panose="020B0604020202020204" pitchFamily="34" charset="0"/>
              </a:rPr>
              <a:t>Saikiran </a:t>
            </a:r>
            <a:r>
              <a:rPr lang="en-US" altLang="en-US" sz="2000" b="1" dirty="0">
                <a:solidFill>
                  <a:srgbClr val="160579"/>
                </a:solidFill>
                <a:latin typeface="Arial" panose="020B0604020202020204" pitchFamily="34" charset="0"/>
                <a:cs typeface="Arial" panose="020B0604020202020204" pitchFamily="34" charset="0"/>
              </a:rPr>
              <a:t>A            – </a:t>
            </a:r>
            <a:r>
              <a:rPr lang="en-US" altLang="en-US" sz="2000" b="1" dirty="0" smtClean="0">
                <a:solidFill>
                  <a:srgbClr val="160579"/>
                </a:solidFill>
                <a:latin typeface="Arial" panose="020B0604020202020204" pitchFamily="34" charset="0"/>
                <a:cs typeface="Arial" panose="020B0604020202020204" pitchFamily="34" charset="0"/>
              </a:rPr>
              <a:t>1PI10CS076</a:t>
            </a:r>
          </a:p>
          <a:p>
            <a:pPr>
              <a:defRPr/>
            </a:pPr>
            <a:r>
              <a:rPr lang="en-US" altLang="en-US" sz="2000" b="1" dirty="0" smtClean="0">
                <a:solidFill>
                  <a:srgbClr val="160579"/>
                </a:solidFill>
                <a:latin typeface="Arial" panose="020B0604020202020204" pitchFamily="34" charset="0"/>
                <a:cs typeface="Arial" panose="020B0604020202020204" pitchFamily="34" charset="0"/>
              </a:rPr>
              <a:t>Vikyath </a:t>
            </a:r>
            <a:r>
              <a:rPr lang="en-US" altLang="en-US" sz="2000" b="1" dirty="0">
                <a:solidFill>
                  <a:srgbClr val="160579"/>
                </a:solidFill>
                <a:latin typeface="Arial" panose="020B0604020202020204" pitchFamily="34" charset="0"/>
                <a:cs typeface="Arial" panose="020B0604020202020204" pitchFamily="34" charset="0"/>
              </a:rPr>
              <a:t>Harekal </a:t>
            </a:r>
            <a:r>
              <a:rPr lang="en-US" altLang="en-US" sz="2000" b="1" dirty="0" smtClean="0">
                <a:solidFill>
                  <a:srgbClr val="160579"/>
                </a:solidFill>
                <a:latin typeface="Arial" panose="020B0604020202020204" pitchFamily="34" charset="0"/>
                <a:cs typeface="Arial" panose="020B0604020202020204" pitchFamily="34" charset="0"/>
              </a:rPr>
              <a:t> – 1PI10CS116</a:t>
            </a:r>
          </a:p>
          <a:p>
            <a:pPr>
              <a:defRPr/>
            </a:pPr>
            <a:endParaRPr lang="en-US" altLang="en-US" sz="2000" b="1" dirty="0">
              <a:solidFill>
                <a:srgbClr val="160579"/>
              </a:solidFill>
              <a:latin typeface="Arial" panose="020B0604020202020204" pitchFamily="34" charset="0"/>
              <a:cs typeface="Arial" panose="020B0604020202020204" pitchFamily="34" charset="0"/>
            </a:endParaRPr>
          </a:p>
          <a:p>
            <a:pPr>
              <a:defRPr/>
            </a:pPr>
            <a:r>
              <a:rPr lang="en-US" altLang="en-US" sz="2000" b="1" dirty="0">
                <a:solidFill>
                  <a:srgbClr val="160579"/>
                </a:solidFill>
                <a:latin typeface="Arial" panose="020B0604020202020204" pitchFamily="34" charset="0"/>
                <a:cs typeface="Arial" panose="020B0604020202020204" pitchFamily="34" charset="0"/>
              </a:rPr>
              <a:t>	</a:t>
            </a:r>
            <a:r>
              <a:rPr lang="en-US" altLang="en-US" sz="2000" b="1" dirty="0" smtClean="0">
                <a:solidFill>
                  <a:srgbClr val="160579"/>
                </a:solidFill>
                <a:latin typeface="Arial" panose="020B0604020202020204" pitchFamily="34" charset="0"/>
                <a:cs typeface="Arial" panose="020B0604020202020204" pitchFamily="34" charset="0"/>
              </a:rPr>
              <a:t>Project </a:t>
            </a:r>
            <a:r>
              <a:rPr lang="en-US" altLang="en-US" sz="2000" b="1" dirty="0">
                <a:solidFill>
                  <a:srgbClr val="160579"/>
                </a:solidFill>
                <a:latin typeface="Arial" panose="020B0604020202020204" pitchFamily="34" charset="0"/>
                <a:cs typeface="Arial" panose="020B0604020202020204" pitchFamily="34" charset="0"/>
              </a:rPr>
              <a:t>Guide: Prof. Nitin V Pujari , HOD, PESIT-CSE</a:t>
            </a:r>
          </a:p>
          <a:p>
            <a:endParaRPr lang="en-US" sz="2000" dirty="0">
              <a:solidFill>
                <a:srgbClr val="160579"/>
              </a:solidFill>
              <a:latin typeface="Arial" panose="020B0604020202020204" pitchFamily="34" charset="0"/>
              <a:cs typeface="Arial" panose="020B0604020202020204" pitchFamily="34" charset="0"/>
            </a:endParaRP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1</a:t>
            </a:fld>
            <a:endParaRPr lang="en-US"/>
          </a:p>
        </p:txBody>
      </p:sp>
      <p:sp>
        <p:nvSpPr>
          <p:cNvPr id="9" name="Date Placeholder 8"/>
          <p:cNvSpPr>
            <a:spLocks noGrp="1"/>
          </p:cNvSpPr>
          <p:nvPr>
            <p:ph type="dt" sz="half" idx="10"/>
          </p:nvPr>
        </p:nvSpPr>
        <p:spPr/>
        <p:txBody>
          <a:bodyPr/>
          <a:lstStyle/>
          <a:p>
            <a:fld id="{70814714-6C9C-42FC-A3EC-7A399B321311}" type="datetime4">
              <a:rPr lang="en-US" smtClean="0"/>
              <a:pPr/>
              <a:t>March 9, 2014</a:t>
            </a:fld>
            <a:endParaRPr lang="en-US" dirty="0"/>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3342302547"/>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52478" y="2854505"/>
            <a:ext cx="8453423" cy="2327563"/>
          </a:xfrm>
        </p:spPr>
        <p:txBody>
          <a:bodyPr>
            <a:noAutofit/>
          </a:bodyPr>
          <a:lstStyle/>
          <a:p>
            <a:r>
              <a:rPr lang="en-US" sz="9600" dirty="0" smtClean="0">
                <a:solidFill>
                  <a:srgbClr val="160579"/>
                </a:solidFill>
                <a:latin typeface="Arial" panose="020B0604020202020204" pitchFamily="34" charset="0"/>
                <a:cs typeface="Arial" panose="020B0604020202020204" pitchFamily="34" charset="0"/>
              </a:rPr>
              <a:t>THANK YOU</a:t>
            </a:r>
            <a:endParaRPr lang="en-US" sz="9600" dirty="0">
              <a:solidFill>
                <a:srgbClr val="160579"/>
              </a:solidFill>
              <a:latin typeface="Arial" panose="020B0604020202020204" pitchFamily="34" charset="0"/>
              <a:cs typeface="Arial" panose="020B0604020202020204" pitchFamily="34" charset="0"/>
            </a:endParaRP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10</a:t>
            </a:fld>
            <a:endParaRPr lang="en-US"/>
          </a:p>
        </p:txBody>
      </p:sp>
      <p:sp>
        <p:nvSpPr>
          <p:cNvPr id="9" name="Date Placeholder 8"/>
          <p:cNvSpPr>
            <a:spLocks noGrp="1"/>
          </p:cNvSpPr>
          <p:nvPr>
            <p:ph type="dt" sz="half" idx="10"/>
          </p:nvPr>
        </p:nvSpPr>
        <p:spPr/>
        <p:txBody>
          <a:bodyPr/>
          <a:lstStyle/>
          <a:p>
            <a:fld id="{70814714-6C9C-42FC-A3EC-7A399B321311}"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6126"/>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2006310439"/>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905" y="221026"/>
            <a:ext cx="8453423" cy="902525"/>
          </a:xfrm>
        </p:spPr>
        <p:txBody>
          <a:bodyPr>
            <a:noAutofit/>
          </a:bodyPr>
          <a:lstStyle/>
          <a:p>
            <a:r>
              <a:rPr lang="en-US" sz="2400" dirty="0" smtClean="0">
                <a:solidFill>
                  <a:srgbClr val="160579"/>
                </a:solidFill>
                <a:latin typeface="Arial" panose="020B0604020202020204" pitchFamily="34" charset="0"/>
                <a:cs typeface="Arial" panose="020B0604020202020204" pitchFamily="34" charset="0"/>
              </a:rPr>
              <a:t>Current Scenario</a:t>
            </a:r>
            <a:endParaRPr lang="en-US" sz="2400" dirty="0">
              <a:solidFill>
                <a:srgbClr val="16057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8777" y="2006931"/>
            <a:ext cx="8453423" cy="2986914"/>
          </a:xfrm>
        </p:spPr>
        <p:txBody>
          <a:bodyPr>
            <a:normAutofit/>
          </a:bodyPr>
          <a:lstStyle/>
          <a:p>
            <a:r>
              <a:rPr lang="en-US" sz="2000" dirty="0" smtClean="0">
                <a:solidFill>
                  <a:srgbClr val="160579"/>
                </a:solidFill>
                <a:latin typeface="Arial" panose="020B0604020202020204" pitchFamily="34" charset="0"/>
                <a:cs typeface="Arial" panose="020B0604020202020204" pitchFamily="34" charset="0"/>
              </a:rPr>
              <a:t>Even though different proprietary Social Networking Engines such as Facebook, Twitter generate big data sets, collection and presentation of such data will come under certain privacy policies imposed on the users.</a:t>
            </a:r>
            <a:r>
              <a:rPr lang="en-US" sz="2000" dirty="0" smtClean="0"/>
              <a:t> </a:t>
            </a:r>
          </a:p>
          <a:p>
            <a:r>
              <a:rPr lang="en-US" sz="2000" dirty="0" smtClean="0">
                <a:solidFill>
                  <a:srgbClr val="160579"/>
                </a:solidFill>
                <a:latin typeface="Arial" panose="020B0604020202020204" pitchFamily="34" charset="0"/>
                <a:cs typeface="Arial" panose="020B0604020202020204" pitchFamily="34" charset="0"/>
              </a:rPr>
              <a:t>A commonly overlooked privacy problem is use of one’s own accounts - and associated friends' - to collect data that participants believe is limited to their "friends" network.</a:t>
            </a:r>
          </a:p>
          <a:p>
            <a:r>
              <a:rPr lang="en-US" sz="2000" dirty="0" smtClean="0">
                <a:solidFill>
                  <a:srgbClr val="160579"/>
                </a:solidFill>
                <a:latin typeface="Arial" panose="020B0604020202020204" pitchFamily="34" charset="0"/>
                <a:cs typeface="Arial" panose="020B0604020202020204" pitchFamily="34" charset="0"/>
              </a:rPr>
              <a:t>This highlights the importance of having a separate system which supports users to analyze data from their own social network at their own wish without any terms and conditions detrimental for research. </a:t>
            </a: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2</a:t>
            </a:fld>
            <a:endParaRPr lang="en-US"/>
          </a:p>
        </p:txBody>
      </p:sp>
      <p:sp>
        <p:nvSpPr>
          <p:cNvPr id="9" name="Date Placeholder 8"/>
          <p:cNvSpPr>
            <a:spLocks noGrp="1"/>
          </p:cNvSpPr>
          <p:nvPr>
            <p:ph type="dt" sz="half" idx="10"/>
          </p:nvPr>
        </p:nvSpPr>
        <p:spPr/>
        <p:txBody>
          <a:bodyPr/>
          <a:lstStyle/>
          <a:p>
            <a:fld id="{70814714-6C9C-42FC-A3EC-7A399B321311}"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0" y="1336952"/>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3112918943"/>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905" y="422250"/>
            <a:ext cx="8453423" cy="902525"/>
          </a:xfrm>
        </p:spPr>
        <p:txBody>
          <a:bodyPr>
            <a:noAutofit/>
          </a:bodyPr>
          <a:lstStyle/>
          <a:p>
            <a:r>
              <a:rPr lang="en-US" sz="2400" dirty="0" smtClean="0">
                <a:solidFill>
                  <a:srgbClr val="160579"/>
                </a:solidFill>
                <a:latin typeface="Arial" panose="020B0604020202020204" pitchFamily="34" charset="0"/>
                <a:cs typeface="Arial" panose="020B0604020202020204" pitchFamily="34" charset="0"/>
              </a:rPr>
              <a:t>Elgg : An open source</a:t>
            </a:r>
            <a:br>
              <a:rPr lang="en-US" sz="2400" dirty="0" smtClean="0">
                <a:solidFill>
                  <a:srgbClr val="160579"/>
                </a:solidFill>
                <a:latin typeface="Arial" panose="020B0604020202020204" pitchFamily="34" charset="0"/>
                <a:cs typeface="Arial" panose="020B0604020202020204" pitchFamily="34" charset="0"/>
              </a:rPr>
            </a:br>
            <a:r>
              <a:rPr lang="en-US" sz="2400" dirty="0" smtClean="0">
                <a:solidFill>
                  <a:srgbClr val="160579"/>
                </a:solidFill>
                <a:latin typeface="Arial" panose="020B0604020202020204" pitchFamily="34" charset="0"/>
                <a:cs typeface="Arial" panose="020B0604020202020204" pitchFamily="34" charset="0"/>
              </a:rPr>
              <a:t>social networking engine </a:t>
            </a:r>
            <a:endParaRPr lang="en-US" sz="2400" dirty="0">
              <a:solidFill>
                <a:srgbClr val="16057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86574" y="2131709"/>
            <a:ext cx="8453423" cy="2327563"/>
          </a:xfrm>
        </p:spPr>
        <p:txBody>
          <a:bodyPr>
            <a:noAutofit/>
          </a:bodyPr>
          <a:lstStyle/>
          <a:p>
            <a:pPr>
              <a:lnSpc>
                <a:spcPct val="80000"/>
              </a:lnSpc>
            </a:pPr>
            <a:r>
              <a:rPr lang="en-US" sz="2000" dirty="0" smtClean="0">
                <a:solidFill>
                  <a:srgbClr val="160579"/>
                </a:solidFill>
                <a:latin typeface="Arial" panose="020B0604020202020204" pitchFamily="34" charset="0"/>
                <a:cs typeface="Arial" panose="020B0604020202020204" pitchFamily="34" charset="0"/>
              </a:rPr>
              <a:t>Elgg is an open source social networking engine that provides a robust framework on which to build all kinds of social environments, from a campus wide social network for a university, or an internal collaborative platform for an organization.</a:t>
            </a:r>
          </a:p>
          <a:p>
            <a:pPr>
              <a:lnSpc>
                <a:spcPct val="80000"/>
              </a:lnSpc>
            </a:pPr>
            <a:r>
              <a:rPr lang="en-US" sz="2000" dirty="0" smtClean="0">
                <a:solidFill>
                  <a:srgbClr val="160579"/>
                </a:solidFill>
                <a:latin typeface="Arial" panose="020B0604020202020204" pitchFamily="34" charset="0"/>
                <a:cs typeface="Arial" panose="020B0604020202020204" pitchFamily="34" charset="0"/>
              </a:rPr>
              <a:t>Elgg provides a powerful data model making the creation of different entities simple.</a:t>
            </a:r>
          </a:p>
          <a:p>
            <a:pPr>
              <a:lnSpc>
                <a:spcPct val="80000"/>
              </a:lnSpc>
            </a:pPr>
            <a:r>
              <a:rPr lang="en-US" sz="2000" dirty="0" smtClean="0">
                <a:solidFill>
                  <a:srgbClr val="160579"/>
                </a:solidFill>
                <a:latin typeface="Arial" panose="020B0604020202020204" pitchFamily="34" charset="0"/>
                <a:cs typeface="Arial" panose="020B0604020202020204" pitchFamily="34" charset="0"/>
              </a:rPr>
              <a:t>Elgg comes with advanced user management and administration, social networking, cross-site tagging, powerful access control lists, internationalization support, multiple view support (</a:t>
            </a:r>
            <a:r>
              <a:rPr lang="en-US" sz="2000" dirty="0" err="1" smtClean="0">
                <a:solidFill>
                  <a:srgbClr val="160579"/>
                </a:solidFill>
                <a:latin typeface="Arial" panose="020B0604020202020204" pitchFamily="34" charset="0"/>
                <a:cs typeface="Arial" panose="020B0604020202020204" pitchFamily="34" charset="0"/>
              </a:rPr>
              <a:t>eg</a:t>
            </a:r>
            <a:r>
              <a:rPr lang="en-US" sz="2000" dirty="0" smtClean="0">
                <a:solidFill>
                  <a:srgbClr val="160579"/>
                </a:solidFill>
                <a:latin typeface="Arial" panose="020B0604020202020204" pitchFamily="34" charset="0"/>
                <a:cs typeface="Arial" panose="020B0604020202020204" pitchFamily="34" charset="0"/>
              </a:rPr>
              <a:t> cell phones, iPhone), an advanced templating engine, a widget framework and more.</a:t>
            </a: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p>
          <a:p>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3</a:t>
            </a:fld>
            <a:endParaRPr lang="en-US"/>
          </a:p>
        </p:txBody>
      </p:sp>
      <p:sp>
        <p:nvSpPr>
          <p:cNvPr id="9" name="Date Placeholder 8"/>
          <p:cNvSpPr>
            <a:spLocks noGrp="1"/>
          </p:cNvSpPr>
          <p:nvPr>
            <p:ph type="dt" sz="half" idx="10"/>
          </p:nvPr>
        </p:nvSpPr>
        <p:spPr/>
        <p:txBody>
          <a:bodyPr/>
          <a:lstStyle/>
          <a:p>
            <a:fld id="{E8FB9C10-0947-4D75-B5FD-ED2D9C8233F2}"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4774"/>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530800743"/>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2785" y="394115"/>
            <a:ext cx="8453423" cy="902525"/>
          </a:xfrm>
        </p:spPr>
        <p:txBody>
          <a:bodyPr>
            <a:noAutofit/>
          </a:bodyPr>
          <a:lstStyle/>
          <a:p>
            <a:endParaRPr lang="en-US" sz="2400" dirty="0">
              <a:solidFill>
                <a:srgbClr val="160579"/>
              </a:solidFill>
              <a:latin typeface="Arial" panose="020B0604020202020204" pitchFamily="34" charset="0"/>
              <a:cs typeface="Arial" panose="020B0604020202020204" pitchFamily="34" charset="0"/>
            </a:endParaRP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p>
          <a:p>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4</a:t>
            </a:fld>
            <a:endParaRPr lang="en-US"/>
          </a:p>
        </p:txBody>
      </p:sp>
      <p:sp>
        <p:nvSpPr>
          <p:cNvPr id="9" name="Date Placeholder 8"/>
          <p:cNvSpPr>
            <a:spLocks noGrp="1"/>
          </p:cNvSpPr>
          <p:nvPr>
            <p:ph type="dt" sz="half" idx="10"/>
          </p:nvPr>
        </p:nvSpPr>
        <p:spPr/>
        <p:txBody>
          <a:bodyPr/>
          <a:lstStyle/>
          <a:p>
            <a:fld id="{E8FB9C10-0947-4D75-B5FD-ED2D9C8233F2}"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4774"/>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5" cstate="print"/>
          <a:srcRect/>
          <a:stretch>
            <a:fillRect/>
          </a:stretch>
        </p:blipFill>
        <p:spPr bwMode="auto">
          <a:xfrm>
            <a:off x="3413981" y="1673559"/>
            <a:ext cx="5153244" cy="4263358"/>
          </a:xfrm>
          <a:prstGeom prst="rect">
            <a:avLst/>
          </a:prstGeom>
          <a:noFill/>
          <a:ln w="9525">
            <a:noFill/>
            <a:miter lim="800000"/>
            <a:headEnd/>
            <a:tailEnd/>
          </a:ln>
        </p:spPr>
      </p:pic>
      <p:pic>
        <p:nvPicPr>
          <p:cNvPr id="3075" name="Picture 3" descr="E:\logo.png"/>
          <p:cNvPicPr>
            <a:picLocks noChangeAspect="1" noChangeArrowheads="1"/>
          </p:cNvPicPr>
          <p:nvPr/>
        </p:nvPicPr>
        <p:blipFill>
          <a:blip r:embed="rId6" cstate="print"/>
          <a:srcRect/>
          <a:stretch>
            <a:fillRect/>
          </a:stretch>
        </p:blipFill>
        <p:spPr bwMode="auto">
          <a:xfrm>
            <a:off x="2059685" y="4264716"/>
            <a:ext cx="1288427" cy="489603"/>
          </a:xfrm>
          <a:prstGeom prst="rect">
            <a:avLst/>
          </a:prstGeom>
          <a:noFill/>
        </p:spPr>
      </p:pic>
      <p:pic>
        <p:nvPicPr>
          <p:cNvPr id="3076" name="Picture 4" descr="E:\elgg.jpg"/>
          <p:cNvPicPr>
            <a:picLocks noChangeAspect="1" noChangeArrowheads="1"/>
          </p:cNvPicPr>
          <p:nvPr/>
        </p:nvPicPr>
        <p:blipFill>
          <a:blip r:embed="rId7" cstate="print"/>
          <a:srcRect/>
          <a:stretch>
            <a:fillRect/>
          </a:stretch>
        </p:blipFill>
        <p:spPr bwMode="auto">
          <a:xfrm>
            <a:off x="2134443" y="2141806"/>
            <a:ext cx="1207294" cy="685800"/>
          </a:xfrm>
          <a:prstGeom prst="rect">
            <a:avLst/>
          </a:prstGeom>
          <a:noFill/>
        </p:spPr>
      </p:pic>
      <p:pic>
        <p:nvPicPr>
          <p:cNvPr id="3077" name="Picture 5" descr="E:\python.jpg"/>
          <p:cNvPicPr>
            <a:picLocks noChangeAspect="1" noChangeArrowheads="1"/>
          </p:cNvPicPr>
          <p:nvPr/>
        </p:nvPicPr>
        <p:blipFill>
          <a:blip r:embed="rId8" cstate="print"/>
          <a:srcRect/>
          <a:stretch>
            <a:fillRect/>
          </a:stretch>
        </p:blipFill>
        <p:spPr bwMode="auto">
          <a:xfrm>
            <a:off x="8635679" y="3260040"/>
            <a:ext cx="2356098" cy="791454"/>
          </a:xfrm>
          <a:prstGeom prst="rect">
            <a:avLst/>
          </a:prstGeom>
          <a:noFill/>
        </p:spPr>
      </p:pic>
    </p:spTree>
    <p:extLst>
      <p:ext uri="{BB962C8B-B14F-4D97-AF65-F5344CB8AC3E}">
        <p14:creationId xmlns:p14="http://schemas.microsoft.com/office/powerpoint/2010/main" xmlns="" val="3530800743"/>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905" y="422250"/>
            <a:ext cx="8453423" cy="902525"/>
          </a:xfrm>
        </p:spPr>
        <p:txBody>
          <a:bodyPr>
            <a:noAutofit/>
          </a:bodyPr>
          <a:lstStyle/>
          <a:p>
            <a:r>
              <a:rPr lang="en-US" sz="2400" dirty="0" smtClean="0">
                <a:solidFill>
                  <a:srgbClr val="160579"/>
                </a:solidFill>
                <a:latin typeface="Arial" panose="020B0604020202020204" pitchFamily="34" charset="0"/>
                <a:cs typeface="Arial" panose="020B0604020202020204" pitchFamily="34" charset="0"/>
              </a:rPr>
              <a:t>Role of Neo4j</a:t>
            </a:r>
            <a:endParaRPr lang="en-US" sz="2400" dirty="0">
              <a:solidFill>
                <a:srgbClr val="16057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86574" y="2131709"/>
            <a:ext cx="8453423" cy="2327563"/>
          </a:xfrm>
        </p:spPr>
        <p:txBody>
          <a:bodyPr>
            <a:noAutofit/>
          </a:bodyPr>
          <a:lstStyle/>
          <a:p>
            <a:pPr>
              <a:lnSpc>
                <a:spcPct val="80000"/>
              </a:lnSpc>
            </a:pPr>
            <a:r>
              <a:rPr lang="en-US" sz="2000" dirty="0" smtClean="0">
                <a:solidFill>
                  <a:srgbClr val="160579"/>
                </a:solidFill>
                <a:latin typeface="Arial" panose="020B0604020202020204" pitchFamily="34" charset="0"/>
                <a:cs typeface="Arial" panose="020B0604020202020204" pitchFamily="34" charset="0"/>
              </a:rPr>
              <a:t>Neo4j is highly scalable, robust native graph database.</a:t>
            </a:r>
          </a:p>
          <a:p>
            <a:pPr>
              <a:lnSpc>
                <a:spcPct val="80000"/>
              </a:lnSpc>
            </a:pPr>
            <a:r>
              <a:rPr lang="en-US" sz="2000" dirty="0" smtClean="0">
                <a:solidFill>
                  <a:srgbClr val="160579"/>
                </a:solidFill>
                <a:latin typeface="Arial" panose="020B0604020202020204" pitchFamily="34" charset="0"/>
                <a:cs typeface="Arial" panose="020B0604020202020204" pitchFamily="34" charset="0"/>
              </a:rPr>
              <a:t>We fetch the data model from </a:t>
            </a:r>
            <a:r>
              <a:rPr lang="en-US" sz="2000" dirty="0" err="1" smtClean="0">
                <a:solidFill>
                  <a:srgbClr val="160579"/>
                </a:solidFill>
                <a:latin typeface="Arial" panose="020B0604020202020204" pitchFamily="34" charset="0"/>
                <a:cs typeface="Arial" panose="020B0604020202020204" pitchFamily="34" charset="0"/>
              </a:rPr>
              <a:t>mySql</a:t>
            </a:r>
            <a:r>
              <a:rPr lang="en-US" sz="2000" dirty="0" smtClean="0">
                <a:solidFill>
                  <a:srgbClr val="160579"/>
                </a:solidFill>
                <a:latin typeface="Arial" panose="020B0604020202020204" pitchFamily="34" charset="0"/>
                <a:cs typeface="Arial" panose="020B0604020202020204" pitchFamily="34" charset="0"/>
              </a:rPr>
              <a:t> database and store it in graph database created using different features of Neo4j.</a:t>
            </a:r>
          </a:p>
          <a:p>
            <a:pPr>
              <a:lnSpc>
                <a:spcPct val="80000"/>
              </a:lnSpc>
            </a:pPr>
            <a:endParaRPr lang="en-US" sz="2000" dirty="0" smtClean="0">
              <a:solidFill>
                <a:srgbClr val="160579"/>
              </a:solidFill>
              <a:latin typeface="Arial" panose="020B0604020202020204" pitchFamily="34" charset="0"/>
              <a:cs typeface="Arial" panose="020B0604020202020204" pitchFamily="34" charset="0"/>
            </a:endParaRPr>
          </a:p>
          <a:p>
            <a:pPr>
              <a:lnSpc>
                <a:spcPct val="80000"/>
              </a:lnSpc>
            </a:pPr>
            <a:r>
              <a:rPr lang="en-US" sz="2000" dirty="0" smtClean="0">
                <a:solidFill>
                  <a:srgbClr val="160579"/>
                </a:solidFill>
                <a:latin typeface="Arial" panose="020B0604020202020204" pitchFamily="34" charset="0"/>
                <a:cs typeface="Arial" panose="020B0604020202020204" pitchFamily="34" charset="0"/>
              </a:rPr>
              <a:t>According the study, accessing the Neo4j data is 377 times faster than doing the same on a </a:t>
            </a:r>
            <a:r>
              <a:rPr lang="en-US" sz="2000" dirty="0" err="1" smtClean="0">
                <a:solidFill>
                  <a:srgbClr val="160579"/>
                </a:solidFill>
                <a:latin typeface="Arial" panose="020B0604020202020204" pitchFamily="34" charset="0"/>
                <a:cs typeface="Arial" panose="020B0604020202020204" pitchFamily="34" charset="0"/>
              </a:rPr>
              <a:t>mySql</a:t>
            </a:r>
            <a:r>
              <a:rPr lang="en-US" sz="2000" dirty="0" smtClean="0">
                <a:solidFill>
                  <a:srgbClr val="160579"/>
                </a:solidFill>
                <a:latin typeface="Arial" panose="020B0604020202020204" pitchFamily="34" charset="0"/>
                <a:cs typeface="Arial" panose="020B0604020202020204" pitchFamily="34" charset="0"/>
              </a:rPr>
              <a:t> database</a:t>
            </a: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p>
          <a:p>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5</a:t>
            </a:fld>
            <a:endParaRPr lang="en-US"/>
          </a:p>
        </p:txBody>
      </p:sp>
      <p:sp>
        <p:nvSpPr>
          <p:cNvPr id="9" name="Date Placeholder 8"/>
          <p:cNvSpPr>
            <a:spLocks noGrp="1"/>
          </p:cNvSpPr>
          <p:nvPr>
            <p:ph type="dt" sz="half" idx="10"/>
          </p:nvPr>
        </p:nvSpPr>
        <p:spPr/>
        <p:txBody>
          <a:bodyPr/>
          <a:lstStyle/>
          <a:p>
            <a:fld id="{E8FB9C10-0947-4D75-B5FD-ED2D9C8233F2}"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4774"/>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530800743"/>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905" y="422250"/>
            <a:ext cx="8453423" cy="902525"/>
          </a:xfrm>
        </p:spPr>
        <p:txBody>
          <a:bodyPr>
            <a:noAutofit/>
          </a:bodyPr>
          <a:lstStyle/>
          <a:p>
            <a:r>
              <a:rPr lang="en-US" sz="2400" dirty="0" smtClean="0">
                <a:solidFill>
                  <a:srgbClr val="160579"/>
                </a:solidFill>
                <a:latin typeface="Arial" panose="020B0604020202020204" pitchFamily="34" charset="0"/>
                <a:cs typeface="Arial" panose="020B0604020202020204" pitchFamily="34" charset="0"/>
              </a:rPr>
              <a:t>A sample graph db architecture</a:t>
            </a:r>
            <a:endParaRPr lang="en-US" sz="2400" dirty="0">
              <a:solidFill>
                <a:srgbClr val="160579"/>
              </a:solidFill>
              <a:latin typeface="Arial" panose="020B0604020202020204" pitchFamily="34" charset="0"/>
              <a:cs typeface="Arial" panose="020B0604020202020204" pitchFamily="34" charset="0"/>
            </a:endParaRP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6</a:t>
            </a:fld>
            <a:endParaRPr lang="en-US"/>
          </a:p>
        </p:txBody>
      </p:sp>
      <p:sp>
        <p:nvSpPr>
          <p:cNvPr id="9" name="Date Placeholder 8"/>
          <p:cNvSpPr>
            <a:spLocks noGrp="1"/>
          </p:cNvSpPr>
          <p:nvPr>
            <p:ph type="dt" sz="half" idx="10"/>
          </p:nvPr>
        </p:nvSpPr>
        <p:spPr/>
        <p:txBody>
          <a:bodyPr/>
          <a:lstStyle/>
          <a:p>
            <a:fld id="{70814714-6C9C-42FC-A3EC-7A399B321311}"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4774"/>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Oval 12"/>
          <p:cNvSpPr/>
          <p:nvPr/>
        </p:nvSpPr>
        <p:spPr>
          <a:xfrm>
            <a:off x="5317588" y="3137095"/>
            <a:ext cx="1475702" cy="12921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2</a:t>
            </a:r>
            <a:endParaRPr lang="en-US" dirty="0"/>
          </a:p>
        </p:txBody>
      </p:sp>
      <p:sp>
        <p:nvSpPr>
          <p:cNvPr id="15" name="Oval 14"/>
          <p:cNvSpPr/>
          <p:nvPr/>
        </p:nvSpPr>
        <p:spPr>
          <a:xfrm>
            <a:off x="7469945" y="1997614"/>
            <a:ext cx="872196" cy="7877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status</a:t>
            </a:r>
            <a:endParaRPr lang="en-US" sz="1200" dirty="0"/>
          </a:p>
        </p:txBody>
      </p:sp>
      <p:sp>
        <p:nvSpPr>
          <p:cNvPr id="16" name="Oval 15"/>
          <p:cNvSpPr/>
          <p:nvPr/>
        </p:nvSpPr>
        <p:spPr>
          <a:xfrm>
            <a:off x="9535549" y="3418449"/>
            <a:ext cx="832339" cy="7432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Comment</a:t>
            </a:r>
          </a:p>
          <a:p>
            <a:pPr algn="ctr"/>
            <a:endParaRPr lang="en-US" dirty="0"/>
          </a:p>
        </p:txBody>
      </p:sp>
      <p:sp>
        <p:nvSpPr>
          <p:cNvPr id="17" name="Oval 16"/>
          <p:cNvSpPr/>
          <p:nvPr/>
        </p:nvSpPr>
        <p:spPr>
          <a:xfrm>
            <a:off x="2335237" y="3151163"/>
            <a:ext cx="1472184" cy="12893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1</a:t>
            </a:r>
            <a:endParaRPr lang="en-US" dirty="0"/>
          </a:p>
        </p:txBody>
      </p:sp>
      <p:cxnSp>
        <p:nvCxnSpPr>
          <p:cNvPr id="19" name="Straight Arrow Connector 18"/>
          <p:cNvCxnSpPr/>
          <p:nvPr/>
        </p:nvCxnSpPr>
        <p:spPr>
          <a:xfrm flipV="1">
            <a:off x="3924886" y="3522902"/>
            <a:ext cx="1448974" cy="13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34375" y="3432517"/>
            <a:ext cx="815927" cy="1969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Friend</a:t>
            </a:r>
            <a:endParaRPr lang="en-US" dirty="0"/>
          </a:p>
        </p:txBody>
      </p:sp>
      <p:cxnSp>
        <p:nvCxnSpPr>
          <p:cNvPr id="24" name="Straight Arrow Connector 23"/>
          <p:cNvCxnSpPr/>
          <p:nvPr/>
        </p:nvCxnSpPr>
        <p:spPr>
          <a:xfrm flipH="1">
            <a:off x="3755608" y="4142572"/>
            <a:ext cx="1786979" cy="13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318782" y="4107766"/>
            <a:ext cx="813816" cy="2011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Friend</a:t>
            </a:r>
          </a:p>
        </p:txBody>
      </p:sp>
      <p:cxnSp>
        <p:nvCxnSpPr>
          <p:cNvPr id="27" name="Straight Arrow Connector 26"/>
          <p:cNvCxnSpPr>
            <a:stCxn id="13" idx="7"/>
            <a:endCxn id="15" idx="3"/>
          </p:cNvCxnSpPr>
          <p:nvPr/>
        </p:nvCxnSpPr>
        <p:spPr>
          <a:xfrm flipV="1">
            <a:off x="6577178" y="2670033"/>
            <a:ext cx="1020497" cy="656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654021" y="3179300"/>
            <a:ext cx="844062" cy="2110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Posts</a:t>
            </a:r>
          </a:p>
          <a:p>
            <a:pPr algn="ctr"/>
            <a:endParaRPr lang="en-US" dirty="0"/>
          </a:p>
        </p:txBody>
      </p:sp>
      <p:cxnSp>
        <p:nvCxnSpPr>
          <p:cNvPr id="37" name="Straight Arrow Connector 36"/>
          <p:cNvCxnSpPr>
            <a:stCxn id="15" idx="5"/>
            <a:endCxn id="16" idx="1"/>
          </p:cNvCxnSpPr>
          <p:nvPr/>
        </p:nvCxnSpPr>
        <p:spPr>
          <a:xfrm>
            <a:off x="8214411" y="2670033"/>
            <a:ext cx="1443031" cy="8572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651630" y="3080825"/>
            <a:ext cx="813816"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Has</a:t>
            </a:r>
          </a:p>
          <a:p>
            <a:pPr algn="ctr"/>
            <a:r>
              <a:rPr lang="en-US" sz="1200" dirty="0" smtClean="0"/>
              <a:t>_</a:t>
            </a:r>
            <a:r>
              <a:rPr lang="en-US" sz="1100" dirty="0" smtClean="0"/>
              <a:t>comment</a:t>
            </a:r>
          </a:p>
          <a:p>
            <a:pPr algn="ctr"/>
            <a:endParaRPr lang="en-US" sz="1200" dirty="0"/>
          </a:p>
        </p:txBody>
      </p:sp>
      <p:sp>
        <p:nvSpPr>
          <p:cNvPr id="51" name="Oval 50"/>
          <p:cNvSpPr/>
          <p:nvPr/>
        </p:nvSpPr>
        <p:spPr>
          <a:xfrm>
            <a:off x="7751298" y="4642338"/>
            <a:ext cx="1472184" cy="12893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3</a:t>
            </a:r>
          </a:p>
          <a:p>
            <a:pPr algn="ctr"/>
            <a:endParaRPr lang="en-US" dirty="0"/>
          </a:p>
        </p:txBody>
      </p:sp>
      <p:cxnSp>
        <p:nvCxnSpPr>
          <p:cNvPr id="53" name="Straight Arrow Connector 52"/>
          <p:cNvCxnSpPr/>
          <p:nvPr/>
        </p:nvCxnSpPr>
        <p:spPr>
          <a:xfrm flipV="1">
            <a:off x="9064156" y="4135902"/>
            <a:ext cx="670687" cy="653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9087729" y="4403187"/>
            <a:ext cx="813816"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comments</a:t>
            </a:r>
            <a:endParaRPr lang="en-US" sz="1200" dirty="0"/>
          </a:p>
        </p:txBody>
      </p:sp>
      <p:pic>
        <p:nvPicPr>
          <p:cNvPr id="2050" name="Picture 2"/>
          <p:cNvPicPr>
            <a:picLocks noChangeAspect="1" noChangeArrowheads="1"/>
          </p:cNvPicPr>
          <p:nvPr/>
        </p:nvPicPr>
        <p:blipFill>
          <a:blip r:embed="rId5" cstate="print"/>
          <a:srcRect/>
          <a:stretch>
            <a:fillRect/>
          </a:stretch>
        </p:blipFill>
        <p:spPr bwMode="auto">
          <a:xfrm>
            <a:off x="205886" y="1350059"/>
            <a:ext cx="666750" cy="1428750"/>
          </a:xfrm>
          <a:prstGeom prst="rect">
            <a:avLst/>
          </a:prstGeom>
          <a:noFill/>
          <a:ln w="9525">
            <a:noFill/>
            <a:miter lim="800000"/>
            <a:headEnd/>
            <a:tailEnd/>
          </a:ln>
        </p:spPr>
      </p:pic>
      <p:pic>
        <p:nvPicPr>
          <p:cNvPr id="2051" name="Picture 3"/>
          <p:cNvPicPr>
            <a:picLocks noChangeAspect="1" noChangeArrowheads="1"/>
          </p:cNvPicPr>
          <p:nvPr/>
        </p:nvPicPr>
        <p:blipFill>
          <a:blip r:embed="rId6" cstate="print"/>
          <a:srcRect/>
          <a:stretch>
            <a:fillRect/>
          </a:stretch>
        </p:blipFill>
        <p:spPr bwMode="auto">
          <a:xfrm>
            <a:off x="1176264" y="1368890"/>
            <a:ext cx="1314450" cy="1419225"/>
          </a:xfrm>
          <a:prstGeom prst="rect">
            <a:avLst/>
          </a:prstGeom>
          <a:noFill/>
          <a:ln w="9525">
            <a:noFill/>
            <a:miter lim="800000"/>
            <a:headEnd/>
            <a:tailEnd/>
          </a:ln>
        </p:spPr>
      </p:pic>
      <p:pic>
        <p:nvPicPr>
          <p:cNvPr id="2052" name="Picture 4"/>
          <p:cNvPicPr>
            <a:picLocks noChangeAspect="1" noChangeArrowheads="1"/>
          </p:cNvPicPr>
          <p:nvPr/>
        </p:nvPicPr>
        <p:blipFill>
          <a:blip r:embed="rId7" cstate="print"/>
          <a:srcRect/>
          <a:stretch>
            <a:fillRect/>
          </a:stretch>
        </p:blipFill>
        <p:spPr bwMode="auto">
          <a:xfrm>
            <a:off x="2594024" y="1378414"/>
            <a:ext cx="1714500" cy="1400175"/>
          </a:xfrm>
          <a:prstGeom prst="rect">
            <a:avLst/>
          </a:prstGeom>
          <a:noFill/>
          <a:ln w="9525">
            <a:noFill/>
            <a:miter lim="800000"/>
            <a:headEnd/>
            <a:tailEnd/>
          </a:ln>
        </p:spPr>
      </p:pic>
    </p:spTree>
    <p:extLst>
      <p:ext uri="{BB962C8B-B14F-4D97-AF65-F5344CB8AC3E}">
        <p14:creationId xmlns="" xmlns:p14="http://schemas.microsoft.com/office/powerpoint/2010/main" val="2044926384"/>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905" y="422250"/>
            <a:ext cx="8453423" cy="902525"/>
          </a:xfrm>
        </p:spPr>
        <p:txBody>
          <a:bodyPr>
            <a:noAutofit/>
          </a:bodyPr>
          <a:lstStyle/>
          <a:p>
            <a:r>
              <a:rPr lang="en-US" sz="2400" dirty="0" smtClean="0">
                <a:solidFill>
                  <a:srgbClr val="160579"/>
                </a:solidFill>
                <a:latin typeface="Arial" panose="020B0604020202020204" pitchFamily="34" charset="0"/>
                <a:cs typeface="Arial" panose="020B0604020202020204" pitchFamily="34" charset="0"/>
              </a:rPr>
              <a:t>Dealing with two Data Stores</a:t>
            </a:r>
            <a:endParaRPr lang="en-US" sz="2400" dirty="0">
              <a:solidFill>
                <a:srgbClr val="16057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8777" y="1852551"/>
            <a:ext cx="8453423" cy="3693226"/>
          </a:xfrm>
        </p:spPr>
        <p:txBody>
          <a:bodyPr>
            <a:normAutofit/>
          </a:bodyPr>
          <a:lstStyle/>
          <a:p>
            <a:pPr algn="l"/>
            <a:r>
              <a:rPr lang="en-US" sz="2000" dirty="0" smtClean="0">
                <a:solidFill>
                  <a:srgbClr val="160579"/>
                </a:solidFill>
                <a:latin typeface="Arial" panose="020B0604020202020204" pitchFamily="34" charset="0"/>
                <a:cs typeface="Arial" panose="020B0604020202020204" pitchFamily="34" charset="0"/>
              </a:rPr>
              <a:t>We picked a common approach to manage our data after determining that –</a:t>
            </a:r>
          </a:p>
          <a:p>
            <a:pPr algn="l">
              <a:buFont typeface="Arial" pitchFamily="34" charset="0"/>
              <a:buChar char="•"/>
            </a:pPr>
            <a:r>
              <a:rPr lang="en-US" sz="2000" dirty="0" smtClean="0">
                <a:solidFill>
                  <a:srgbClr val="160579"/>
                </a:solidFill>
                <a:latin typeface="Arial" panose="020B0604020202020204" pitchFamily="34" charset="0"/>
                <a:cs typeface="Arial" panose="020B0604020202020204" pitchFamily="34" charset="0"/>
              </a:rPr>
              <a:t>The Existing database, MySQL in our case, would continue to be primary system of record</a:t>
            </a:r>
          </a:p>
          <a:p>
            <a:pPr algn="l">
              <a:buFont typeface="Arial" pitchFamily="34" charset="0"/>
              <a:buChar char="•"/>
            </a:pPr>
            <a:r>
              <a:rPr lang="en-US" sz="2000" dirty="0" smtClean="0">
                <a:solidFill>
                  <a:srgbClr val="160579"/>
                </a:solidFill>
                <a:latin typeface="Arial" panose="020B0604020202020204" pitchFamily="34" charset="0"/>
                <a:cs typeface="Arial" panose="020B0604020202020204" pitchFamily="34" charset="0"/>
              </a:rPr>
              <a:t>Neo4j would be a secondary data store with a much small subset of data used in two specific ways –</a:t>
            </a:r>
          </a:p>
          <a:p>
            <a:pPr marL="457200" indent="-457200" algn="l">
              <a:buFont typeface="+mj-lt"/>
              <a:buAutoNum type="arabicPeriod"/>
            </a:pPr>
            <a:r>
              <a:rPr lang="en-US" sz="2000" dirty="0" smtClean="0">
                <a:solidFill>
                  <a:srgbClr val="160579"/>
                </a:solidFill>
                <a:latin typeface="Arial" panose="020B0604020202020204" pitchFamily="34" charset="0"/>
                <a:cs typeface="Arial" panose="020B0604020202020204" pitchFamily="34" charset="0"/>
              </a:rPr>
              <a:t>OLTP mode where it is essential to the Analysis to have some questions answered in real time and therefore have certain sets of data as current as possible</a:t>
            </a:r>
          </a:p>
          <a:p>
            <a:pPr marL="457200" indent="-457200" algn="l">
              <a:buFont typeface="+mj-lt"/>
              <a:buAutoNum type="arabicPeriod"/>
            </a:pPr>
            <a:r>
              <a:rPr lang="en-US" sz="2000" dirty="0" smtClean="0">
                <a:solidFill>
                  <a:srgbClr val="160579"/>
                </a:solidFill>
                <a:latin typeface="Arial" panose="020B0604020202020204" pitchFamily="34" charset="0"/>
                <a:cs typeface="Arial" panose="020B0604020202020204" pitchFamily="34" charset="0"/>
              </a:rPr>
              <a:t>Batch mode where some data is collected and processed in a delayed manner.</a:t>
            </a:r>
            <a:endParaRPr lang="en-US" sz="2000" dirty="0">
              <a:solidFill>
                <a:srgbClr val="160579"/>
              </a:solidFill>
              <a:latin typeface="Arial" panose="020B0604020202020204" pitchFamily="34" charset="0"/>
              <a:cs typeface="Arial" panose="020B0604020202020204" pitchFamily="34" charset="0"/>
            </a:endParaRP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7</a:t>
            </a:fld>
            <a:endParaRPr lang="en-US"/>
          </a:p>
        </p:txBody>
      </p:sp>
      <p:sp>
        <p:nvSpPr>
          <p:cNvPr id="9" name="Date Placeholder 8"/>
          <p:cNvSpPr>
            <a:spLocks noGrp="1"/>
          </p:cNvSpPr>
          <p:nvPr>
            <p:ph type="dt" sz="half" idx="10"/>
          </p:nvPr>
        </p:nvSpPr>
        <p:spPr/>
        <p:txBody>
          <a:bodyPr/>
          <a:lstStyle/>
          <a:p>
            <a:fld id="{70814714-6C9C-42FC-A3EC-7A399B321311}"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4774"/>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1097462379"/>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905" y="422250"/>
            <a:ext cx="8453423" cy="902525"/>
          </a:xfrm>
        </p:spPr>
        <p:txBody>
          <a:bodyPr>
            <a:noAutofit/>
          </a:bodyPr>
          <a:lstStyle/>
          <a:p>
            <a:r>
              <a:rPr lang="en-US" sz="2400" dirty="0" smtClean="0">
                <a:solidFill>
                  <a:srgbClr val="160579"/>
                </a:solidFill>
                <a:latin typeface="Arial" panose="020B0604020202020204" pitchFamily="34" charset="0"/>
                <a:cs typeface="Arial" panose="020B0604020202020204" pitchFamily="34" charset="0"/>
              </a:rPr>
              <a:t>IDE</a:t>
            </a:r>
            <a:endParaRPr lang="en-US" sz="2400" dirty="0">
              <a:solidFill>
                <a:srgbClr val="16057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8777" y="2351315"/>
            <a:ext cx="8453423" cy="2992582"/>
          </a:xfrm>
        </p:spPr>
        <p:txBody>
          <a:bodyPr>
            <a:normAutofit/>
          </a:bodyPr>
          <a:lstStyle/>
          <a:p>
            <a:r>
              <a:rPr lang="en-US" sz="2000" dirty="0" smtClean="0">
                <a:solidFill>
                  <a:srgbClr val="160579"/>
                </a:solidFill>
                <a:latin typeface="Arial" panose="020B0604020202020204" pitchFamily="34" charset="0"/>
                <a:cs typeface="Arial" panose="020B0604020202020204" pitchFamily="34" charset="0"/>
              </a:rPr>
              <a:t>We provide an IDE with programmable python interface for the end user to analyze the Social Network</a:t>
            </a:r>
          </a:p>
          <a:p>
            <a:r>
              <a:rPr lang="en-US" sz="2000" dirty="0" smtClean="0">
                <a:solidFill>
                  <a:srgbClr val="160579"/>
                </a:solidFill>
                <a:latin typeface="Arial" panose="020B0604020202020204" pitchFamily="34" charset="0"/>
                <a:cs typeface="Arial" panose="020B0604020202020204" pitchFamily="34" charset="0"/>
              </a:rPr>
              <a:t> The Python Interface provides all the basic functionalities required for the developer.</a:t>
            </a:r>
          </a:p>
          <a:p>
            <a:r>
              <a:rPr lang="en-US" sz="2000" dirty="0" smtClean="0">
                <a:solidFill>
                  <a:srgbClr val="160579"/>
                </a:solidFill>
                <a:latin typeface="Arial" panose="020B0604020202020204" pitchFamily="34" charset="0"/>
                <a:cs typeface="Arial" panose="020B0604020202020204" pitchFamily="34" charset="0"/>
              </a:rPr>
              <a:t>To name a few : </a:t>
            </a:r>
          </a:p>
          <a:p>
            <a:r>
              <a:rPr lang="en-US" sz="2000" dirty="0" err="1" smtClean="0">
                <a:solidFill>
                  <a:srgbClr val="160579"/>
                </a:solidFill>
                <a:latin typeface="Arial" panose="020B0604020202020204" pitchFamily="34" charset="0"/>
                <a:cs typeface="Arial" panose="020B0604020202020204" pitchFamily="34" charset="0"/>
              </a:rPr>
              <a:t>get_all_users</a:t>
            </a:r>
            <a:r>
              <a:rPr lang="en-US" sz="2000" dirty="0" smtClean="0">
                <a:solidFill>
                  <a:srgbClr val="160579"/>
                </a:solidFill>
                <a:latin typeface="Arial" panose="020B0604020202020204" pitchFamily="34" charset="0"/>
                <a:cs typeface="Arial" panose="020B0604020202020204" pitchFamily="34" charset="0"/>
              </a:rPr>
              <a:t>()</a:t>
            </a:r>
          </a:p>
          <a:p>
            <a:r>
              <a:rPr lang="en-US" sz="2000" dirty="0" err="1" smtClean="0">
                <a:solidFill>
                  <a:srgbClr val="160579"/>
                </a:solidFill>
                <a:latin typeface="Arial" panose="020B0604020202020204" pitchFamily="34" charset="0"/>
                <a:cs typeface="Arial" panose="020B0604020202020204" pitchFamily="34" charset="0"/>
              </a:rPr>
              <a:t>get_friend_list</a:t>
            </a:r>
            <a:r>
              <a:rPr lang="en-US" sz="2000" dirty="0" smtClean="0">
                <a:solidFill>
                  <a:srgbClr val="160579"/>
                </a:solidFill>
                <a:latin typeface="Arial" panose="020B0604020202020204" pitchFamily="34" charset="0"/>
                <a:cs typeface="Arial" panose="020B0604020202020204" pitchFamily="34" charset="0"/>
              </a:rPr>
              <a:t>(</a:t>
            </a:r>
            <a:r>
              <a:rPr lang="en-US" sz="2000" dirty="0" err="1" smtClean="0">
                <a:solidFill>
                  <a:srgbClr val="160579"/>
                </a:solidFill>
                <a:latin typeface="Arial" panose="020B0604020202020204" pitchFamily="34" charset="0"/>
                <a:cs typeface="Arial" panose="020B0604020202020204" pitchFamily="34" charset="0"/>
              </a:rPr>
              <a:t>user_id</a:t>
            </a:r>
            <a:r>
              <a:rPr lang="en-US" sz="2000" dirty="0" smtClean="0">
                <a:solidFill>
                  <a:srgbClr val="160579"/>
                </a:solidFill>
                <a:latin typeface="Arial" panose="020B0604020202020204" pitchFamily="34" charset="0"/>
                <a:cs typeface="Arial" panose="020B0604020202020204" pitchFamily="34" charset="0"/>
              </a:rPr>
              <a:t>)</a:t>
            </a:r>
          </a:p>
          <a:p>
            <a:r>
              <a:rPr lang="en-US" sz="2000" dirty="0" err="1" smtClean="0">
                <a:solidFill>
                  <a:srgbClr val="160579"/>
                </a:solidFill>
                <a:latin typeface="Arial" panose="020B0604020202020204" pitchFamily="34" charset="0"/>
                <a:cs typeface="Arial" panose="020B0604020202020204" pitchFamily="34" charset="0"/>
              </a:rPr>
              <a:t>get_posts</a:t>
            </a:r>
            <a:r>
              <a:rPr lang="en-US" sz="2000" dirty="0" smtClean="0">
                <a:solidFill>
                  <a:srgbClr val="160579"/>
                </a:solidFill>
                <a:latin typeface="Arial" panose="020B0604020202020204" pitchFamily="34" charset="0"/>
                <a:cs typeface="Arial" panose="020B0604020202020204" pitchFamily="34" charset="0"/>
              </a:rPr>
              <a:t>(</a:t>
            </a:r>
            <a:r>
              <a:rPr lang="en-US" sz="2000" dirty="0" err="1" smtClean="0">
                <a:solidFill>
                  <a:srgbClr val="160579"/>
                </a:solidFill>
                <a:latin typeface="Arial" panose="020B0604020202020204" pitchFamily="34" charset="0"/>
                <a:cs typeface="Arial" panose="020B0604020202020204" pitchFamily="34" charset="0"/>
              </a:rPr>
              <a:t>user_id</a:t>
            </a:r>
            <a:r>
              <a:rPr lang="en-US" sz="2000" dirty="0" smtClean="0">
                <a:solidFill>
                  <a:srgbClr val="160579"/>
                </a:solidFill>
                <a:latin typeface="Arial" panose="020B0604020202020204" pitchFamily="34" charset="0"/>
                <a:cs typeface="Arial" panose="020B0604020202020204" pitchFamily="34" charset="0"/>
              </a:rPr>
              <a:t>, since)</a:t>
            </a:r>
          </a:p>
          <a:p>
            <a:endParaRPr lang="en-US" sz="2000" dirty="0">
              <a:solidFill>
                <a:srgbClr val="160579"/>
              </a:solidFill>
              <a:latin typeface="Arial" panose="020B0604020202020204" pitchFamily="34" charset="0"/>
              <a:cs typeface="Arial" panose="020B0604020202020204" pitchFamily="34" charset="0"/>
            </a:endParaRP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8</a:t>
            </a:fld>
            <a:endParaRPr lang="en-US"/>
          </a:p>
        </p:txBody>
      </p:sp>
      <p:sp>
        <p:nvSpPr>
          <p:cNvPr id="9" name="Date Placeholder 8"/>
          <p:cNvSpPr>
            <a:spLocks noGrp="1"/>
          </p:cNvSpPr>
          <p:nvPr>
            <p:ph type="dt" sz="half" idx="10"/>
          </p:nvPr>
        </p:nvSpPr>
        <p:spPr/>
        <p:txBody>
          <a:bodyPr/>
          <a:lstStyle/>
          <a:p>
            <a:fld id="{70814714-6C9C-42FC-A3EC-7A399B321311}"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4774"/>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1697045655"/>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905" y="422250"/>
            <a:ext cx="8453423" cy="902525"/>
          </a:xfrm>
        </p:spPr>
        <p:txBody>
          <a:bodyPr>
            <a:noAutofit/>
          </a:bodyPr>
          <a:lstStyle/>
          <a:p>
            <a:r>
              <a:rPr lang="en-US" sz="2400" dirty="0" smtClean="0">
                <a:solidFill>
                  <a:srgbClr val="160579"/>
                </a:solidFill>
                <a:latin typeface="Arial" panose="020B0604020202020204" pitchFamily="34" charset="0"/>
                <a:cs typeface="Arial" panose="020B0604020202020204" pitchFamily="34" charset="0"/>
              </a:rPr>
              <a:t>What else ?</a:t>
            </a:r>
            <a:endParaRPr lang="en-US" sz="2400" dirty="0">
              <a:solidFill>
                <a:srgbClr val="16057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8777" y="2351315"/>
            <a:ext cx="8453423" cy="2992582"/>
          </a:xfrm>
        </p:spPr>
        <p:txBody>
          <a:bodyPr>
            <a:normAutofit/>
          </a:bodyPr>
          <a:lstStyle/>
          <a:p>
            <a:r>
              <a:rPr lang="en-US" sz="2000" dirty="0" smtClean="0">
                <a:solidFill>
                  <a:srgbClr val="160579"/>
                </a:solidFill>
                <a:latin typeface="Arial" panose="020B0604020202020204" pitchFamily="34" charset="0"/>
                <a:cs typeface="Arial" panose="020B0604020202020204" pitchFamily="34" charset="0"/>
              </a:rPr>
              <a:t>We provide developer with an option to download the graph db in JSON format for his offline use.</a:t>
            </a:r>
          </a:p>
          <a:p>
            <a:r>
              <a:rPr lang="en-US" sz="2000" dirty="0" smtClean="0">
                <a:solidFill>
                  <a:srgbClr val="160579"/>
                </a:solidFill>
                <a:latin typeface="Arial" panose="020B0604020202020204" pitchFamily="34" charset="0"/>
                <a:cs typeface="Arial" panose="020B0604020202020204" pitchFamily="34" charset="0"/>
              </a:rPr>
              <a:t>The user can also manually extend the API to fetch more and more specific data other than the basic operations which are provided by default.</a:t>
            </a:r>
          </a:p>
          <a:p>
            <a:r>
              <a:rPr lang="en-US" sz="2000" dirty="0" smtClean="0">
                <a:solidFill>
                  <a:srgbClr val="160579"/>
                </a:solidFill>
                <a:latin typeface="Arial" panose="020B0604020202020204" pitchFamily="34" charset="0"/>
                <a:cs typeface="Arial" panose="020B0604020202020204" pitchFamily="34" charset="0"/>
              </a:rPr>
              <a:t>Since this API is made to work on any social network built on </a:t>
            </a:r>
            <a:r>
              <a:rPr lang="en-US" sz="2000" dirty="0" err="1" smtClean="0">
                <a:solidFill>
                  <a:srgbClr val="160579"/>
                </a:solidFill>
                <a:latin typeface="Arial" panose="020B0604020202020204" pitchFamily="34" charset="0"/>
                <a:cs typeface="Arial" panose="020B0604020202020204" pitchFamily="34" charset="0"/>
              </a:rPr>
              <a:t>elgg</a:t>
            </a:r>
            <a:r>
              <a:rPr lang="en-US" sz="2000" dirty="0" smtClean="0">
                <a:solidFill>
                  <a:srgbClr val="160579"/>
                </a:solidFill>
                <a:latin typeface="Arial" panose="020B0604020202020204" pitchFamily="34" charset="0"/>
                <a:cs typeface="Arial" panose="020B0604020202020204" pitchFamily="34" charset="0"/>
              </a:rPr>
              <a:t>, the graph model can be customized in accordance with the social network. </a:t>
            </a:r>
            <a:endParaRPr lang="en-US" sz="2000" dirty="0">
              <a:solidFill>
                <a:srgbClr val="160579"/>
              </a:solidFill>
              <a:latin typeface="Arial" panose="020B0604020202020204" pitchFamily="34" charset="0"/>
              <a:cs typeface="Arial" panose="020B0604020202020204" pitchFamily="34" charset="0"/>
            </a:endParaRPr>
          </a:p>
        </p:txBody>
      </p:sp>
      <p:pic>
        <p:nvPicPr>
          <p:cNvPr id="4" name="Picture 2" descr="C:\Users\G manisha\Documents\folder Deloitte\New Paper!!\PESIT logo.jpg"/>
          <p:cNvPicPr>
            <a:picLocks noChangeAspect="1" noChangeArrowheads="1"/>
          </p:cNvPicPr>
          <p:nvPr/>
        </p:nvPicPr>
        <p:blipFill>
          <a:blip r:embed="rId3" cstate="print"/>
          <a:srcRect/>
          <a:stretch>
            <a:fillRect/>
          </a:stretch>
        </p:blipFill>
        <p:spPr bwMode="auto">
          <a:xfrm>
            <a:off x="0" y="1"/>
            <a:ext cx="1087332" cy="1324774"/>
          </a:xfrm>
          <a:prstGeom prst="rect">
            <a:avLst/>
          </a:prstGeom>
          <a:noFill/>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105901" y="-1"/>
            <a:ext cx="2086099" cy="1324776"/>
          </a:xfrm>
          <a:prstGeom prst="rect">
            <a:avLst/>
          </a:prstGeom>
        </p:spPr>
      </p:pic>
      <p:sp>
        <p:nvSpPr>
          <p:cNvPr id="7" name="Footer Placeholder 6"/>
          <p:cNvSpPr>
            <a:spLocks noGrp="1"/>
          </p:cNvSpPr>
          <p:nvPr>
            <p:ph type="ftr" sz="quarter" idx="11"/>
          </p:nvPr>
        </p:nvSpPr>
        <p:spPr/>
        <p:txBody>
          <a:bodyPr/>
          <a:lstStyle/>
          <a:p>
            <a:r>
              <a:rPr lang="en-US" dirty="0" smtClean="0"/>
              <a:t>Jan 2014 – May 2014</a:t>
            </a:r>
            <a:endParaRPr lang="en-US" dirty="0"/>
          </a:p>
        </p:txBody>
      </p:sp>
      <p:sp>
        <p:nvSpPr>
          <p:cNvPr id="8" name="Slide Number Placeholder 7"/>
          <p:cNvSpPr>
            <a:spLocks noGrp="1"/>
          </p:cNvSpPr>
          <p:nvPr>
            <p:ph type="sldNum" sz="quarter" idx="12"/>
          </p:nvPr>
        </p:nvSpPr>
        <p:spPr/>
        <p:txBody>
          <a:bodyPr/>
          <a:lstStyle/>
          <a:p>
            <a:fld id="{0BD6913F-2E60-405A-940C-BBEEF27C348C}" type="slidenum">
              <a:rPr lang="en-US" smtClean="0"/>
              <a:pPr/>
              <a:t>9</a:t>
            </a:fld>
            <a:endParaRPr lang="en-US"/>
          </a:p>
        </p:txBody>
      </p:sp>
      <p:sp>
        <p:nvSpPr>
          <p:cNvPr id="9" name="Date Placeholder 8"/>
          <p:cNvSpPr>
            <a:spLocks noGrp="1"/>
          </p:cNvSpPr>
          <p:nvPr>
            <p:ph type="dt" sz="half" idx="10"/>
          </p:nvPr>
        </p:nvSpPr>
        <p:spPr/>
        <p:txBody>
          <a:bodyPr/>
          <a:lstStyle/>
          <a:p>
            <a:fld id="{70814714-6C9C-42FC-A3EC-7A399B321311}" type="datetime4">
              <a:rPr lang="en-US" smtClean="0"/>
              <a:pPr/>
              <a:t>March 9, 2014</a:t>
            </a:fld>
            <a:endParaRPr lang="en-US"/>
          </a:p>
        </p:txBody>
      </p:sp>
      <p:cxnSp>
        <p:nvCxnSpPr>
          <p:cNvPr id="12" name="Straight Connector 11"/>
          <p:cNvCxnSpPr/>
          <p:nvPr/>
        </p:nvCxnSpPr>
        <p:spPr>
          <a:xfrm>
            <a:off x="0" y="6377351"/>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0" y="1324774"/>
            <a:ext cx="121920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1697045655"/>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535</Words>
  <Application>Microsoft Office PowerPoint</Application>
  <PresentationFormat>Custom</PresentationFormat>
  <Paragraphs>90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Integrated Development Environment for Social Network Analysis</vt:lpstr>
      <vt:lpstr>Current Scenario</vt:lpstr>
      <vt:lpstr>Elgg : An open source social networking engine </vt:lpstr>
      <vt:lpstr>Slide 4</vt:lpstr>
      <vt:lpstr>Role of Neo4j</vt:lpstr>
      <vt:lpstr>A sample graph db architecture</vt:lpstr>
      <vt:lpstr>Dealing with two Data Stores</vt:lpstr>
      <vt:lpstr>IDE</vt:lpstr>
      <vt:lpstr>What else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Framework for Generating Big Data</dc:title>
  <dc:creator>vikyath</dc:creator>
  <cp:lastModifiedBy>Akshay mallya</cp:lastModifiedBy>
  <cp:revision>120</cp:revision>
  <dcterms:created xsi:type="dcterms:W3CDTF">2014-01-14T04:31:45Z</dcterms:created>
  <dcterms:modified xsi:type="dcterms:W3CDTF">2014-03-09T11:37:36Z</dcterms:modified>
</cp:coreProperties>
</file>