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311" r:id="rId3"/>
    <p:sldId id="849" r:id="rId4"/>
    <p:sldId id="850" r:id="rId5"/>
    <p:sldId id="847" r:id="rId6"/>
    <p:sldId id="851" r:id="rId7"/>
    <p:sldId id="84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95F6-10D0-4AB3-9CF0-1602A376C061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114F-DF40-40E8-8D45-AB82794AE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37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0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2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9103-FA2A-4ADC-87AC-6355C247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F5BEE-CF48-4EEB-AED9-8DA51BBF8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7AE63-6C44-4683-B1EA-7F0EB7DF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BA0C6-5679-4883-83CC-A8CE2513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09839-0A69-4C87-84D7-B5D59DEF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C0FC-168E-4F13-BA33-5A120D87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1DE223-2BF5-4B9C-B078-E7896B40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4DF49-6CD0-43BD-AE53-9429B46B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D9F77-EDFB-44B5-8473-026912A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5B6F4-14D7-48DF-A812-E908FE8B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76298-E556-41F9-B5AA-9D7387556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4C5FE-312F-437C-AEC7-33E357B9D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B5A79-AB71-46F5-952E-FF814CE6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2A02-45D2-4875-B578-6B1B96E9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E71C5-E2BD-425F-86A7-58E1297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6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9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3283F-73CE-4983-99F6-8AEA43D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D2F5A-388C-4DAE-8A39-69AF96C2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4D5-05FC-4F31-84F3-4E57C66C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E29E7-B401-4F68-B794-20520B61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C536F-47BD-456A-B8C3-FD765F5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9E9D-1FC0-47F8-8399-421C3E8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29B59-0EDE-4952-9943-5C4ED813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5624D-3049-461B-9883-6817A63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87C56-CA72-43BF-AA11-C01B4F11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65F52-6CC6-4C02-BF52-0C93098E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7C79-6766-4227-9F78-378F33BA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6EFC1-6E46-4136-95D1-BAA04DEA5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59E36-E209-4BEA-B602-A0BC8C11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184F7-6D50-494C-B961-7BF259F1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1F590-0843-44EF-B89D-9DB383B3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4B643-6C16-4C3A-A377-D3311F0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2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B0D4-8113-41B7-9190-D76F9FC8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EC54C-FEA3-4AE1-ACD5-4A377D17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C686D-9A00-4B0D-A506-E54BE45D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AC2D1-2C90-40A3-A9D9-B4ABCA7B0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654C00-51BF-4B68-947C-3574ACCE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8EC27-D704-4C30-B394-70FF37E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E300B-BA64-4261-ACB6-9BCDA26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B0BCA-2037-4111-9B72-45A333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1603-683A-4E3F-A508-46578C3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0F529A-9C11-421A-A454-7926E4BD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C1E00-2BB3-4CF2-8313-D7AEC12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779BB-034F-493E-9054-83048608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4A402-14D0-47EF-88EB-BBE9DC90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B1C4E-5FE4-4082-9B26-E5B4C7F9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4EDA6-F746-4D4C-B61A-49156BD4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1D21-4537-455B-90B2-206BCBAE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06779-D18C-40F3-8664-CC4502CA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9AACA-79F0-420F-A0DF-35305F5C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8E696-76FD-4521-8822-93A5BE86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6BCF2-0942-4A41-8377-8CF0FEA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CF277-F655-4929-9290-4537A43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E844-E1BA-496E-B65E-648AAB7A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E1735-6A19-4A3E-A686-34DA10CB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780C3-C829-48B2-9B58-6AE5459A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BD904-2B84-4A32-915C-D152CD3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ECFA8-8063-4501-A5A4-6F0440F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6DECC-C6CE-49D8-9588-DEB89A51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8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A316B-E37D-44B4-B0B7-0C469D2F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E23AA-5916-4186-A539-A6F53F52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5A337-154C-4256-9B31-AB1B0200C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A74-BA03-409A-A4B9-102BB48AF437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9C2EE-5858-43E5-9477-CE163B2C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A3089-7EA9-4115-86D6-611EF81C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DA72-4BE7-4D27-9A8C-2E08607AC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98EB93-98DA-7941-A9BC-EF8C86EE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63" y="2007194"/>
            <a:ext cx="6506045" cy="35954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E56F4F-0F1A-445D-A965-B66DC38B8715}"/>
              </a:ext>
            </a:extLst>
          </p:cNvPr>
          <p:cNvSpPr txBox="1"/>
          <p:nvPr/>
        </p:nvSpPr>
        <p:spPr>
          <a:xfrm>
            <a:off x="9126336" y="6342679"/>
            <a:ext cx="2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Liu and Liao et al, in prep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39DDA6E-14E2-4CF5-9920-5D03912B98ED}"/>
              </a:ext>
            </a:extLst>
          </p:cNvPr>
          <p:cNvGrpSpPr/>
          <p:nvPr/>
        </p:nvGrpSpPr>
        <p:grpSpPr>
          <a:xfrm>
            <a:off x="896122" y="2585665"/>
            <a:ext cx="4551008" cy="3098119"/>
            <a:chOff x="827584" y="2851604"/>
            <a:chExt cx="3022136" cy="224749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F174136-5B77-431F-86B6-836416D9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4" y="2904741"/>
              <a:ext cx="2388108" cy="2194356"/>
            </a:xfrm>
            <a:prstGeom prst="rect">
              <a:avLst/>
            </a:prstGeom>
          </p:spPr>
        </p:pic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7CF13E8C-11AF-469D-9A7E-3E5AFC093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234" y="2851604"/>
              <a:ext cx="1225015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Primary degrader</a:t>
              </a:r>
            </a:p>
          </p:txBody>
        </p: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295151FC-C41C-46D2-A842-83B41CED9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3874961"/>
              <a:ext cx="129394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Secondary degrader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7C04DC5-0FAD-46E2-96AB-2174E30524A9}"/>
              </a:ext>
            </a:extLst>
          </p:cNvPr>
          <p:cNvSpPr txBox="1"/>
          <p:nvPr/>
        </p:nvSpPr>
        <p:spPr>
          <a:xfrm>
            <a:off x="896122" y="609031"/>
            <a:ext cx="107689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Figure 1 Ecological network in response to dietary fibers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0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33CAB6-7937-43D0-BABE-A47FB4089DB4}"/>
              </a:ext>
            </a:extLst>
          </p:cNvPr>
          <p:cNvSpPr txBox="1"/>
          <p:nvPr/>
        </p:nvSpPr>
        <p:spPr>
          <a:xfrm>
            <a:off x="9126336" y="6342679"/>
            <a:ext cx="2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Liu and Liao et al, in prep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C3FD70-E2EC-44EF-A333-489306A8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98" y="2051065"/>
            <a:ext cx="2946424" cy="2185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F82EC7-6C2B-45B8-898E-ED33E87D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330" y="2624040"/>
            <a:ext cx="5776986" cy="32253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B32F0B-9BBA-4021-BAAB-AA556CB7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18" y="4236730"/>
            <a:ext cx="3650694" cy="247528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245E327-389A-4BC4-856E-E90985658C0C}"/>
              </a:ext>
            </a:extLst>
          </p:cNvPr>
          <p:cNvSpPr/>
          <p:nvPr/>
        </p:nvSpPr>
        <p:spPr>
          <a:xfrm>
            <a:off x="718501" y="4083803"/>
            <a:ext cx="836908" cy="40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0014E0-DA6F-4069-B4FB-B1751F176B83}"/>
              </a:ext>
            </a:extLst>
          </p:cNvPr>
          <p:cNvSpPr txBox="1"/>
          <p:nvPr/>
        </p:nvSpPr>
        <p:spPr>
          <a:xfrm>
            <a:off x="1942678" y="1460134"/>
            <a:ext cx="343093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dirty="0">
                <a:latin typeface="+mj-lt"/>
                <a:ea typeface="+mj-ea"/>
                <a:cs typeface="+mj-cs"/>
              </a:rPr>
              <a:t>Baseline murine gut microbiome across different vendors</a:t>
            </a:r>
            <a:endParaRPr lang="zh-CN" alt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442DBDF-34F5-41A0-8C1D-6A2AE9CF21CA}"/>
              </a:ext>
            </a:extLst>
          </p:cNvPr>
          <p:cNvSpPr txBox="1">
            <a:spLocks/>
          </p:cNvSpPr>
          <p:nvPr/>
        </p:nvSpPr>
        <p:spPr>
          <a:xfrm>
            <a:off x="946688" y="145989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Figure 2 Heterogeneity in baseline gut microbiota: dynamical response to dietary interventions</a:t>
            </a:r>
          </a:p>
        </p:txBody>
      </p:sp>
    </p:spTree>
    <p:extLst>
      <p:ext uri="{BB962C8B-B14F-4D97-AF65-F5344CB8AC3E}">
        <p14:creationId xmlns:p14="http://schemas.microsoft.com/office/powerpoint/2010/main" val="3255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A9B27A2-624E-4A7B-B661-F276FECAACEA}"/>
              </a:ext>
            </a:extLst>
          </p:cNvPr>
          <p:cNvSpPr txBox="1">
            <a:spLocks/>
          </p:cNvSpPr>
          <p:nvPr/>
        </p:nvSpPr>
        <p:spPr>
          <a:xfrm>
            <a:off x="946688" y="145989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Figure 3 Dynamical response: short vs. long-term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Total time series</a:t>
            </a:r>
          </a:p>
          <a:p>
            <a:r>
              <a:rPr lang="en-US" altLang="zh-CN" sz="4000" b="1" dirty="0"/>
              <a:t>-Microbiota: alpha diversity, composition</a:t>
            </a:r>
          </a:p>
          <a:p>
            <a:r>
              <a:rPr lang="en-US" altLang="zh-CN" sz="4000" b="1" dirty="0"/>
              <a:t>-metagenome</a:t>
            </a:r>
          </a:p>
          <a:p>
            <a:r>
              <a:rPr lang="en-US" altLang="zh-CN" sz="4000" b="1" dirty="0">
                <a:solidFill>
                  <a:srgbClr val="FF0000"/>
                </a:solidFill>
              </a:rPr>
              <a:t>-SCFA: here? 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Day 5, day 31 (supp?): limitation of cross-sectional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78113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CED264-D7ED-4A1D-8816-5798774DF077}"/>
              </a:ext>
            </a:extLst>
          </p:cNvPr>
          <p:cNvSpPr txBox="1"/>
          <p:nvPr/>
        </p:nvSpPr>
        <p:spPr>
          <a:xfrm>
            <a:off x="858691" y="618315"/>
            <a:ext cx="609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Figure 4 </a:t>
            </a:r>
            <a:r>
              <a:rPr lang="en-US" altLang="zh-CN" sz="1800" b="1" dirty="0" err="1"/>
              <a:t>gLV</a:t>
            </a:r>
            <a:r>
              <a:rPr lang="en-US" altLang="zh-CN" b="1" dirty="0"/>
              <a:t>: (Liao Chen slides)</a:t>
            </a:r>
          </a:p>
          <a:p>
            <a:r>
              <a:rPr lang="zh-CN" altLang="en-US" b="1" dirty="0"/>
              <a:t>共性的：基于</a:t>
            </a:r>
            <a:r>
              <a:rPr lang="en-US" altLang="zh-CN" b="1" dirty="0"/>
              <a:t>network</a:t>
            </a:r>
            <a:r>
              <a:rPr lang="zh-CN" altLang="en-US" b="1" dirty="0"/>
              <a:t>的知识</a:t>
            </a:r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Eco-groups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Degraders competition</a:t>
            </a:r>
          </a:p>
          <a:p>
            <a:endParaRPr lang="en-US" altLang="zh-CN" b="1" dirty="0"/>
          </a:p>
          <a:p>
            <a:r>
              <a:rPr lang="zh-CN" altLang="en-US" b="1" dirty="0"/>
              <a:t>差异的：</a:t>
            </a:r>
            <a:r>
              <a:rPr lang="en-US" altLang="zh-CN" b="1" dirty="0"/>
              <a:t>initial condition=baseline microbiota (next page)</a:t>
            </a:r>
          </a:p>
          <a:p>
            <a:endParaRPr lang="en-US" altLang="zh-CN" b="1" dirty="0"/>
          </a:p>
        </p:txBody>
      </p:sp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705BFBA-453E-4D9E-BD0F-9FF10830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11" y="3559515"/>
            <a:ext cx="2566461" cy="2471407"/>
          </a:xfrm>
          <a:prstGeom prst="rect">
            <a:avLst/>
          </a:prstGeom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B274F398-15CE-4676-B14C-DC9ED93E4C39}"/>
              </a:ext>
            </a:extLst>
          </p:cNvPr>
          <p:cNvGrpSpPr/>
          <p:nvPr/>
        </p:nvGrpSpPr>
        <p:grpSpPr>
          <a:xfrm>
            <a:off x="8228896" y="3073832"/>
            <a:ext cx="3525570" cy="1050763"/>
            <a:chOff x="1564163" y="3639764"/>
            <a:chExt cx="3251618" cy="952621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4A2AC92-7A84-43E4-A430-32DE8DD46006}"/>
                </a:ext>
              </a:extLst>
            </p:cNvPr>
            <p:cNvSpPr/>
            <p:nvPr/>
          </p:nvSpPr>
          <p:spPr>
            <a:xfrm>
              <a:off x="1710698" y="4201132"/>
              <a:ext cx="965895" cy="3912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EC9D735D-14F5-4EFC-AA02-492762AD1FA7}"/>
                </a:ext>
              </a:extLst>
            </p:cNvPr>
            <p:cNvSpPr txBox="1"/>
            <p:nvPr/>
          </p:nvSpPr>
          <p:spPr>
            <a:xfrm>
              <a:off x="1564163" y="3639764"/>
              <a:ext cx="3251618" cy="47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Confirmed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by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reanalyzing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from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Chijiiwa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et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al.,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Microbiome</a:t>
              </a:r>
              <a:r>
                <a:rPr lang="zh-CN" altLang="en-US" sz="1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(2020)</a:t>
              </a:r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8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A7078B7-7645-495B-B27A-A0D47980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19" y="926517"/>
            <a:ext cx="3596231" cy="19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56FBE-7B28-4D57-BDD1-499C3428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45" y="388372"/>
            <a:ext cx="11149533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Figure 4:</a:t>
            </a:r>
            <a:r>
              <a:rPr lang="en-US" altLang="zh-CN" sz="2800" dirty="0"/>
              <a:t>Dynamical response is dependent on </a:t>
            </a:r>
            <a:r>
              <a:rPr lang="en-US" altLang="zh-CN" sz="2800" dirty="0">
                <a:solidFill>
                  <a:srgbClr val="FF0000"/>
                </a:solidFill>
              </a:rPr>
              <a:t>baseline microbiota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-Shanghai group: total abundance vs primary degrader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-Hunan: other responders?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49DDB9DF-2A93-4F74-8A52-F344C335AA85}"/>
              </a:ext>
            </a:extLst>
          </p:cNvPr>
          <p:cNvGrpSpPr/>
          <p:nvPr/>
        </p:nvGrpSpPr>
        <p:grpSpPr>
          <a:xfrm>
            <a:off x="1338557" y="2103681"/>
            <a:ext cx="4993288" cy="4338482"/>
            <a:chOff x="4648195" y="2731492"/>
            <a:chExt cx="4384967" cy="3657733"/>
          </a:xfrm>
        </p:grpSpPr>
        <p:pic>
          <p:nvPicPr>
            <p:cNvPr id="6" name="Picture 16" descr="Shape&#10;&#10;Description automatically generated">
              <a:extLst>
                <a:ext uri="{FF2B5EF4-FFF2-40B4-BE49-F238E27FC236}">
                  <a16:creationId xmlns:a16="http://schemas.microsoft.com/office/drawing/2014/main" id="{8D080D9E-4899-4AE3-BEB8-9F3BF1F0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5946" y="2731492"/>
              <a:ext cx="2672745" cy="1909103"/>
            </a:xfrm>
            <a:prstGeom prst="rect">
              <a:avLst/>
            </a:prstGeom>
          </p:spPr>
        </p:pic>
        <p:pic>
          <p:nvPicPr>
            <p:cNvPr id="7" name="Picture 20" descr="A picture containing indoor, light&#10;&#10;Description automatically generated">
              <a:extLst>
                <a:ext uri="{FF2B5EF4-FFF2-40B4-BE49-F238E27FC236}">
                  <a16:creationId xmlns:a16="http://schemas.microsoft.com/office/drawing/2014/main" id="{7669ECA1-FD4F-4F5E-B91B-34B96B60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195" y="4872222"/>
              <a:ext cx="4384967" cy="1517003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72A9FFD-1C0C-4B3C-A0C9-E9A58B81BB15}"/>
              </a:ext>
            </a:extLst>
          </p:cNvPr>
          <p:cNvSpPr txBox="1"/>
          <p:nvPr/>
        </p:nvSpPr>
        <p:spPr>
          <a:xfrm>
            <a:off x="9537816" y="6488668"/>
            <a:ext cx="2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Liu and Liao et al, in prep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4F4DA-82CA-4CA3-A412-A996BEF2C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268" y="1839438"/>
            <a:ext cx="3975304" cy="2984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4F89A3-C653-429E-841D-FC281028DCE5}"/>
              </a:ext>
            </a:extLst>
          </p:cNvPr>
          <p:cNvSpPr txBox="1"/>
          <p:nvPr/>
        </p:nvSpPr>
        <p:spPr>
          <a:xfrm>
            <a:off x="133476" y="2128070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bacterial load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0254C5-2346-4A88-8598-B340851CC41E}"/>
              </a:ext>
            </a:extLst>
          </p:cNvPr>
          <p:cNvSpPr txBox="1"/>
          <p:nvPr/>
        </p:nvSpPr>
        <p:spPr>
          <a:xfrm>
            <a:off x="115259" y="4065425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Relative abundance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61948-442E-47B8-AE36-27ACD365DFE6}"/>
              </a:ext>
            </a:extLst>
          </p:cNvPr>
          <p:cNvSpPr txBox="1"/>
          <p:nvPr/>
        </p:nvSpPr>
        <p:spPr>
          <a:xfrm>
            <a:off x="7805066" y="2162718"/>
            <a:ext cx="3465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Additional point (for discussion section):</a:t>
            </a:r>
          </a:p>
          <a:p>
            <a:r>
              <a:rPr lang="en-US" altLang="zh-CN" dirty="0"/>
              <a:t>-similar abundance in different baseline microbiota, different dynamics -&gt; dependent on the presence/absence of interacting species 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39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562EB-C91E-4479-B8BC-1279F669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Figure: </a:t>
            </a:r>
            <a:r>
              <a:rPr lang="en-US" altLang="zh-CN" dirty="0" err="1"/>
              <a:t>gLV</a:t>
            </a:r>
            <a:r>
              <a:rPr lang="en-US" altLang="zh-CN" dirty="0"/>
              <a:t> analysis,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C3794-587E-4315-9A4C-5F3E6FA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RS data: short vs long term (not strong), </a:t>
            </a:r>
            <a:r>
              <a:rPr lang="en-US" altLang="zh-CN" dirty="0" err="1"/>
              <a:t>gLV</a:t>
            </a:r>
            <a:r>
              <a:rPr lang="en-US" altLang="zh-CN" dirty="0"/>
              <a:t> analysis, baseline-dependent</a:t>
            </a:r>
          </a:p>
          <a:p>
            <a:endParaRPr lang="en-US" altLang="zh-CN" dirty="0"/>
          </a:p>
          <a:p>
            <a:r>
              <a:rPr lang="en-US" altLang="zh-CN" dirty="0"/>
              <a:t>Relate to human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7122-84FF-42AA-B9BA-B6E58681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35" y="635632"/>
            <a:ext cx="11242729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Figure5: SCFA </a:t>
            </a:r>
            <a:br>
              <a:rPr lang="en-US" altLang="zh-CN" dirty="0"/>
            </a:br>
            <a:r>
              <a:rPr lang="en-US" altLang="zh-CN" sz="3100" dirty="0"/>
              <a:t>-production is baseline-dependent: </a:t>
            </a:r>
            <a:r>
              <a:rPr lang="en-US" altLang="zh-CN" sz="3100" dirty="0">
                <a:solidFill>
                  <a:srgbClr val="FF0000"/>
                </a:solidFill>
              </a:rPr>
              <a:t>SCFA producer absence/presence profile</a:t>
            </a:r>
            <a:br>
              <a:rPr lang="en-US" altLang="zh-CN" sz="3100" dirty="0"/>
            </a:br>
            <a:r>
              <a:rPr lang="en-US" altLang="zh-CN" sz="3100" dirty="0"/>
              <a:t>-SCFA prediction from microbiome is limited, because SCFA producers are be missing in test data </a:t>
            </a:r>
            <a:br>
              <a:rPr lang="en-US" altLang="zh-CN" sz="3200" dirty="0"/>
            </a:br>
            <a:endParaRPr lang="zh-CN" altLang="en-US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D2103D8E-B340-4061-B314-60DACFEEE277}"/>
              </a:ext>
            </a:extLst>
          </p:cNvPr>
          <p:cNvGrpSpPr/>
          <p:nvPr/>
        </p:nvGrpSpPr>
        <p:grpSpPr>
          <a:xfrm>
            <a:off x="1008751" y="2296361"/>
            <a:ext cx="4874877" cy="4492483"/>
            <a:chOff x="178747" y="2746207"/>
            <a:chExt cx="4034437" cy="3549206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3BC9D42-1C4A-428A-8613-9F9CB235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47" y="4872222"/>
              <a:ext cx="4034437" cy="1423191"/>
            </a:xfrm>
            <a:prstGeom prst="rect">
              <a:avLst/>
            </a:prstGeom>
          </p:spPr>
        </p:pic>
        <p:pic>
          <p:nvPicPr>
            <p:cNvPr id="6" name="Picture 8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DD106C73-0156-46F3-A500-C0BE1DB2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605" y="2746207"/>
              <a:ext cx="2346606" cy="1909103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89B226E-A4A8-4644-9A38-E101B627C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96" y="1928733"/>
            <a:ext cx="3056683" cy="46007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30EE12C-6047-49C0-A569-12B929F67636}"/>
              </a:ext>
            </a:extLst>
          </p:cNvPr>
          <p:cNvSpPr/>
          <p:nvPr/>
        </p:nvSpPr>
        <p:spPr>
          <a:xfrm>
            <a:off x="6901234" y="1928733"/>
            <a:ext cx="627272" cy="460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14241E-147B-4590-865A-86B42C1C0E75}"/>
              </a:ext>
            </a:extLst>
          </p:cNvPr>
          <p:cNvSpPr txBox="1"/>
          <p:nvPr/>
        </p:nvSpPr>
        <p:spPr>
          <a:xfrm>
            <a:off x="9354936" y="6488668"/>
            <a:ext cx="2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Liu and Liao et al, in prep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2BC2A4-79CF-4178-B959-4863B389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74" y="2090956"/>
            <a:ext cx="3975304" cy="2984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E7081D5-D786-4621-87AD-CE7273F432C5}"/>
              </a:ext>
            </a:extLst>
          </p:cNvPr>
          <p:cNvSpPr txBox="1"/>
          <p:nvPr/>
        </p:nvSpPr>
        <p:spPr>
          <a:xfrm>
            <a:off x="6683914" y="1639249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unsuccessful prediction by machine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1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275</Words>
  <Application>Microsoft Macintosh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Verdana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Figure 4:Dynamical response is dependent on baseline microbiota -Shanghai group: total abundance vs primary degrader -Hunan: other responders? </vt:lpstr>
      <vt:lpstr>Figure: gLV analysis, extension</vt:lpstr>
      <vt:lpstr>Figure5: SCFA  -production is baseline-dependent: SCFA producer absence/presence profile -SCFA prediction from microbiome is limited, because SCFA producers are be missing in test data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磊</dc:creator>
  <cp:lastModifiedBy>Liao, Chen/Sloan Kettering Institute</cp:lastModifiedBy>
  <cp:revision>6</cp:revision>
  <dcterms:created xsi:type="dcterms:W3CDTF">2021-05-03T12:56:56Z</dcterms:created>
  <dcterms:modified xsi:type="dcterms:W3CDTF">2021-05-05T00:34:30Z</dcterms:modified>
</cp:coreProperties>
</file>