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A909-57DC-AA41-A3AF-619DFD2D327E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9113-CBF5-464F-8F8C-F09D69BA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8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A909-57DC-AA41-A3AF-619DFD2D327E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9113-CBF5-464F-8F8C-F09D69BA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3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A909-57DC-AA41-A3AF-619DFD2D327E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9113-CBF5-464F-8F8C-F09D69BA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1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A909-57DC-AA41-A3AF-619DFD2D327E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9113-CBF5-464F-8F8C-F09D69BA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7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A909-57DC-AA41-A3AF-619DFD2D327E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9113-CBF5-464F-8F8C-F09D69BA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4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A909-57DC-AA41-A3AF-619DFD2D327E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9113-CBF5-464F-8F8C-F09D69BA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A909-57DC-AA41-A3AF-619DFD2D327E}" type="datetimeFigureOut">
              <a:rPr lang="en-US" smtClean="0"/>
              <a:t>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9113-CBF5-464F-8F8C-F09D69BA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6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A909-57DC-AA41-A3AF-619DFD2D327E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9113-CBF5-464F-8F8C-F09D69BA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9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A909-57DC-AA41-A3AF-619DFD2D327E}" type="datetimeFigureOut">
              <a:rPr lang="en-US" smtClean="0"/>
              <a:t>2/1/21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9113-CBF5-464F-8F8C-F09D69BA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5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A909-57DC-AA41-A3AF-619DFD2D327E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9113-CBF5-464F-8F8C-F09D69BA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6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A909-57DC-AA41-A3AF-619DFD2D327E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9113-CBF5-464F-8F8C-F09D69BA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4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3A909-57DC-AA41-A3AF-619DFD2D327E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19113-CBF5-464F-8F8C-F09D69BA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CFA051-C36D-6A4B-90F7-95FD072EF856}"/>
              </a:ext>
            </a:extLst>
          </p:cNvPr>
          <p:cNvSpPr txBox="1"/>
          <p:nvPr/>
        </p:nvSpPr>
        <p:spPr>
          <a:xfrm>
            <a:off x="841572" y="211127"/>
            <a:ext cx="7725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Take-home 1: Inulin shifts SCFA and microbiome to </a:t>
            </a:r>
            <a:r>
              <a:rPr lang="en-US" sz="2800" dirty="0">
                <a:solidFill>
                  <a:srgbClr val="FF0000"/>
                </a:solidFill>
              </a:rPr>
              <a:t>alternative steady state </a:t>
            </a:r>
            <a:r>
              <a:rPr lang="en-US" sz="2800" dirty="0"/>
              <a:t>after </a:t>
            </a:r>
            <a:r>
              <a:rPr lang="en-US" sz="2800" dirty="0">
                <a:solidFill>
                  <a:srgbClr val="FF0000"/>
                </a:solidFill>
              </a:rPr>
              <a:t>overshoot</a:t>
            </a:r>
            <a:r>
              <a:rPr lang="en-US" sz="2800" dirty="0"/>
              <a:t> 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39891-8138-7C4F-AEB0-C2A69D0B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24" y="1345616"/>
            <a:ext cx="2574375" cy="3772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EAFF33-DE50-E341-A014-CA9A6E61A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593" y="1345616"/>
            <a:ext cx="1503938" cy="40237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F4FD96-BD96-724D-B897-C2DEA02DA7FE}"/>
              </a:ext>
            </a:extLst>
          </p:cNvPr>
          <p:cNvSpPr txBox="1"/>
          <p:nvPr/>
        </p:nvSpPr>
        <p:spPr>
          <a:xfrm>
            <a:off x="379862" y="5446544"/>
            <a:ext cx="8648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fitting using harmonic oscillator model (may overshoot) allows than Hill function (no overshoot)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Chijiwa</a:t>
            </a:r>
            <a:r>
              <a:rPr lang="zh-CN" altLang="en-US" dirty="0"/>
              <a:t> </a:t>
            </a:r>
            <a:r>
              <a:rPr lang="en-US" altLang="zh-CN" dirty="0"/>
              <a:t>2020)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Concern: generalize to other alpha diversity metric (e.g., phylogenetic diversity)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DF41C1-B7C6-5B44-A234-C033822E0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224" y="1911455"/>
            <a:ext cx="4028235" cy="320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2F7FB0-2516-034B-A71B-5683317647DC}"/>
              </a:ext>
            </a:extLst>
          </p:cNvPr>
          <p:cNvSpPr txBox="1"/>
          <p:nvPr/>
        </p:nvSpPr>
        <p:spPr>
          <a:xfrm>
            <a:off x="709448" y="190810"/>
            <a:ext cx="8182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Take-home 2: Initial loss of diversity is </a:t>
            </a:r>
            <a:r>
              <a:rPr lang="en-US" altLang="zh-CN" sz="2800" dirty="0"/>
              <a:t>mainly</a:t>
            </a:r>
            <a:r>
              <a:rPr lang="zh-CN" altLang="en-US" sz="2800" dirty="0"/>
              <a:t> </a:t>
            </a:r>
            <a:r>
              <a:rPr lang="en-US" altLang="zh-CN" sz="2800" dirty="0"/>
              <a:t>caused</a:t>
            </a:r>
            <a:r>
              <a:rPr lang="en-US" sz="2800" dirty="0"/>
              <a:t> by rapid growth of two putative inulin degraders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EC024-A096-304A-8BF7-12DC5693B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97" y="1638300"/>
            <a:ext cx="2132745" cy="1790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4F007A-0D60-8741-A219-03443A310D1A}"/>
              </a:ext>
            </a:extLst>
          </p:cNvPr>
          <p:cNvSpPr/>
          <p:nvPr/>
        </p:nvSpPr>
        <p:spPr>
          <a:xfrm>
            <a:off x="368290" y="1652189"/>
            <a:ext cx="1881352" cy="756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896E8-27B2-6C42-8DC6-D0BB18FED533}"/>
              </a:ext>
            </a:extLst>
          </p:cNvPr>
          <p:cNvSpPr txBox="1"/>
          <p:nvPr/>
        </p:nvSpPr>
        <p:spPr>
          <a:xfrm>
            <a:off x="1188098" y="1213887"/>
            <a:ext cx="106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degrader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2ED413-6CD6-2847-85CB-4E5483A0C009}"/>
              </a:ext>
            </a:extLst>
          </p:cNvPr>
          <p:cNvSpPr txBox="1"/>
          <p:nvPr/>
        </p:nvSpPr>
        <p:spPr>
          <a:xfrm>
            <a:off x="262759" y="5928394"/>
            <a:ext cx="556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Genetic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Faecalibaculum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Parasutterella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DAE50D-2765-E447-92A5-4EF2EA6B8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59" y="3777313"/>
            <a:ext cx="8458200" cy="1790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C3EEDD-7F12-CF4F-A2B3-F503872AC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442" y="2186262"/>
            <a:ext cx="6340517" cy="11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7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8ADAB1-A1D9-4F4B-93E7-386C7429A0EC}"/>
              </a:ext>
            </a:extLst>
          </p:cNvPr>
          <p:cNvSpPr txBox="1"/>
          <p:nvPr/>
        </p:nvSpPr>
        <p:spPr>
          <a:xfrm>
            <a:off x="751490" y="211831"/>
            <a:ext cx="80877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Take-home </a:t>
            </a:r>
            <a:r>
              <a:rPr lang="en-US" altLang="zh-CN" sz="2800" dirty="0"/>
              <a:t>3</a:t>
            </a:r>
            <a:r>
              <a:rPr lang="en-US" sz="2800" dirty="0"/>
              <a:t>: Inulin responders exhibit individualized responses </a:t>
            </a:r>
            <a:r>
              <a:rPr lang="en-US" sz="2000" dirty="0"/>
              <a:t>(potentially whole microbiome through interactions) </a:t>
            </a:r>
            <a:r>
              <a:rPr lang="en-US" sz="2800" dirty="0"/>
              <a:t>and B. </a:t>
            </a:r>
            <a:r>
              <a:rPr lang="en-US" sz="2800" dirty="0" err="1"/>
              <a:t>acidifaciens</a:t>
            </a:r>
            <a:r>
              <a:rPr lang="en-US" sz="2800" dirty="0"/>
              <a:t> is strongly associated with propionate production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97B45-001F-D744-80C2-939039A80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6" y="2262397"/>
            <a:ext cx="5875283" cy="1447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0F1271-9717-5B41-9405-7338C1752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863" y="2019830"/>
            <a:ext cx="2854775" cy="4818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5A96E5-03B7-AC4E-80CC-F3E701D86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922" y="3992174"/>
            <a:ext cx="2389831" cy="254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23BCFF-E577-4642-AD79-4B886F85F1DF}"/>
              </a:ext>
            </a:extLst>
          </p:cNvPr>
          <p:cNvSpPr txBox="1"/>
          <p:nvPr/>
        </p:nvSpPr>
        <p:spPr>
          <a:xfrm>
            <a:off x="709448" y="190810"/>
            <a:ext cx="7725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Take-home</a:t>
            </a:r>
            <a:r>
              <a:rPr lang="zh-CN" altLang="en-US" sz="2800" dirty="0"/>
              <a:t> </a:t>
            </a:r>
            <a:r>
              <a:rPr lang="en-US" altLang="zh-CN" sz="2800" dirty="0"/>
              <a:t>4</a:t>
            </a:r>
            <a:r>
              <a:rPr lang="en-US" sz="2800" dirty="0"/>
              <a:t>: </a:t>
            </a:r>
            <a:r>
              <a:rPr lang="en-US" altLang="zh-CN" sz="2800" dirty="0"/>
              <a:t>Prediction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SCFA</a:t>
            </a:r>
            <a:r>
              <a:rPr lang="zh-CN" altLang="en-US" sz="2800" dirty="0"/>
              <a:t> </a:t>
            </a:r>
            <a:r>
              <a:rPr lang="en-US" altLang="zh-CN" sz="2800" dirty="0"/>
              <a:t>from</a:t>
            </a:r>
            <a:r>
              <a:rPr lang="zh-CN" altLang="en-US" sz="2800" dirty="0"/>
              <a:t> </a:t>
            </a:r>
            <a:r>
              <a:rPr lang="en-US" altLang="zh-CN" sz="2800" dirty="0"/>
              <a:t>microbiome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challenging</a:t>
            </a:r>
            <a:r>
              <a:rPr lang="zh-CN" altLang="en-US" sz="2800" dirty="0"/>
              <a:t> </a:t>
            </a:r>
            <a:r>
              <a:rPr lang="en-US" altLang="zh-CN" sz="2800" dirty="0"/>
              <a:t>due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violation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 err="1"/>
              <a:t>iid</a:t>
            </a:r>
            <a:r>
              <a:rPr lang="zh-CN" altLang="en-US" sz="2800" dirty="0"/>
              <a:t> </a:t>
            </a:r>
            <a:r>
              <a:rPr lang="en-US" altLang="zh-CN" sz="2800" dirty="0"/>
              <a:t>assumption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3A4F6-C2E2-CF4A-B4E3-FC9B8BC34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888" y="1534510"/>
            <a:ext cx="5898091" cy="431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7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126</Words>
  <Application>Microsoft Macintosh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Liao, Chen/Sloan Kettering Institute</dc:creator>
  <cp:lastModifiedBy>Liao, Chen/Sloan Kettering Institute</cp:lastModifiedBy>
  <cp:revision>26</cp:revision>
  <dcterms:created xsi:type="dcterms:W3CDTF">2021-02-01T11:05:49Z</dcterms:created>
  <dcterms:modified xsi:type="dcterms:W3CDTF">2021-02-01T12:59:59Z</dcterms:modified>
</cp:coreProperties>
</file>