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64" r:id="rId2"/>
    <p:sldId id="465" r:id="rId3"/>
    <p:sldId id="466" r:id="rId4"/>
    <p:sldId id="467" r:id="rId5"/>
    <p:sldId id="468" r:id="rId6"/>
    <p:sldId id="469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4F7E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864" autoAdjust="0"/>
  </p:normalViewPr>
  <p:slideViewPr>
    <p:cSldViewPr snapToGrid="0" showGuides="1">
      <p:cViewPr varScale="1">
        <p:scale>
          <a:sx n="142" d="100"/>
          <a:sy n="142" d="100"/>
        </p:scale>
        <p:origin x="1096" y="184"/>
      </p:cViewPr>
      <p:guideLst>
        <p:guide orient="horz" pos="141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61366-A535-4109-A017-7B958FF179C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0022B-4F45-4C5F-8550-17EEE9C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CF662-B464-4882-B53B-99A05A6DE57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CF662-B464-4882-B53B-99A05A6DE57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3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CF662-B464-4882-B53B-99A05A6DE57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CF662-B464-4882-B53B-99A05A6DE57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4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CF662-B464-4882-B53B-99A05A6DE57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2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CF662-B464-4882-B53B-99A05A6DE57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CF662-B464-4882-B53B-99A05A6DE57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CF662-B464-4882-B53B-99A05A6DE57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CF662-B464-4882-B53B-99A05A6DE57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CF662-B464-4882-B53B-99A05A6DE57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CF662-B464-4882-B53B-99A05A6DE57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09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DE3F-4B25-475C-BB03-01A028DD0E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CS - UM Logo.jpg"/>
          <p:cNvPicPr/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224" y="6144368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838200" y="1085850"/>
            <a:ext cx="7467600" cy="0"/>
          </a:xfrm>
          <a:prstGeom prst="line">
            <a:avLst/>
          </a:prstGeom>
          <a:ln w="127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38200" y="6086476"/>
            <a:ext cx="7467600" cy="0"/>
          </a:xfrm>
          <a:prstGeom prst="line">
            <a:avLst/>
          </a:prstGeom>
          <a:ln w="1905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3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906"/>
            <a:ext cx="9144000" cy="1143000"/>
          </a:xfrm>
        </p:spPr>
        <p:txBody>
          <a:bodyPr/>
          <a:lstStyle/>
          <a:p>
            <a:r>
              <a:rPr lang="en-US" dirty="0"/>
              <a:t>Multiple alignment method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2927" y="1272471"/>
            <a:ext cx="8532813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b="1" dirty="0">
                <a:solidFill>
                  <a:srgbClr val="FF0000"/>
                </a:solidFill>
              </a:rPr>
              <a:t>Find</a:t>
            </a:r>
            <a:r>
              <a:rPr lang="en-US" sz="2200" dirty="0">
                <a:solidFill>
                  <a:schemeClr val="tx2"/>
                </a:solidFill>
              </a:rPr>
              <a:t> homologous sequences</a:t>
            </a:r>
          </a:p>
          <a:p>
            <a:pPr marL="342900" indent="-342900">
              <a:defRPr/>
            </a:pPr>
            <a:endParaRPr lang="en-US" sz="2200" dirty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 startAt="2"/>
              <a:defRPr/>
            </a:pPr>
            <a:r>
              <a:rPr lang="en-US" sz="2200" dirty="0">
                <a:solidFill>
                  <a:schemeClr val="tx2"/>
                </a:solidFill>
              </a:rPr>
              <a:t>Place the sequences in a relevant format (usually FASTA), and </a:t>
            </a:r>
            <a:r>
              <a:rPr lang="en-US" sz="2200" b="1" dirty="0">
                <a:solidFill>
                  <a:srgbClr val="FF0000"/>
                </a:solidFill>
              </a:rPr>
              <a:t>edit</a:t>
            </a:r>
            <a:r>
              <a:rPr lang="en-US" sz="2200" dirty="0">
                <a:solidFill>
                  <a:schemeClr val="tx2"/>
                </a:solidFill>
              </a:rPr>
              <a:t> to similar length.</a:t>
            </a:r>
          </a:p>
          <a:p>
            <a:pPr marL="457200" indent="-457200">
              <a:defRPr/>
            </a:pPr>
            <a:endParaRPr lang="en-US" sz="2200" dirty="0">
              <a:solidFill>
                <a:schemeClr val="tx2"/>
              </a:solidFill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2"/>
                </a:solidFill>
              </a:rPr>
              <a:t>3.	  </a:t>
            </a:r>
            <a:r>
              <a:rPr lang="en-US" sz="2200" b="1" dirty="0">
                <a:solidFill>
                  <a:srgbClr val="FF0000"/>
                </a:solidFill>
              </a:rPr>
              <a:t>Run</a:t>
            </a:r>
            <a:r>
              <a:rPr lang="en-US" sz="2200" dirty="0">
                <a:solidFill>
                  <a:schemeClr val="tx2"/>
                </a:solidFill>
              </a:rPr>
              <a:t> a multiple alignment program</a:t>
            </a:r>
          </a:p>
          <a:p>
            <a:pPr marL="342900" indent="-342900">
              <a:defRPr/>
            </a:pPr>
            <a:r>
              <a:rPr lang="en-US" sz="2200" dirty="0">
                <a:solidFill>
                  <a:schemeClr val="tx2"/>
                </a:solidFill>
              </a:rPr>
              <a:t>	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ClustalW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	</a:t>
            </a:r>
            <a:r>
              <a:rPr lang="en-US" sz="2000" dirty="0">
                <a:solidFill>
                  <a:schemeClr val="tx2"/>
                </a:solidFill>
              </a:rPr>
              <a:t>- oldest, flexible, robust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342900" indent="-342900"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Clustal</a:t>
            </a:r>
            <a:r>
              <a:rPr lang="el-GR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Ω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000" dirty="0">
                <a:solidFill>
                  <a:schemeClr val="tx2"/>
                </a:solidFill>
              </a:rPr>
              <a:t>- latest version, scalable, more accurate with addition of HMM 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MUSCLE	</a:t>
            </a:r>
            <a:r>
              <a:rPr lang="en-US" sz="2000" dirty="0">
                <a:solidFill>
                  <a:schemeClr val="tx2"/>
                </a:solidFill>
              </a:rPr>
              <a:t>- fast, good for finding short motifs in small datasets</a:t>
            </a:r>
          </a:p>
          <a:p>
            <a:pPr marL="342900" indent="-342900"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PRALINE	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includes secondary structure information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T-Coffee	</a:t>
            </a:r>
            <a:r>
              <a:rPr lang="en-US" sz="2000" dirty="0">
                <a:solidFill>
                  <a:schemeClr val="tx2"/>
                </a:solidFill>
              </a:rPr>
              <a:t>- good for small datasets of shorter sequences, has a module for checking input </a:t>
            </a:r>
            <a:r>
              <a:rPr lang="en-US" sz="2000" dirty="0" err="1">
                <a:solidFill>
                  <a:schemeClr val="tx2"/>
                </a:solidFill>
              </a:rPr>
              <a:t>seqs</a:t>
            </a:r>
            <a:r>
              <a:rPr lang="en-US" sz="2000" dirty="0">
                <a:solidFill>
                  <a:schemeClr val="tx2"/>
                </a:solidFill>
              </a:rPr>
              <a:t> against the PDB</a:t>
            </a:r>
          </a:p>
          <a:p>
            <a:pPr marL="342900" indent="-342900"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COBALT	</a:t>
            </a:r>
            <a:r>
              <a:rPr lang="en-US" sz="2000" dirty="0">
                <a:solidFill>
                  <a:schemeClr val="tx2"/>
                </a:solidFill>
              </a:rPr>
              <a:t>- uses domain conservation information (from BLAST page) which by definition has some structural information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5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69850"/>
            <a:ext cx="19685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2009775" y="644525"/>
            <a:ext cx="2936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200">
                <a:solidFill>
                  <a:schemeClr val="tx2"/>
                </a:solidFill>
                <a:latin typeface="+mn-lt"/>
              </a:rPr>
              <a:t>Human Genome Project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524000"/>
            <a:ext cx="2887663" cy="1584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5278438" y="2260600"/>
            <a:ext cx="2027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200">
                <a:solidFill>
                  <a:schemeClr val="tx2"/>
                </a:solidFill>
                <a:latin typeface="+mn-lt"/>
              </a:rPr>
              <a:t>ENCODE project</a:t>
            </a: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3327400"/>
            <a:ext cx="1690688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106613" y="1322388"/>
            <a:ext cx="6607175" cy="46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5661025" y="3251200"/>
            <a:ext cx="38782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200">
                <a:solidFill>
                  <a:schemeClr val="tx2"/>
                </a:solidFill>
                <a:latin typeface="+mn-lt"/>
              </a:rPr>
              <a:t>HapMap project</a:t>
            </a:r>
          </a:p>
          <a:p>
            <a:pPr eaLnBrk="1" hangingPunct="1">
              <a:defRPr/>
            </a:pPr>
            <a:r>
              <a:rPr lang="en-US" sz="2200">
                <a:solidFill>
                  <a:schemeClr val="tx2"/>
                </a:solidFill>
                <a:latin typeface="+mn-lt"/>
              </a:rPr>
              <a:t>SNP consortium</a:t>
            </a:r>
          </a:p>
          <a:p>
            <a:pPr eaLnBrk="1" hangingPunct="1">
              <a:defRPr/>
            </a:pPr>
            <a:r>
              <a:rPr lang="en-US" sz="2200">
                <a:solidFill>
                  <a:schemeClr val="tx2"/>
                </a:solidFill>
                <a:latin typeface="+mn-lt"/>
              </a:rPr>
              <a:t>Individual human genomes</a:t>
            </a:r>
          </a:p>
          <a:p>
            <a:pPr eaLnBrk="1" hangingPunct="1">
              <a:defRPr/>
            </a:pPr>
            <a:r>
              <a:rPr lang="en-US" sz="2200" i="1">
                <a:solidFill>
                  <a:schemeClr val="tx2"/>
                </a:solidFill>
                <a:latin typeface="+mn-lt"/>
              </a:rPr>
              <a:t>James Watson, Craig Venter, 	</a:t>
            </a:r>
          </a:p>
          <a:p>
            <a:pPr eaLnBrk="1" hangingPunct="1">
              <a:defRPr/>
            </a:pPr>
            <a:r>
              <a:rPr lang="en-US" sz="2200" i="1">
                <a:solidFill>
                  <a:schemeClr val="tx2"/>
                </a:solidFill>
                <a:latin typeface="+mn-lt"/>
              </a:rPr>
              <a:t>3 asian gentlemen</a:t>
            </a:r>
          </a:p>
          <a:p>
            <a:pPr eaLnBrk="1" hangingPunct="1">
              <a:defRPr/>
            </a:pPr>
            <a:r>
              <a:rPr lang="en-US" sz="2200">
                <a:solidFill>
                  <a:schemeClr val="tx2"/>
                </a:solidFill>
                <a:latin typeface="+mn-lt"/>
              </a:rPr>
              <a:t>	</a:t>
            </a:r>
          </a:p>
        </p:txBody>
      </p:sp>
      <p:pic>
        <p:nvPicPr>
          <p:cNvPr id="33801" name="Picture 10" descr="1000genom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5272088"/>
            <a:ext cx="778668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73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General Workflow </a:t>
            </a:r>
            <a:r>
              <a:rPr lang="en-US" sz="2000" i="1" dirty="0"/>
              <a:t>(</a:t>
            </a:r>
            <a:r>
              <a:rPr lang="en-US" sz="2000" i="1" dirty="0" err="1"/>
              <a:t>Illumina</a:t>
            </a:r>
            <a:r>
              <a:rPr lang="en-US" sz="2000" i="1" dirty="0"/>
              <a:t>)</a:t>
            </a:r>
          </a:p>
        </p:txBody>
      </p:sp>
      <p:pic>
        <p:nvPicPr>
          <p:cNvPr id="58371" name="Picture 4" descr="Screen Shot 2012-02-08 at 3.24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7" y="1093887"/>
            <a:ext cx="8536781" cy="512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67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Workflow Outcomes</a:t>
            </a:r>
          </a:p>
        </p:txBody>
      </p:sp>
      <p:pic>
        <p:nvPicPr>
          <p:cNvPr id="59395" name="Picture 4" descr="Screen Shot 2012-02-08 at 3.26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01" y="1064919"/>
            <a:ext cx="8187318" cy="515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61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Workflow (</a:t>
            </a:r>
            <a:r>
              <a:rPr lang="en-US" dirty="0" err="1"/>
              <a:t>Illumina</a:t>
            </a:r>
            <a:r>
              <a:rPr lang="en-US" dirty="0"/>
              <a:t>)</a:t>
            </a:r>
          </a:p>
        </p:txBody>
      </p:sp>
      <p:pic>
        <p:nvPicPr>
          <p:cNvPr id="3" name="Picture 2" descr="illuminaS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1112818"/>
            <a:ext cx="1439899" cy="21468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9667" y="1151466"/>
            <a:ext cx="3785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Helvetica"/>
              </a:rPr>
              <a:t>Input sequence is </a:t>
            </a:r>
            <a:r>
              <a:rPr lang="en-US" sz="1400" dirty="0">
                <a:solidFill>
                  <a:srgbClr val="FF0000"/>
                </a:solidFill>
                <a:cs typeface="Helvetica"/>
              </a:rPr>
              <a:t>cleaved</a:t>
            </a:r>
            <a:r>
              <a:rPr lang="en-US" sz="1400" dirty="0">
                <a:cs typeface="Helvetica"/>
              </a:rPr>
              <a:t> in reads of 100-150 </a:t>
            </a:r>
            <a:r>
              <a:rPr lang="en-US" sz="1400" dirty="0" err="1">
                <a:cs typeface="Helvetica"/>
              </a:rPr>
              <a:t>bp</a:t>
            </a:r>
            <a:r>
              <a:rPr lang="en-US" sz="1400" dirty="0">
                <a:cs typeface="Helvetica"/>
              </a:rPr>
              <a:t>,</a:t>
            </a:r>
          </a:p>
          <a:p>
            <a:r>
              <a:rPr lang="en-US" sz="1400" dirty="0">
                <a:solidFill>
                  <a:srgbClr val="FF0000"/>
                </a:solidFill>
                <a:cs typeface="Helvetica"/>
              </a:rPr>
              <a:t>ligated</a:t>
            </a:r>
            <a:r>
              <a:rPr lang="en-US" sz="1400" dirty="0">
                <a:solidFill>
                  <a:srgbClr val="1A1A1A"/>
                </a:solidFill>
                <a:cs typeface="Helvetica"/>
              </a:rPr>
              <a:t> to generic adaptors</a:t>
            </a:r>
          </a:p>
          <a:p>
            <a:r>
              <a:rPr lang="en-US" sz="1400" dirty="0">
                <a:solidFill>
                  <a:srgbClr val="1A1A1A"/>
                </a:solidFill>
                <a:cs typeface="Helvetica"/>
              </a:rPr>
              <a:t>and </a:t>
            </a:r>
            <a:r>
              <a:rPr lang="en-US" sz="1400" dirty="0">
                <a:solidFill>
                  <a:srgbClr val="FF0000"/>
                </a:solidFill>
                <a:cs typeface="Helvetica"/>
              </a:rPr>
              <a:t>annealed</a:t>
            </a:r>
            <a:r>
              <a:rPr lang="en-US" sz="1400" dirty="0">
                <a:solidFill>
                  <a:srgbClr val="1A1A1A"/>
                </a:solidFill>
                <a:cs typeface="Helvetica"/>
              </a:rPr>
              <a:t> to a slide using the adaptors.</a:t>
            </a:r>
            <a:r>
              <a:rPr lang="en-US" sz="1400" dirty="0">
                <a:cs typeface="Helvetica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133" y="1989665"/>
            <a:ext cx="3485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These nucleotides are </a:t>
            </a:r>
            <a:r>
              <a:rPr lang="en-US" sz="1400" dirty="0">
                <a:solidFill>
                  <a:srgbClr val="FF0000"/>
                </a:solidFill>
              </a:rPr>
              <a:t>fluorescently labeled</a:t>
            </a:r>
            <a:r>
              <a:rPr lang="en-US" sz="1400" dirty="0"/>
              <a:t>, </a:t>
            </a:r>
          </a:p>
          <a:p>
            <a:r>
              <a:rPr lang="en-US" sz="1400" dirty="0"/>
              <a:t>with the color corresponding to the base. </a:t>
            </a:r>
          </a:p>
          <a:p>
            <a:r>
              <a:rPr lang="en-US" sz="1400" dirty="0"/>
              <a:t>They also have a </a:t>
            </a:r>
            <a:r>
              <a:rPr lang="en-US" sz="1400" dirty="0">
                <a:solidFill>
                  <a:srgbClr val="FF0000"/>
                </a:solidFill>
              </a:rPr>
              <a:t>terminator</a:t>
            </a:r>
            <a:r>
              <a:rPr lang="en-US" sz="1400" dirty="0"/>
              <a:t>, so that only one </a:t>
            </a:r>
          </a:p>
          <a:p>
            <a:r>
              <a:rPr lang="en-US" sz="1400" dirty="0"/>
              <a:t>base is added at a time.</a:t>
            </a:r>
            <a:endParaRPr lang="en-US" sz="1400" dirty="0">
              <a:cs typeface="Helvetica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648200" y="2032000"/>
            <a:ext cx="558800" cy="21166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5066" y="4284130"/>
            <a:ext cx="3485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These nucleotides are </a:t>
            </a:r>
            <a:r>
              <a:rPr lang="en-US" sz="1400" dirty="0">
                <a:solidFill>
                  <a:srgbClr val="FF0000"/>
                </a:solidFill>
              </a:rPr>
              <a:t>fluorescently labeled</a:t>
            </a:r>
            <a:r>
              <a:rPr lang="en-US" sz="1400" dirty="0"/>
              <a:t>, </a:t>
            </a:r>
          </a:p>
          <a:p>
            <a:r>
              <a:rPr lang="en-US" sz="1400" dirty="0"/>
              <a:t>with the color corresponding to the base. </a:t>
            </a:r>
          </a:p>
          <a:p>
            <a:r>
              <a:rPr lang="en-US" sz="1400" dirty="0"/>
              <a:t>They also have a </a:t>
            </a:r>
            <a:r>
              <a:rPr lang="en-US" sz="1400" dirty="0">
                <a:solidFill>
                  <a:srgbClr val="FF0000"/>
                </a:solidFill>
              </a:rPr>
              <a:t>terminator</a:t>
            </a:r>
            <a:r>
              <a:rPr lang="en-US" sz="1400" dirty="0"/>
              <a:t>, so that only one </a:t>
            </a:r>
          </a:p>
          <a:p>
            <a:r>
              <a:rPr lang="en-US" sz="1400" dirty="0"/>
              <a:t>base is added at a time.</a:t>
            </a:r>
            <a:endParaRPr lang="en-US" sz="1400" dirty="0">
              <a:cs typeface="Helvetica"/>
            </a:endParaRPr>
          </a:p>
        </p:txBody>
      </p:sp>
      <p:pic>
        <p:nvPicPr>
          <p:cNvPr id="7" name="Picture 6" descr="illuminaSeq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28" y="3403601"/>
            <a:ext cx="1787005" cy="234103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453466" y="4572000"/>
            <a:ext cx="558800" cy="21166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2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Workflow (</a:t>
            </a:r>
            <a:r>
              <a:rPr lang="en-US" dirty="0" err="1"/>
              <a:t>Illumina</a:t>
            </a:r>
            <a:r>
              <a:rPr lang="en-US" dirty="0"/>
              <a:t>)</a:t>
            </a:r>
          </a:p>
        </p:txBody>
      </p:sp>
      <p:pic>
        <p:nvPicPr>
          <p:cNvPr id="9" name="Picture 8" descr="IlluminaSeq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292670"/>
            <a:ext cx="5672665" cy="15659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41400" y="1257068"/>
            <a:ext cx="7086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An image is taken of the slide. In each read location, there will be a fluorescent signal indicating the base that has been added.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The terminators are removed, allowing the next base to be added, and the fluorescent signal is removed, preventing the signal from contaminating the next image</a:t>
            </a:r>
          </a:p>
          <a:p>
            <a:endParaRPr lang="en-US" sz="1400" dirty="0"/>
          </a:p>
        </p:txBody>
      </p:sp>
      <p:pic>
        <p:nvPicPr>
          <p:cNvPr id="13" name="Picture 12" descr="IlluminaSeq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852005"/>
            <a:ext cx="4715933" cy="20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14"/>
            <a:ext cx="8229600" cy="1143000"/>
          </a:xfrm>
        </p:spPr>
        <p:txBody>
          <a:bodyPr/>
          <a:lstStyle/>
          <a:p>
            <a:r>
              <a:rPr lang="en-US" dirty="0" err="1"/>
              <a:t>Clustal</a:t>
            </a:r>
            <a:r>
              <a:rPr lang="en-US" dirty="0"/>
              <a:t> family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8975" y="1319213"/>
            <a:ext cx="8229600" cy="4525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2200" dirty="0"/>
              <a:t>Uses progressive global alignment algorithm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2200" dirty="0"/>
              <a:t>Graphic user interface only</a:t>
            </a:r>
          </a:p>
          <a:p>
            <a:pPr>
              <a:defRPr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 and W2</a:t>
            </a:r>
            <a:endParaRPr lang="en-US" sz="2000" dirty="0"/>
          </a:p>
          <a:p>
            <a:pPr marL="457200" lvl="1" indent="0">
              <a:buFont typeface="Arial" charset="0"/>
              <a:buNone/>
              <a:defRPr/>
            </a:pPr>
            <a:r>
              <a:rPr lang="en-US" sz="2200" dirty="0"/>
              <a:t>Command line tool, W2 also had a web interface 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2200" dirty="0"/>
              <a:t>Has a parallelized version, to cope with larger datasets</a:t>
            </a:r>
          </a:p>
          <a:p>
            <a:pPr>
              <a:defRPr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Clustal</a:t>
            </a:r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sz="2200" dirty="0"/>
              <a:t>HMM searches added to algorithm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2200" dirty="0"/>
              <a:t>Command line and web interface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2200" dirty="0"/>
              <a:t>Scalable to very large datasets	</a:t>
            </a:r>
          </a:p>
        </p:txBody>
      </p:sp>
    </p:spTree>
    <p:extLst>
      <p:ext uri="{BB962C8B-B14F-4D97-AF65-F5344CB8AC3E}">
        <p14:creationId xmlns:p14="http://schemas.microsoft.com/office/powerpoint/2010/main" val="31968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998"/>
            <a:ext cx="8229600" cy="1143000"/>
          </a:xfrm>
        </p:spPr>
        <p:txBody>
          <a:bodyPr/>
          <a:lstStyle/>
          <a:p>
            <a:r>
              <a:rPr lang="en-US" dirty="0"/>
              <a:t>Input of Data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77838" y="1543050"/>
            <a:ext cx="83105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sz="2200">
                <a:solidFill>
                  <a:srgbClr val="003366"/>
                </a:solidFill>
              </a:rPr>
              <a:t>   3 or more sequences are needed, nucleic or amino acids, several formats are accepted: </a:t>
            </a:r>
            <a:r>
              <a:rPr lang="en-US" sz="2200" i="1">
                <a:solidFill>
                  <a:srgbClr val="003366"/>
                </a:solidFill>
              </a:rPr>
              <a:t>eg</a:t>
            </a:r>
            <a:r>
              <a:rPr lang="en-US" sz="2200">
                <a:solidFill>
                  <a:srgbClr val="003366"/>
                </a:solidFill>
              </a:rPr>
              <a:t> FASTA text files</a:t>
            </a:r>
          </a:p>
          <a:p>
            <a:pPr eaLnBrk="1" hangingPunct="1">
              <a:buFont typeface="Wingdings" pitchFamily="2" charset="2"/>
              <a:buNone/>
            </a:pPr>
            <a:endParaRPr lang="en-US" sz="2200">
              <a:solidFill>
                <a:srgbClr val="003366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200">
                <a:solidFill>
                  <a:srgbClr val="003366"/>
                </a:solidFill>
              </a:rPr>
              <a:t>   </a:t>
            </a:r>
            <a:r>
              <a:rPr lang="en-US" sz="2200" i="1">
                <a:solidFill>
                  <a:srgbClr val="003366"/>
                </a:solidFill>
              </a:rPr>
              <a:t>Remove any white space or empty lines</a:t>
            </a:r>
          </a:p>
          <a:p>
            <a:pPr eaLnBrk="1" hangingPunct="1">
              <a:buFont typeface="Wingdings" pitchFamily="2" charset="2"/>
              <a:buNone/>
            </a:pPr>
            <a:endParaRPr lang="en-US" sz="2200" i="1">
              <a:solidFill>
                <a:srgbClr val="003366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200" i="1">
                <a:solidFill>
                  <a:srgbClr val="003366"/>
                </a:solidFill>
              </a:rPr>
              <a:t>   The analysis will fail if two sequences have the same name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200" i="1">
              <a:solidFill>
                <a:srgbClr val="003366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200" i="1">
                <a:solidFill>
                  <a:srgbClr val="003366"/>
                </a:solidFill>
              </a:rPr>
              <a:t>  Can copy/paste sequences into Clustal or upload a txt file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200" i="1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2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14"/>
            <a:ext cx="8229600" cy="1143000"/>
          </a:xfrm>
        </p:spPr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</a:t>
            </a:r>
            <a:r>
              <a:rPr lang="en-US" dirty="0" err="1"/>
              <a:t>ClustalW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8CC02-6CE7-7447-8A22-96CD31051578}"/>
              </a:ext>
            </a:extLst>
          </p:cNvPr>
          <p:cNvSpPr/>
          <p:nvPr/>
        </p:nvSpPr>
        <p:spPr>
          <a:xfrm>
            <a:off x="851647" y="1357717"/>
            <a:ext cx="73689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&gt;import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Bio.Align.Applications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dir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Bio.Align.Applications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endParaRPr lang="en-US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dirty="0"/>
              <a:t>['</a:t>
            </a:r>
            <a:r>
              <a:rPr lang="en-US" dirty="0" err="1">
                <a:solidFill>
                  <a:srgbClr val="FF0000"/>
                </a:solidFill>
              </a:rPr>
              <a:t>ClustalOmegaCommandline</a:t>
            </a:r>
            <a:r>
              <a:rPr lang="en-US" dirty="0"/>
              <a:t>', '</a:t>
            </a:r>
            <a:r>
              <a:rPr lang="en-US" dirty="0" err="1">
                <a:solidFill>
                  <a:srgbClr val="FF0000"/>
                </a:solidFill>
              </a:rPr>
              <a:t>ClustalwCommandline</a:t>
            </a:r>
            <a:r>
              <a:rPr lang="en-US" dirty="0"/>
              <a:t>', '</a:t>
            </a:r>
            <a:r>
              <a:rPr lang="en-US" dirty="0" err="1"/>
              <a:t>DialignCommandline</a:t>
            </a:r>
            <a:r>
              <a:rPr lang="en-US" dirty="0"/>
              <a:t>', '</a:t>
            </a:r>
            <a:r>
              <a:rPr lang="en-US" dirty="0" err="1"/>
              <a:t>MSAProbsCommandline</a:t>
            </a:r>
            <a:r>
              <a:rPr lang="en-US" dirty="0"/>
              <a:t>', '</a:t>
            </a:r>
            <a:r>
              <a:rPr lang="en-US" dirty="0" err="1"/>
              <a:t>MafftCommandline</a:t>
            </a:r>
            <a:r>
              <a:rPr lang="en-US" dirty="0"/>
              <a:t>', '</a:t>
            </a:r>
            <a:r>
              <a:rPr lang="en-US" dirty="0" err="1"/>
              <a:t>MuscleCommandline</a:t>
            </a:r>
            <a:r>
              <a:rPr lang="en-US" dirty="0"/>
              <a:t>', '</a:t>
            </a:r>
            <a:r>
              <a:rPr lang="en-US" dirty="0" err="1"/>
              <a:t>PrankCommandline</a:t>
            </a:r>
            <a:r>
              <a:rPr lang="en-US" dirty="0"/>
              <a:t>', '</a:t>
            </a:r>
            <a:r>
              <a:rPr lang="en-US" dirty="0" err="1"/>
              <a:t>ProbconsCommandline</a:t>
            </a:r>
            <a:r>
              <a:rPr lang="en-US" dirty="0"/>
              <a:t>', '</a:t>
            </a:r>
            <a:r>
              <a:rPr lang="en-US" dirty="0" err="1"/>
              <a:t>TCoffeeCommandline</a:t>
            </a:r>
            <a:r>
              <a:rPr lang="en-US" dirty="0"/>
              <a:t>', '_</a:t>
            </a:r>
            <a:r>
              <a:rPr lang="en-US" dirty="0" err="1"/>
              <a:t>ClustalOmega</a:t>
            </a:r>
            <a:r>
              <a:rPr lang="en-US" dirty="0"/>
              <a:t>', '_</a:t>
            </a:r>
            <a:r>
              <a:rPr lang="en-US" dirty="0" err="1"/>
              <a:t>Clustalw</a:t>
            </a:r>
            <a:r>
              <a:rPr lang="en-US" dirty="0"/>
              <a:t>', '_</a:t>
            </a:r>
            <a:r>
              <a:rPr lang="en-US" dirty="0" err="1"/>
              <a:t>Dialign</a:t>
            </a:r>
            <a:r>
              <a:rPr lang="en-US" dirty="0"/>
              <a:t>', '_</a:t>
            </a:r>
            <a:r>
              <a:rPr lang="en-US" dirty="0" err="1"/>
              <a:t>MSAProbs</a:t>
            </a:r>
            <a:r>
              <a:rPr lang="en-US" dirty="0"/>
              <a:t>', '_</a:t>
            </a:r>
            <a:r>
              <a:rPr lang="en-US" dirty="0" err="1"/>
              <a:t>Mafft</a:t>
            </a:r>
            <a:r>
              <a:rPr lang="en-US" dirty="0"/>
              <a:t>', '_Muscle', '_Prank', '_</a:t>
            </a:r>
            <a:r>
              <a:rPr lang="en-US" dirty="0" err="1"/>
              <a:t>Probcons</a:t>
            </a:r>
            <a:r>
              <a:rPr lang="en-US" dirty="0"/>
              <a:t>', '_</a:t>
            </a:r>
            <a:r>
              <a:rPr lang="en-US" dirty="0" err="1"/>
              <a:t>TCoffee</a:t>
            </a:r>
            <a:r>
              <a:rPr lang="en-US" dirty="0"/>
              <a:t>', '__all__', '__</a:t>
            </a:r>
            <a:r>
              <a:rPr lang="en-US" dirty="0" err="1"/>
              <a:t>builtins</a:t>
            </a:r>
            <a:r>
              <a:rPr lang="en-US" dirty="0"/>
              <a:t>__', '__doc__', '__file__', '__name__', '__package__', '__path__']</a:t>
            </a:r>
          </a:p>
          <a:p>
            <a:endParaRPr lang="en-US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480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14"/>
            <a:ext cx="8229600" cy="1143000"/>
          </a:xfrm>
        </p:spPr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</a:t>
            </a:r>
            <a:r>
              <a:rPr lang="en-US" dirty="0" err="1"/>
              <a:t>ClustalW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8CC02-6CE7-7447-8A22-96CD31051578}"/>
              </a:ext>
            </a:extLst>
          </p:cNvPr>
          <p:cNvSpPr/>
          <p:nvPr/>
        </p:nvSpPr>
        <p:spPr>
          <a:xfrm>
            <a:off x="851647" y="1357717"/>
            <a:ext cx="73689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local </a:t>
            </a:r>
            <a:r>
              <a:rPr lang="en-US" dirty="0" err="1"/>
              <a:t>ClustalW</a:t>
            </a:r>
            <a:r>
              <a:rPr lang="en-US" dirty="0"/>
              <a:t>: </a:t>
            </a:r>
            <a:r>
              <a:rPr lang="en-US" u="sng" dirty="0">
                <a:solidFill>
                  <a:srgbClr val="1700FF"/>
                </a:solidFill>
              </a:rPr>
              <a:t>http://</a:t>
            </a:r>
            <a:r>
              <a:rPr lang="en-US" u="sng" dirty="0" err="1">
                <a:solidFill>
                  <a:srgbClr val="1700FF"/>
                </a:solidFill>
              </a:rPr>
              <a:t>www.clustal.org</a:t>
            </a:r>
            <a:r>
              <a:rPr lang="en-US" u="sng" dirty="0">
                <a:solidFill>
                  <a:srgbClr val="1700FF"/>
                </a:solidFill>
              </a:rPr>
              <a:t>/clustal2/</a:t>
            </a:r>
          </a:p>
          <a:p>
            <a:endParaRPr lang="en-US" dirty="0"/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r>
              <a:rPr lang="en-US" dirty="0"/>
              <a:t>from </a:t>
            </a:r>
            <a:r>
              <a:rPr lang="en-US" dirty="0" err="1"/>
              <a:t>Bio.Align.Applications</a:t>
            </a:r>
            <a:r>
              <a:rPr lang="en-US" dirty="0"/>
              <a:t> import </a:t>
            </a:r>
            <a:r>
              <a:rPr lang="en-US" dirty="0" err="1"/>
              <a:t>ClustalwCommandline</a:t>
            </a:r>
            <a:r>
              <a:rPr lang="en-US" dirty="0"/>
              <a:t> </a:t>
            </a:r>
          </a:p>
          <a:p>
            <a:r>
              <a:rPr lang="en-US" dirty="0"/>
              <a:t>cline = </a:t>
            </a:r>
            <a:r>
              <a:rPr lang="en-US" dirty="0" err="1"/>
              <a:t>ClustalwCommandline</a:t>
            </a:r>
            <a:r>
              <a:rPr lang="en-US" dirty="0"/>
              <a:t>("clustalw2", </a:t>
            </a:r>
            <a:r>
              <a:rPr lang="en-US" dirty="0" err="1"/>
              <a:t>infile</a:t>
            </a:r>
            <a:r>
              <a:rPr lang="en-US" dirty="0"/>
              <a:t>="</a:t>
            </a:r>
            <a:r>
              <a:rPr lang="en-US" dirty="0" err="1"/>
              <a:t>opuntia.fasta</a:t>
            </a:r>
            <a:r>
              <a:rPr lang="en-US" dirty="0"/>
              <a:t>")</a:t>
            </a:r>
          </a:p>
          <a:p>
            <a:r>
              <a:rPr lang="en-US" dirty="0"/>
              <a:t>print(cline)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cline()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52084F-E34E-484B-87A4-3A5FA7B4CF9C}"/>
              </a:ext>
            </a:extLst>
          </p:cNvPr>
          <p:cNvSpPr/>
          <p:nvPr/>
        </p:nvSpPr>
        <p:spPr>
          <a:xfrm>
            <a:off x="1577788" y="2492188"/>
            <a:ext cx="5468471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F48D0-711B-9347-BA61-7E4A021E051F}"/>
              </a:ext>
            </a:extLst>
          </p:cNvPr>
          <p:cNvSpPr/>
          <p:nvPr/>
        </p:nvSpPr>
        <p:spPr>
          <a:xfrm>
            <a:off x="860612" y="3307452"/>
            <a:ext cx="726141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4F9894-8E0A-0143-A173-DC6BF155FB1C}"/>
              </a:ext>
            </a:extLst>
          </p:cNvPr>
          <p:cNvSpPr/>
          <p:nvPr/>
        </p:nvSpPr>
        <p:spPr>
          <a:xfrm>
            <a:off x="2035360" y="3322404"/>
            <a:ext cx="3724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running </a:t>
            </a:r>
            <a:r>
              <a:rPr lang="en-US" sz="1400" b="1" dirty="0" err="1"/>
              <a:t>ClustalW</a:t>
            </a:r>
            <a:r>
              <a:rPr lang="en-US" sz="1400" b="1" dirty="0"/>
              <a:t>, creates an alignment file ‘.</a:t>
            </a:r>
            <a:r>
              <a:rPr lang="en-US" sz="1400" b="1" dirty="0" err="1"/>
              <a:t>aln</a:t>
            </a:r>
            <a:r>
              <a:rPr lang="en-US" sz="1400" b="1" dirty="0"/>
              <a:t>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9F9D3-88FA-2E46-BB54-D603C3928EAE}"/>
              </a:ext>
            </a:extLst>
          </p:cNvPr>
          <p:cNvSpPr/>
          <p:nvPr/>
        </p:nvSpPr>
        <p:spPr>
          <a:xfrm>
            <a:off x="5639172" y="2844542"/>
            <a:ext cx="1951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command line wrapper </a:t>
            </a:r>
          </a:p>
        </p:txBody>
      </p:sp>
    </p:spTree>
    <p:extLst>
      <p:ext uri="{BB962C8B-B14F-4D97-AF65-F5344CB8AC3E}">
        <p14:creationId xmlns:p14="http://schemas.microsoft.com/office/powerpoint/2010/main" val="97740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14"/>
            <a:ext cx="8229600" cy="1143000"/>
          </a:xfrm>
        </p:spPr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</a:t>
            </a:r>
            <a:r>
              <a:rPr lang="en-US" dirty="0" err="1"/>
              <a:t>ClustalW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5F5F4-B9FD-F346-AC0B-2881D982A088}"/>
              </a:ext>
            </a:extLst>
          </p:cNvPr>
          <p:cNvSpPr txBox="1"/>
          <p:nvPr/>
        </p:nvSpPr>
        <p:spPr>
          <a:xfrm>
            <a:off x="2635219" y="1248335"/>
            <a:ext cx="387356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Parsing </a:t>
            </a:r>
            <a:r>
              <a:rPr lang="en-US" sz="2000" b="1" dirty="0" err="1"/>
              <a:t>ClustalW</a:t>
            </a:r>
            <a:r>
              <a:rPr lang="en-US" sz="2000" b="1" dirty="0"/>
              <a:t> output</a:t>
            </a:r>
          </a:p>
          <a:p>
            <a:endParaRPr lang="en-US" sz="1600" b="1" dirty="0"/>
          </a:p>
          <a:p>
            <a:r>
              <a:rPr lang="en-US" sz="1600" dirty="0"/>
              <a:t>#!/</a:t>
            </a:r>
            <a:r>
              <a:rPr lang="en-US" sz="1600" dirty="0" err="1"/>
              <a:t>usr</a:t>
            </a:r>
            <a:r>
              <a:rPr lang="en-US" sz="1600" dirty="0"/>
              <a:t>/bin/python</a:t>
            </a:r>
            <a:endParaRPr lang="en-US" sz="1600" b="1" dirty="0"/>
          </a:p>
          <a:p>
            <a:r>
              <a:rPr lang="en-US" sz="1600" dirty="0"/>
              <a:t>from Bio import </a:t>
            </a:r>
            <a:r>
              <a:rPr lang="en-US" sz="1600" dirty="0" err="1"/>
              <a:t>AlignIO</a:t>
            </a:r>
            <a:endParaRPr lang="en-US" sz="1600" dirty="0"/>
          </a:p>
          <a:p>
            <a:r>
              <a:rPr lang="en-US" sz="1600" dirty="0"/>
              <a:t>align = </a:t>
            </a:r>
            <a:r>
              <a:rPr lang="en-US" sz="1600" dirty="0" err="1"/>
              <a:t>AlignIO.read</a:t>
            </a:r>
            <a:r>
              <a:rPr lang="en-US" sz="1600" dirty="0"/>
              <a:t>("</a:t>
            </a:r>
            <a:r>
              <a:rPr lang="en-US" sz="1600" dirty="0" err="1"/>
              <a:t>opuntia.aln</a:t>
            </a:r>
            <a:r>
              <a:rPr lang="en-US" sz="1600" dirty="0"/>
              <a:t>", "</a:t>
            </a:r>
            <a:r>
              <a:rPr lang="en-US" sz="1600" dirty="0" err="1"/>
              <a:t>clustal</a:t>
            </a:r>
            <a:r>
              <a:rPr lang="en-US" sz="1600" dirty="0"/>
              <a:t>") </a:t>
            </a:r>
          </a:p>
          <a:p>
            <a:r>
              <a:rPr lang="en-US" sz="1600" dirty="0"/>
              <a:t>print(align)</a:t>
            </a:r>
          </a:p>
          <a:p>
            <a:r>
              <a:rPr lang="mr-IN" sz="1600" dirty="0"/>
              <a:t>           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67930-AEF5-F645-B218-5E406176A697}"/>
              </a:ext>
            </a:extLst>
          </p:cNvPr>
          <p:cNvSpPr txBox="1"/>
          <p:nvPr/>
        </p:nvSpPr>
        <p:spPr>
          <a:xfrm>
            <a:off x="2635219" y="2960594"/>
            <a:ext cx="375846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Parsing </a:t>
            </a:r>
            <a:r>
              <a:rPr lang="en-US" sz="2000" b="1" dirty="0" err="1"/>
              <a:t>ClustalW</a:t>
            </a:r>
            <a:r>
              <a:rPr lang="en-US" sz="2000" b="1" dirty="0"/>
              <a:t> alignment</a:t>
            </a:r>
          </a:p>
          <a:p>
            <a:endParaRPr lang="en-US" sz="1600" b="1" dirty="0"/>
          </a:p>
          <a:p>
            <a:r>
              <a:rPr lang="en-US" sz="1600" dirty="0"/>
              <a:t>#!/</a:t>
            </a:r>
            <a:r>
              <a:rPr lang="en-US" sz="1600" dirty="0" err="1"/>
              <a:t>usr</a:t>
            </a:r>
            <a:r>
              <a:rPr lang="en-US" sz="1600" dirty="0"/>
              <a:t>/bin/python</a:t>
            </a:r>
          </a:p>
          <a:p>
            <a:endParaRPr lang="en-US" sz="1600" b="1" dirty="0"/>
          </a:p>
          <a:p>
            <a:r>
              <a:rPr lang="en-US" sz="1600" dirty="0"/>
              <a:t>from Bio import </a:t>
            </a:r>
            <a:r>
              <a:rPr lang="en-US" sz="1600" dirty="0" err="1"/>
              <a:t>Phylo</a:t>
            </a:r>
            <a:endParaRPr lang="en-US" sz="1600" dirty="0"/>
          </a:p>
          <a:p>
            <a:r>
              <a:rPr lang="en-US" sz="1600" dirty="0"/>
              <a:t>tree = </a:t>
            </a:r>
            <a:r>
              <a:rPr lang="en-US" sz="1600" dirty="0" err="1"/>
              <a:t>Phylo.read</a:t>
            </a:r>
            <a:r>
              <a:rPr lang="en-US" sz="1600" dirty="0"/>
              <a:t>("</a:t>
            </a:r>
            <a:r>
              <a:rPr lang="en-US" sz="1600" dirty="0" err="1"/>
              <a:t>opuntia.dnd</a:t>
            </a:r>
            <a:r>
              <a:rPr lang="en-US" sz="1600" dirty="0"/>
              <a:t>", "</a:t>
            </a:r>
            <a:r>
              <a:rPr lang="en-US" sz="1600" dirty="0" err="1"/>
              <a:t>newick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Phylo.draw_ascii</a:t>
            </a:r>
            <a:r>
              <a:rPr lang="en-US" sz="1600" dirty="0"/>
              <a:t>(tree)</a:t>
            </a:r>
            <a:r>
              <a:rPr lang="mr-IN" sz="1600" dirty="0"/>
              <a:t>          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241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0-14 at 10.3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02" y="219055"/>
            <a:ext cx="6286500" cy="61595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99198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715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Sanger Sequencing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78" y="1166399"/>
            <a:ext cx="2618631" cy="556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3"/>
          <p:cNvSpPr>
            <a:spLocks/>
          </p:cNvSpPr>
          <p:nvPr/>
        </p:nvSpPr>
        <p:spPr bwMode="auto">
          <a:xfrm>
            <a:off x="480787" y="1708465"/>
            <a:ext cx="5197078" cy="336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664358" lvl="1" indent="-342900">
              <a:lnSpc>
                <a:spcPct val="90000"/>
              </a:lnSpc>
              <a:spcBef>
                <a:spcPts val="1687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MS PGothic" pitchFamily="34" charset="-128"/>
              </a:rPr>
              <a:t>DNA is fragmented</a:t>
            </a:r>
          </a:p>
          <a:p>
            <a:pPr marL="664358" lvl="1" indent="-342900">
              <a:lnSpc>
                <a:spcPct val="90000"/>
              </a:lnSpc>
              <a:spcBef>
                <a:spcPts val="1687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MS PGothic" pitchFamily="34" charset="-128"/>
              </a:rPr>
              <a:t>Cloned to a plasmid vector</a:t>
            </a:r>
          </a:p>
          <a:p>
            <a:pPr marL="664358" lvl="1" indent="-342900">
              <a:lnSpc>
                <a:spcPct val="90000"/>
              </a:lnSpc>
              <a:spcBef>
                <a:spcPts val="1687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MS PGothic" pitchFamily="34" charset="-128"/>
              </a:rPr>
              <a:t>Cyclic sequencing reaction</a:t>
            </a:r>
          </a:p>
          <a:p>
            <a:pPr marL="664358" lvl="1" indent="-342900">
              <a:lnSpc>
                <a:spcPct val="90000"/>
              </a:lnSpc>
              <a:spcBef>
                <a:spcPts val="1687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MS PGothic" pitchFamily="34" charset="-128"/>
              </a:rPr>
              <a:t>Separation by electrophoresis</a:t>
            </a:r>
          </a:p>
          <a:p>
            <a:pPr marL="664358" lvl="1" indent="-342900">
              <a:lnSpc>
                <a:spcPct val="90000"/>
              </a:lnSpc>
              <a:spcBef>
                <a:spcPts val="1687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MS PGothic" pitchFamily="34" charset="-128"/>
              </a:rPr>
              <a:t>First generation: S</a:t>
            </a:r>
            <a:r>
              <a:rPr lang="en-US" sz="2400" baseline="30000" dirty="0">
                <a:solidFill>
                  <a:schemeClr val="tx2"/>
                </a:solidFill>
                <a:ea typeface="MS PGothic" pitchFamily="34" charset="-128"/>
              </a:rPr>
              <a:t>35</a:t>
            </a:r>
            <a:r>
              <a:rPr lang="en-US" sz="2400" dirty="0">
                <a:solidFill>
                  <a:schemeClr val="tx2"/>
                </a:solidFill>
                <a:ea typeface="MS PGothic" pitchFamily="34" charset="-128"/>
              </a:rPr>
              <a:t> isotope</a:t>
            </a:r>
          </a:p>
          <a:p>
            <a:pPr marL="664358" lvl="1" indent="-342900">
              <a:lnSpc>
                <a:spcPct val="90000"/>
              </a:lnSpc>
              <a:spcBef>
                <a:spcPts val="1687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MS PGothic" pitchFamily="34" charset="-128"/>
              </a:rPr>
              <a:t>Second generation: fluorescent tags</a:t>
            </a:r>
          </a:p>
          <a:p>
            <a:pPr marL="664358" lvl="1" indent="-342900">
              <a:lnSpc>
                <a:spcPct val="90000"/>
              </a:lnSpc>
              <a:spcBef>
                <a:spcPts val="1687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MS PGothic" pitchFamily="34" charset="-128"/>
              </a:rPr>
              <a:t>Third generation:  automation</a:t>
            </a:r>
          </a:p>
        </p:txBody>
      </p:sp>
    </p:spTree>
    <p:extLst>
      <p:ext uri="{BB962C8B-B14F-4D97-AF65-F5344CB8AC3E}">
        <p14:creationId xmlns:p14="http://schemas.microsoft.com/office/powerpoint/2010/main" val="27154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“Next” generation sequencing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9153" y="1262894"/>
            <a:ext cx="6599039" cy="4544938"/>
          </a:xfrm>
        </p:spPr>
        <p:txBody>
          <a:bodyPr>
            <a:normAutofit fontScale="92500" lnSpcReduction="20000"/>
          </a:bodyPr>
          <a:lstStyle/>
          <a:p>
            <a:pPr marL="473257">
              <a:defRPr/>
            </a:pPr>
            <a:r>
              <a:rPr lang="en-US" sz="2400" dirty="0"/>
              <a:t>Not Sanger based biochemistry</a:t>
            </a:r>
          </a:p>
          <a:p>
            <a:pPr marL="473257">
              <a:defRPr/>
            </a:pPr>
            <a:r>
              <a:rPr lang="en-US" sz="2400" dirty="0"/>
              <a:t>DNA is fragmented and sequenced directly </a:t>
            </a:r>
          </a:p>
          <a:p>
            <a:pPr marL="473257">
              <a:defRPr/>
            </a:pPr>
            <a:r>
              <a:rPr lang="en-US" sz="2400" dirty="0"/>
              <a:t>Much more chemistry, physics, and computer science</a:t>
            </a:r>
          </a:p>
          <a:p>
            <a:pPr marL="473257">
              <a:defRPr/>
            </a:pPr>
            <a:endParaRPr lang="en-US" sz="2400" dirty="0"/>
          </a:p>
          <a:p>
            <a:pPr marL="473257">
              <a:defRPr/>
            </a:pPr>
            <a:r>
              <a:rPr lang="en-US" sz="2400" dirty="0"/>
              <a:t>Characterized by </a:t>
            </a:r>
          </a:p>
          <a:p>
            <a:pPr marL="785785" lvl="1">
              <a:defRPr/>
            </a:pPr>
            <a:r>
              <a:rPr lang="en-US" sz="2400" b="1" dirty="0"/>
              <a:t>Parallel Sequencing</a:t>
            </a:r>
          </a:p>
          <a:p>
            <a:pPr marL="785785" lvl="1">
              <a:defRPr/>
            </a:pPr>
            <a:r>
              <a:rPr lang="en-US" sz="2400" b="1" dirty="0"/>
              <a:t>High Throughput</a:t>
            </a:r>
          </a:p>
          <a:p>
            <a:pPr marL="785785" lvl="1">
              <a:defRPr/>
            </a:pPr>
            <a:r>
              <a:rPr lang="en-US" sz="2400" b="1" dirty="0"/>
              <a:t>Cost</a:t>
            </a:r>
          </a:p>
          <a:p>
            <a:pPr marL="223234" indent="0">
              <a:buNone/>
              <a:defRPr/>
            </a:pPr>
            <a:endParaRPr lang="en-US" sz="2400" dirty="0"/>
          </a:p>
          <a:p>
            <a:pPr marL="223234" indent="0">
              <a:buNone/>
              <a:defRPr/>
            </a:pPr>
            <a:endParaRPr lang="en-US" sz="2400" dirty="0"/>
          </a:p>
          <a:p>
            <a:pPr marL="473257">
              <a:defRPr/>
            </a:pPr>
            <a:r>
              <a:rPr lang="en-US" sz="2400" dirty="0"/>
              <a:t>Generates billions of sequences per experiment, highly computational </a:t>
            </a:r>
          </a:p>
          <a:p>
            <a:pPr marL="130357" indent="0">
              <a:buNone/>
              <a:defRPr/>
            </a:pPr>
            <a:endParaRPr lang="en-US" sz="2400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425" y="2197944"/>
            <a:ext cx="3219947" cy="26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50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6433</TotalTime>
  <Words>594</Words>
  <Application>Microsoft Macintosh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Calibri</vt:lpstr>
      <vt:lpstr>Helvetica</vt:lpstr>
      <vt:lpstr>Mangal</vt:lpstr>
      <vt:lpstr>Wingdings</vt:lpstr>
      <vt:lpstr>Office Theme</vt:lpstr>
      <vt:lpstr>Multiple alignment method</vt:lpstr>
      <vt:lpstr>Clustal family</vt:lpstr>
      <vt:lpstr>Input of Data</vt:lpstr>
      <vt:lpstr>Biopython ClustalW</vt:lpstr>
      <vt:lpstr>Biopython ClustalW</vt:lpstr>
      <vt:lpstr>Biopython ClustalW</vt:lpstr>
      <vt:lpstr>PowerPoint Presentation</vt:lpstr>
      <vt:lpstr>Sanger Sequencing</vt:lpstr>
      <vt:lpstr>“Next” generation sequencing</vt:lpstr>
      <vt:lpstr>PowerPoint Presentation</vt:lpstr>
      <vt:lpstr>General Workflow (Illumina)</vt:lpstr>
      <vt:lpstr>Workflow Outcomes</vt:lpstr>
      <vt:lpstr>Workflow (Illumina)</vt:lpstr>
      <vt:lpstr>Workflow (Illumina)</vt:lpstr>
    </vt:vector>
  </TitlesOfParts>
  <Company>Univeristy of Miami - Miller School of Medicine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Khuri, Sawsan</dc:creator>
  <cp:lastModifiedBy>Microsoft Office User</cp:lastModifiedBy>
  <cp:revision>232</cp:revision>
  <dcterms:created xsi:type="dcterms:W3CDTF">2012-08-22T17:20:02Z</dcterms:created>
  <dcterms:modified xsi:type="dcterms:W3CDTF">2019-10-22T15:23:15Z</dcterms:modified>
</cp:coreProperties>
</file>