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20"/>
  </p:notesMasterIdLst>
  <p:sldIdLst>
    <p:sldId id="256" r:id="rId2"/>
    <p:sldId id="259" r:id="rId3"/>
    <p:sldId id="276" r:id="rId4"/>
    <p:sldId id="279" r:id="rId5"/>
    <p:sldId id="257" r:id="rId6"/>
    <p:sldId id="258" r:id="rId7"/>
    <p:sldId id="260" r:id="rId8"/>
    <p:sldId id="277" r:id="rId9"/>
    <p:sldId id="263" r:id="rId10"/>
    <p:sldId id="264" r:id="rId11"/>
    <p:sldId id="280" r:id="rId12"/>
    <p:sldId id="281" r:id="rId13"/>
    <p:sldId id="265" r:id="rId14"/>
    <p:sldId id="266" r:id="rId15"/>
    <p:sldId id="267" r:id="rId16"/>
    <p:sldId id="271" r:id="rId17"/>
    <p:sldId id="272" r:id="rId18"/>
    <p:sldId id="27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51" autoAdjust="0"/>
    <p:restoredTop sz="60888" autoAdjust="0"/>
  </p:normalViewPr>
  <p:slideViewPr>
    <p:cSldViewPr snapToGrid="0">
      <p:cViewPr varScale="1">
        <p:scale>
          <a:sx n="63" d="100"/>
          <a:sy n="63" d="100"/>
        </p:scale>
        <p:origin x="2026"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Male</c:v>
                </c:pt>
              </c:strCache>
            </c:strRef>
          </c:tx>
          <c:spPr>
            <a:gradFill rotWithShape="1">
              <a:gsLst>
                <a:gs pos="0">
                  <a:schemeClr val="accent2">
                    <a:tint val="100000"/>
                    <a:shade val="85000"/>
                    <a:satMod val="100000"/>
                    <a:lumMod val="100000"/>
                  </a:schemeClr>
                </a:gs>
                <a:gs pos="100000">
                  <a:schemeClr val="accent2">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Sheet1!$B$2</c:f>
              <c:numCache>
                <c:formatCode>General</c:formatCode>
                <c:ptCount val="1"/>
                <c:pt idx="0">
                  <c:v>772</c:v>
                </c:pt>
              </c:numCache>
            </c:numRef>
          </c:val>
          <c:extLst>
            <c:ext xmlns:c16="http://schemas.microsoft.com/office/drawing/2014/chart" uri="{C3380CC4-5D6E-409C-BE32-E72D297353CC}">
              <c16:uniqueId val="{00000000-47E9-4162-836E-CF77629359AC}"/>
            </c:ext>
          </c:extLst>
        </c:ser>
        <c:ser>
          <c:idx val="1"/>
          <c:order val="1"/>
          <c:tx>
            <c:strRef>
              <c:f>Sheet1!$A$3</c:f>
              <c:strCache>
                <c:ptCount val="1"/>
                <c:pt idx="0">
                  <c:v>Female</c:v>
                </c:pt>
              </c:strCache>
            </c:strRef>
          </c:tx>
          <c:spPr>
            <a:gradFill rotWithShape="1">
              <a:gsLst>
                <a:gs pos="0">
                  <a:schemeClr val="accent4">
                    <a:tint val="100000"/>
                    <a:shade val="85000"/>
                    <a:satMod val="100000"/>
                    <a:lumMod val="100000"/>
                  </a:schemeClr>
                </a:gs>
                <a:gs pos="100000">
                  <a:schemeClr val="accent4">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Sheet1!$B$3</c:f>
              <c:numCache>
                <c:formatCode>General</c:formatCode>
                <c:ptCount val="1"/>
                <c:pt idx="0">
                  <c:v>755</c:v>
                </c:pt>
              </c:numCache>
            </c:numRef>
          </c:val>
          <c:extLst>
            <c:ext xmlns:c16="http://schemas.microsoft.com/office/drawing/2014/chart" uri="{C3380CC4-5D6E-409C-BE32-E72D297353CC}">
              <c16:uniqueId val="{00000001-47E9-4162-836E-CF77629359AC}"/>
            </c:ext>
          </c:extLst>
        </c:ser>
        <c:dLbls>
          <c:dLblPos val="inEnd"/>
          <c:showLegendKey val="0"/>
          <c:showVal val="1"/>
          <c:showCatName val="0"/>
          <c:showSerName val="0"/>
          <c:showPercent val="0"/>
          <c:showBubbleSize val="0"/>
        </c:dLbls>
        <c:gapWidth val="100"/>
        <c:overlap val="-24"/>
        <c:axId val="459075792"/>
        <c:axId val="459076120"/>
      </c:barChart>
      <c:catAx>
        <c:axId val="459075792"/>
        <c:scaling>
          <c:orientation val="minMax"/>
        </c:scaling>
        <c:delete val="1"/>
        <c:axPos val="b"/>
        <c:numFmt formatCode="General" sourceLinked="1"/>
        <c:majorTickMark val="none"/>
        <c:minorTickMark val="none"/>
        <c:tickLblPos val="nextTo"/>
        <c:crossAx val="459076120"/>
        <c:crosses val="autoZero"/>
        <c:auto val="0"/>
        <c:lblAlgn val="ctr"/>
        <c:lblOffset val="100"/>
        <c:noMultiLvlLbl val="0"/>
      </c:catAx>
      <c:valAx>
        <c:axId val="459076120"/>
        <c:scaling>
          <c:orientation val="minMax"/>
          <c:max val="800"/>
          <c:min val="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5907579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solidFill>
      <a:schemeClr val="bg1">
        <a:alpha val="75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Male</c:v>
                </c:pt>
              </c:strCache>
            </c:strRef>
          </c:tx>
          <c:spPr>
            <a:gradFill rotWithShape="1">
              <a:gsLst>
                <a:gs pos="0">
                  <a:schemeClr val="accent2">
                    <a:tint val="100000"/>
                    <a:shade val="85000"/>
                    <a:satMod val="100000"/>
                    <a:lumMod val="100000"/>
                  </a:schemeClr>
                </a:gs>
                <a:gs pos="100000">
                  <a:schemeClr val="accent2">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Sheet1!$C$2</c:f>
              <c:numCache>
                <c:formatCode>General</c:formatCode>
                <c:ptCount val="1"/>
                <c:pt idx="0">
                  <c:v>739</c:v>
                </c:pt>
              </c:numCache>
            </c:numRef>
          </c:val>
          <c:extLst>
            <c:ext xmlns:c16="http://schemas.microsoft.com/office/drawing/2014/chart" uri="{C3380CC4-5D6E-409C-BE32-E72D297353CC}">
              <c16:uniqueId val="{00000000-7F16-4864-9B4E-C14482299A48}"/>
            </c:ext>
          </c:extLst>
        </c:ser>
        <c:ser>
          <c:idx val="1"/>
          <c:order val="1"/>
          <c:tx>
            <c:strRef>
              <c:f>Sheet1!$A$3</c:f>
              <c:strCache>
                <c:ptCount val="1"/>
                <c:pt idx="0">
                  <c:v>Female</c:v>
                </c:pt>
              </c:strCache>
            </c:strRef>
          </c:tx>
          <c:spPr>
            <a:gradFill rotWithShape="1">
              <a:gsLst>
                <a:gs pos="0">
                  <a:schemeClr val="accent4">
                    <a:tint val="100000"/>
                    <a:shade val="85000"/>
                    <a:satMod val="100000"/>
                    <a:lumMod val="100000"/>
                  </a:schemeClr>
                </a:gs>
                <a:gs pos="100000">
                  <a:schemeClr val="accent4">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Sheet1!$C$3</c:f>
              <c:numCache>
                <c:formatCode>General</c:formatCode>
                <c:ptCount val="1"/>
                <c:pt idx="0">
                  <c:v>734</c:v>
                </c:pt>
              </c:numCache>
            </c:numRef>
          </c:val>
          <c:extLst>
            <c:ext xmlns:c16="http://schemas.microsoft.com/office/drawing/2014/chart" uri="{C3380CC4-5D6E-409C-BE32-E72D297353CC}">
              <c16:uniqueId val="{00000001-7F16-4864-9B4E-C14482299A48}"/>
            </c:ext>
          </c:extLst>
        </c:ser>
        <c:dLbls>
          <c:dLblPos val="inEnd"/>
          <c:showLegendKey val="0"/>
          <c:showVal val="1"/>
          <c:showCatName val="0"/>
          <c:showSerName val="0"/>
          <c:showPercent val="0"/>
          <c:showBubbleSize val="0"/>
        </c:dLbls>
        <c:gapWidth val="100"/>
        <c:overlap val="-24"/>
        <c:axId val="459075792"/>
        <c:axId val="459076120"/>
      </c:barChart>
      <c:catAx>
        <c:axId val="459075792"/>
        <c:scaling>
          <c:orientation val="minMax"/>
        </c:scaling>
        <c:delete val="1"/>
        <c:axPos val="b"/>
        <c:numFmt formatCode="General" sourceLinked="1"/>
        <c:majorTickMark val="none"/>
        <c:minorTickMark val="none"/>
        <c:tickLblPos val="nextTo"/>
        <c:crossAx val="459076120"/>
        <c:crosses val="autoZero"/>
        <c:auto val="0"/>
        <c:lblAlgn val="ctr"/>
        <c:lblOffset val="100"/>
        <c:noMultiLvlLbl val="0"/>
      </c:catAx>
      <c:valAx>
        <c:axId val="459076120"/>
        <c:scaling>
          <c:orientation val="minMax"/>
          <c:max val="800"/>
          <c:min val="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5907579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solidFill>
      <a:schemeClr val="bg1">
        <a:alpha val="75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Male</c:v>
                </c:pt>
              </c:strCache>
            </c:strRef>
          </c:tx>
          <c:spPr>
            <a:gradFill rotWithShape="1">
              <a:gsLst>
                <a:gs pos="0">
                  <a:schemeClr val="accent2">
                    <a:tint val="100000"/>
                    <a:shade val="85000"/>
                    <a:satMod val="100000"/>
                    <a:lumMod val="100000"/>
                  </a:schemeClr>
                </a:gs>
                <a:gs pos="100000">
                  <a:schemeClr val="accent2">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Sheet1!$B$5</c:f>
              <c:numCache>
                <c:formatCode>General</c:formatCode>
                <c:ptCount val="1"/>
                <c:pt idx="0">
                  <c:v>361</c:v>
                </c:pt>
              </c:numCache>
            </c:numRef>
          </c:val>
          <c:extLst>
            <c:ext xmlns:c16="http://schemas.microsoft.com/office/drawing/2014/chart" uri="{C3380CC4-5D6E-409C-BE32-E72D297353CC}">
              <c16:uniqueId val="{00000000-0F27-47B6-94D0-831613664EAD}"/>
            </c:ext>
          </c:extLst>
        </c:ser>
        <c:ser>
          <c:idx val="1"/>
          <c:order val="1"/>
          <c:tx>
            <c:strRef>
              <c:f>Sheet1!$A$3</c:f>
              <c:strCache>
                <c:ptCount val="1"/>
                <c:pt idx="0">
                  <c:v>Female</c:v>
                </c:pt>
              </c:strCache>
            </c:strRef>
          </c:tx>
          <c:spPr>
            <a:gradFill rotWithShape="1">
              <a:gsLst>
                <a:gs pos="0">
                  <a:schemeClr val="accent4">
                    <a:tint val="100000"/>
                    <a:shade val="85000"/>
                    <a:satMod val="100000"/>
                    <a:lumMod val="100000"/>
                  </a:schemeClr>
                </a:gs>
                <a:gs pos="100000">
                  <a:schemeClr val="accent4">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Sheet1!$B$6</c:f>
              <c:numCache>
                <c:formatCode>General</c:formatCode>
                <c:ptCount val="1"/>
                <c:pt idx="0">
                  <c:v>39</c:v>
                </c:pt>
              </c:numCache>
            </c:numRef>
          </c:val>
          <c:extLst>
            <c:ext xmlns:c16="http://schemas.microsoft.com/office/drawing/2014/chart" uri="{C3380CC4-5D6E-409C-BE32-E72D297353CC}">
              <c16:uniqueId val="{00000001-0F27-47B6-94D0-831613664EAD}"/>
            </c:ext>
          </c:extLst>
        </c:ser>
        <c:dLbls>
          <c:dLblPos val="inEnd"/>
          <c:showLegendKey val="0"/>
          <c:showVal val="1"/>
          <c:showCatName val="0"/>
          <c:showSerName val="0"/>
          <c:showPercent val="0"/>
          <c:showBubbleSize val="0"/>
        </c:dLbls>
        <c:gapWidth val="100"/>
        <c:overlap val="-24"/>
        <c:axId val="459075792"/>
        <c:axId val="459076120"/>
      </c:barChart>
      <c:catAx>
        <c:axId val="459075792"/>
        <c:scaling>
          <c:orientation val="minMax"/>
        </c:scaling>
        <c:delete val="1"/>
        <c:axPos val="b"/>
        <c:numFmt formatCode="General" sourceLinked="1"/>
        <c:majorTickMark val="none"/>
        <c:minorTickMark val="none"/>
        <c:tickLblPos val="nextTo"/>
        <c:crossAx val="459076120"/>
        <c:crosses val="autoZero"/>
        <c:auto val="0"/>
        <c:lblAlgn val="ctr"/>
        <c:lblOffset val="100"/>
        <c:noMultiLvlLbl val="0"/>
      </c:catAx>
      <c:valAx>
        <c:axId val="459076120"/>
        <c:scaling>
          <c:orientation val="minMax"/>
          <c:max val="800"/>
          <c:min val="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5907579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solidFill>
      <a:schemeClr val="bg1">
        <a:alpha val="75000"/>
      </a:schemeClr>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Male</c:v>
                </c:pt>
              </c:strCache>
            </c:strRef>
          </c:tx>
          <c:spPr>
            <a:gradFill rotWithShape="1">
              <a:gsLst>
                <a:gs pos="0">
                  <a:schemeClr val="accent2">
                    <a:tint val="100000"/>
                    <a:shade val="85000"/>
                    <a:satMod val="100000"/>
                    <a:lumMod val="100000"/>
                  </a:schemeClr>
                </a:gs>
                <a:gs pos="100000">
                  <a:schemeClr val="accent2">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Sheet1!$C$5</c:f>
              <c:numCache>
                <c:formatCode>General</c:formatCode>
                <c:ptCount val="1"/>
                <c:pt idx="0">
                  <c:v>40</c:v>
                </c:pt>
              </c:numCache>
            </c:numRef>
          </c:val>
          <c:extLst>
            <c:ext xmlns:c16="http://schemas.microsoft.com/office/drawing/2014/chart" uri="{C3380CC4-5D6E-409C-BE32-E72D297353CC}">
              <c16:uniqueId val="{00000000-DB78-4256-9BE3-583641C915AD}"/>
            </c:ext>
          </c:extLst>
        </c:ser>
        <c:ser>
          <c:idx val="1"/>
          <c:order val="1"/>
          <c:tx>
            <c:strRef>
              <c:f>Sheet1!$A$3</c:f>
              <c:strCache>
                <c:ptCount val="1"/>
                <c:pt idx="0">
                  <c:v>Female</c:v>
                </c:pt>
              </c:strCache>
            </c:strRef>
          </c:tx>
          <c:spPr>
            <a:gradFill rotWithShape="1">
              <a:gsLst>
                <a:gs pos="0">
                  <a:schemeClr val="accent4">
                    <a:tint val="100000"/>
                    <a:shade val="85000"/>
                    <a:satMod val="100000"/>
                    <a:lumMod val="100000"/>
                  </a:schemeClr>
                </a:gs>
                <a:gs pos="100000">
                  <a:schemeClr val="accent4">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Sheet1!$C$6</c:f>
              <c:numCache>
                <c:formatCode>General</c:formatCode>
                <c:ptCount val="1"/>
                <c:pt idx="0">
                  <c:v>360</c:v>
                </c:pt>
              </c:numCache>
            </c:numRef>
          </c:val>
          <c:extLst>
            <c:ext xmlns:c16="http://schemas.microsoft.com/office/drawing/2014/chart" uri="{C3380CC4-5D6E-409C-BE32-E72D297353CC}">
              <c16:uniqueId val="{00000001-DB78-4256-9BE3-583641C915AD}"/>
            </c:ext>
          </c:extLst>
        </c:ser>
        <c:dLbls>
          <c:dLblPos val="inEnd"/>
          <c:showLegendKey val="0"/>
          <c:showVal val="1"/>
          <c:showCatName val="0"/>
          <c:showSerName val="0"/>
          <c:showPercent val="0"/>
          <c:showBubbleSize val="0"/>
        </c:dLbls>
        <c:gapWidth val="100"/>
        <c:overlap val="-24"/>
        <c:axId val="459075792"/>
        <c:axId val="459076120"/>
      </c:barChart>
      <c:catAx>
        <c:axId val="459075792"/>
        <c:scaling>
          <c:orientation val="minMax"/>
        </c:scaling>
        <c:delete val="1"/>
        <c:axPos val="b"/>
        <c:numFmt formatCode="General" sourceLinked="1"/>
        <c:majorTickMark val="none"/>
        <c:minorTickMark val="none"/>
        <c:tickLblPos val="nextTo"/>
        <c:crossAx val="459076120"/>
        <c:crosses val="autoZero"/>
        <c:auto val="0"/>
        <c:lblAlgn val="ctr"/>
        <c:lblOffset val="100"/>
        <c:noMultiLvlLbl val="0"/>
      </c:catAx>
      <c:valAx>
        <c:axId val="459076120"/>
        <c:scaling>
          <c:orientation val="minMax"/>
          <c:max val="800"/>
          <c:min val="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5907579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solidFill>
      <a:schemeClr val="bg1">
        <a:alpha val="75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AAD869-7F52-48A0-9E19-C6828B8C1FC6}" type="datetimeFigureOut">
              <a:rPr lang="en-US" smtClean="0"/>
              <a:t>2/17/2016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ADE7F-0738-45F2-9172-1DD9D5B76FD8}" type="slidenum">
              <a:rPr lang="en-US" smtClean="0"/>
              <a:t>‹#›</a:t>
            </a:fld>
            <a:endParaRPr lang="en-US"/>
          </a:p>
        </p:txBody>
      </p:sp>
    </p:spTree>
    <p:extLst>
      <p:ext uri="{BB962C8B-B14F-4D97-AF65-F5344CB8AC3E}">
        <p14:creationId xmlns:p14="http://schemas.microsoft.com/office/powerpoint/2010/main" val="1949035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Nowadays, computational social science is using text classification in ways that didn’t exist before.</a:t>
            </a:r>
          </a:p>
          <a:p>
            <a:r>
              <a:rPr lang="en-US" baseline="0" dirty="0" smtClean="0"/>
              <a:t>New issues have risen such as small labeled datasets or a target distribution that is changing over time and these issues can introduce confounding bias. </a:t>
            </a:r>
          </a:p>
          <a:p>
            <a:r>
              <a:rPr lang="en-US" baseline="0" dirty="0" smtClean="0"/>
              <a:t>So I am going to walk you through our research to build a text classifier robust to confounding variables.</a:t>
            </a:r>
          </a:p>
          <a:p>
            <a:endParaRPr lang="en-US" baseline="0" dirty="0" smtClean="0"/>
          </a:p>
        </p:txBody>
      </p:sp>
      <p:sp>
        <p:nvSpPr>
          <p:cNvPr id="4" name="Slide Number Placeholder 3"/>
          <p:cNvSpPr>
            <a:spLocks noGrp="1"/>
          </p:cNvSpPr>
          <p:nvPr>
            <p:ph type="sldNum" sz="quarter" idx="10"/>
          </p:nvPr>
        </p:nvSpPr>
        <p:spPr/>
        <p:txBody>
          <a:bodyPr/>
          <a:lstStyle/>
          <a:p>
            <a:fld id="{737ADE7F-0738-45F2-9172-1DD9D5B76FD8}" type="slidenum">
              <a:rPr lang="en-US" smtClean="0"/>
              <a:t>1</a:t>
            </a:fld>
            <a:endParaRPr lang="en-US"/>
          </a:p>
        </p:txBody>
      </p:sp>
    </p:spTree>
    <p:extLst>
      <p:ext uri="{BB962C8B-B14F-4D97-AF65-F5344CB8AC3E}">
        <p14:creationId xmlns:p14="http://schemas.microsoft.com/office/powerpoint/2010/main" val="1701409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fr-FR" baseline="0" dirty="0" err="1" smtClean="0"/>
              <a:t>Now</a:t>
            </a:r>
            <a:r>
              <a:rPr lang="fr-FR" baseline="0" dirty="0" smtClean="0"/>
              <a:t> </a:t>
            </a:r>
            <a:r>
              <a:rPr lang="fr-FR" baseline="0" dirty="0" err="1" smtClean="0"/>
              <a:t>we</a:t>
            </a:r>
            <a:r>
              <a:rPr lang="fr-FR" baseline="0" dirty="0" smtClean="0"/>
              <a:t> </a:t>
            </a:r>
            <a:r>
              <a:rPr lang="fr-FR" baseline="0" dirty="0" err="1" smtClean="0"/>
              <a:t>want</a:t>
            </a:r>
            <a:r>
              <a:rPr lang="fr-FR" baseline="0" dirty="0" smtClean="0"/>
              <a:t> to show </a:t>
            </a:r>
            <a:r>
              <a:rPr lang="fr-FR" baseline="0" dirty="0" err="1" smtClean="0"/>
              <a:t>that</a:t>
            </a:r>
            <a:r>
              <a:rPr lang="fr-FR" baseline="0" dirty="0" smtClean="0"/>
              <a:t> </a:t>
            </a:r>
            <a:r>
              <a:rPr lang="fr-FR" baseline="0" dirty="0" err="1" smtClean="0"/>
              <a:t>when</a:t>
            </a:r>
            <a:r>
              <a:rPr lang="fr-FR" baseline="0" dirty="0" smtClean="0"/>
              <a:t> the </a:t>
            </a:r>
            <a:r>
              <a:rPr lang="fr-FR" baseline="0" dirty="0" err="1" smtClean="0"/>
              <a:t>confounding</a:t>
            </a:r>
            <a:r>
              <a:rPr lang="fr-FR" baseline="0" dirty="0" smtClean="0"/>
              <a:t> </a:t>
            </a:r>
            <a:r>
              <a:rPr lang="fr-FR" baseline="0" dirty="0" err="1" smtClean="0"/>
              <a:t>bias</a:t>
            </a:r>
            <a:r>
              <a:rPr lang="fr-FR" baseline="0" dirty="0" smtClean="0"/>
              <a:t> </a:t>
            </a:r>
            <a:r>
              <a:rPr lang="fr-FR" baseline="0" dirty="0" err="1" smtClean="0"/>
              <a:t>is</a:t>
            </a:r>
            <a:r>
              <a:rPr lang="fr-FR" baseline="0" dirty="0" smtClean="0"/>
              <a:t> </a:t>
            </a:r>
            <a:r>
              <a:rPr lang="fr-FR" baseline="0" dirty="0" err="1" smtClean="0"/>
              <a:t>changing</a:t>
            </a:r>
            <a:r>
              <a:rPr lang="fr-FR" baseline="0" dirty="0" smtClean="0"/>
              <a:t>, </a:t>
            </a:r>
            <a:r>
              <a:rPr lang="fr-FR" baseline="0" dirty="0" err="1" smtClean="0"/>
              <a:t>our</a:t>
            </a:r>
            <a:r>
              <a:rPr lang="fr-FR" baseline="0" dirty="0" smtClean="0"/>
              <a:t> classifier </a:t>
            </a:r>
            <a:r>
              <a:rPr lang="fr-FR" baseline="0" dirty="0" err="1" smtClean="0"/>
              <a:t>keeps</a:t>
            </a:r>
            <a:r>
              <a:rPr lang="fr-FR" baseline="0" dirty="0" smtClean="0"/>
              <a:t> a high </a:t>
            </a:r>
            <a:r>
              <a:rPr lang="fr-FR" baseline="0" dirty="0" err="1" smtClean="0"/>
              <a:t>accuracy</a:t>
            </a:r>
            <a:r>
              <a:rPr lang="fr-FR" baseline="0" dirty="0" smtClean="0"/>
              <a:t>.</a:t>
            </a:r>
          </a:p>
          <a:p>
            <a:pPr marL="171450" lvl="0" indent="-171450">
              <a:buFontTx/>
              <a:buChar char="-"/>
            </a:pPr>
            <a:r>
              <a:rPr lang="fr-FR" baseline="0" dirty="0" smtClean="0"/>
              <a:t>To do </a:t>
            </a:r>
            <a:r>
              <a:rPr lang="fr-FR" baseline="0" dirty="0" err="1" smtClean="0"/>
              <a:t>so</a:t>
            </a:r>
            <a:r>
              <a:rPr lang="fr-FR" baseline="0" dirty="0" smtClean="0"/>
              <a:t>, </a:t>
            </a:r>
            <a:r>
              <a:rPr lang="fr-FR" baseline="0" dirty="0" err="1" smtClean="0"/>
              <a:t>we</a:t>
            </a:r>
            <a:r>
              <a:rPr lang="fr-FR" baseline="0" dirty="0" smtClean="0"/>
              <a:t> </a:t>
            </a:r>
            <a:r>
              <a:rPr lang="fr-FR" baseline="0" dirty="0" err="1" smtClean="0"/>
              <a:t>built</a:t>
            </a:r>
            <a:r>
              <a:rPr lang="fr-FR" baseline="0" dirty="0" smtClean="0"/>
              <a:t> new </a:t>
            </a:r>
            <a:r>
              <a:rPr lang="fr-FR" baseline="0" dirty="0" err="1" smtClean="0"/>
              <a:t>datasets</a:t>
            </a:r>
            <a:r>
              <a:rPr lang="fr-FR" baseline="0" dirty="0" smtClean="0"/>
              <a:t> by </a:t>
            </a:r>
            <a:r>
              <a:rPr lang="fr-FR" baseline="0" dirty="0" err="1" smtClean="0"/>
              <a:t>subsampling</a:t>
            </a:r>
            <a:r>
              <a:rPr lang="fr-FR" baseline="0" dirty="0" smtClean="0"/>
              <a:t> the original </a:t>
            </a:r>
            <a:r>
              <a:rPr lang="fr-FR" baseline="0" dirty="0" err="1" smtClean="0"/>
              <a:t>dataset</a:t>
            </a:r>
            <a:r>
              <a:rPr lang="fr-FR" baseline="0" dirty="0" smtClean="0"/>
              <a:t> </a:t>
            </a:r>
            <a:r>
              <a:rPr lang="fr-FR" baseline="0" dirty="0" err="1" smtClean="0"/>
              <a:t>according</a:t>
            </a:r>
            <a:r>
              <a:rPr lang="fr-FR" baseline="0" dirty="0" smtClean="0"/>
              <a:t> to the </a:t>
            </a:r>
            <a:r>
              <a:rPr lang="fr-FR" baseline="0" dirty="0" err="1" smtClean="0"/>
              <a:t>following</a:t>
            </a:r>
            <a:r>
              <a:rPr lang="fr-FR" baseline="0" dirty="0" smtClean="0"/>
              <a:t> </a:t>
            </a:r>
            <a:r>
              <a:rPr lang="fr-FR" baseline="0" dirty="0" err="1" smtClean="0"/>
              <a:t>constraints</a:t>
            </a:r>
            <a:r>
              <a:rPr lang="fr-FR" baseline="0" dirty="0" smtClean="0"/>
              <a:t>.</a:t>
            </a:r>
          </a:p>
          <a:p>
            <a:pPr marL="628650" lvl="1" indent="-171450">
              <a:buFontTx/>
              <a:buChar char="-"/>
            </a:pPr>
            <a:r>
              <a:rPr lang="fr-FR" baseline="0" dirty="0" err="1" smtClean="0"/>
              <a:t>We</a:t>
            </a:r>
            <a:r>
              <a:rPr lang="fr-FR" baseline="0" dirty="0" smtClean="0"/>
              <a:t> do not alter the distributions of the class label or the </a:t>
            </a:r>
            <a:r>
              <a:rPr lang="fr-FR" baseline="0" dirty="0" err="1" smtClean="0"/>
              <a:t>confounder</a:t>
            </a:r>
            <a:endParaRPr lang="fr-FR" baseline="0" dirty="0" smtClean="0"/>
          </a:p>
          <a:p>
            <a:pPr marL="628650" lvl="1" indent="-171450">
              <a:buFontTx/>
              <a:buChar char="-"/>
            </a:pPr>
            <a:r>
              <a:rPr lang="fr-FR" baseline="0" dirty="0" err="1" smtClean="0"/>
              <a:t>We</a:t>
            </a:r>
            <a:r>
              <a:rPr lang="fr-FR" baseline="0" dirty="0" smtClean="0"/>
              <a:t> </a:t>
            </a:r>
            <a:r>
              <a:rPr lang="fr-FR" baseline="0" dirty="0" err="1" smtClean="0"/>
              <a:t>introduce</a:t>
            </a:r>
            <a:r>
              <a:rPr lang="fr-FR" baseline="0" dirty="0" smtClean="0"/>
              <a:t> a </a:t>
            </a:r>
            <a:r>
              <a:rPr lang="fr-FR" baseline="0" dirty="0" err="1" smtClean="0"/>
              <a:t>given</a:t>
            </a:r>
            <a:r>
              <a:rPr lang="fr-FR" baseline="0" dirty="0" smtClean="0"/>
              <a:t> </a:t>
            </a:r>
            <a:r>
              <a:rPr lang="fr-FR" baseline="0" dirty="0" err="1" smtClean="0"/>
              <a:t>confounding</a:t>
            </a:r>
            <a:r>
              <a:rPr lang="fr-FR" baseline="0" dirty="0" smtClean="0"/>
              <a:t> </a:t>
            </a:r>
            <a:r>
              <a:rPr lang="fr-FR" baseline="0" dirty="0" err="1" smtClean="0"/>
              <a:t>bias</a:t>
            </a:r>
            <a:endParaRPr lang="fr-FR" baseline="0" dirty="0" smtClean="0"/>
          </a:p>
          <a:p>
            <a:pPr marL="171450" lvl="0" indent="-171450">
              <a:buFontTx/>
              <a:buChar char="-"/>
            </a:pPr>
            <a:r>
              <a:rPr lang="fr-FR" baseline="0" dirty="0" smtClean="0"/>
              <a:t>Note </a:t>
            </a:r>
            <a:r>
              <a:rPr lang="fr-FR" baseline="0" dirty="0" err="1" smtClean="0"/>
              <a:t>that</a:t>
            </a:r>
            <a:r>
              <a:rPr lang="fr-FR" baseline="0" dirty="0" smtClean="0"/>
              <a:t> to </a:t>
            </a:r>
            <a:r>
              <a:rPr lang="fr-FR" baseline="0" dirty="0" err="1" smtClean="0"/>
              <a:t>build</a:t>
            </a:r>
            <a:r>
              <a:rPr lang="fr-FR" baseline="0" dirty="0" smtClean="0"/>
              <a:t> </a:t>
            </a:r>
            <a:r>
              <a:rPr lang="fr-FR" baseline="0" dirty="0" err="1" smtClean="0"/>
              <a:t>these</a:t>
            </a:r>
            <a:r>
              <a:rPr lang="fr-FR" baseline="0" dirty="0" smtClean="0"/>
              <a:t> new </a:t>
            </a:r>
            <a:r>
              <a:rPr lang="fr-FR" baseline="0" dirty="0" err="1" smtClean="0"/>
              <a:t>datasets</a:t>
            </a:r>
            <a:r>
              <a:rPr lang="fr-FR" baseline="0" dirty="0" smtClean="0"/>
              <a:t>, </a:t>
            </a:r>
            <a:r>
              <a:rPr lang="fr-FR" baseline="0" dirty="0" err="1" smtClean="0"/>
              <a:t>we</a:t>
            </a:r>
            <a:r>
              <a:rPr lang="fr-FR" baseline="0" dirty="0" smtClean="0"/>
              <a:t> do not alter the label or </a:t>
            </a:r>
            <a:r>
              <a:rPr lang="fr-FR" baseline="0" dirty="0" err="1" smtClean="0"/>
              <a:t>confounder</a:t>
            </a:r>
            <a:r>
              <a:rPr lang="fr-FR" baseline="0" dirty="0" smtClean="0"/>
              <a:t> values. </a:t>
            </a:r>
            <a:r>
              <a:rPr lang="fr-FR" baseline="0" dirty="0" err="1" smtClean="0"/>
              <a:t>We</a:t>
            </a:r>
            <a:r>
              <a:rPr lang="fr-FR" baseline="0" dirty="0" smtClean="0"/>
              <a:t> </a:t>
            </a:r>
            <a:r>
              <a:rPr lang="fr-FR" baseline="0" dirty="0" err="1" smtClean="0"/>
              <a:t>only</a:t>
            </a:r>
            <a:r>
              <a:rPr lang="fr-FR" baseline="0" dirty="0" smtClean="0"/>
              <a:t> </a:t>
            </a:r>
            <a:r>
              <a:rPr lang="fr-FR" baseline="0" dirty="0" err="1" smtClean="0"/>
              <a:t>subsample</a:t>
            </a:r>
            <a:r>
              <a:rPr lang="fr-FR" baseline="0" dirty="0" smtClean="0"/>
              <a:t> the original </a:t>
            </a:r>
            <a:r>
              <a:rPr lang="fr-FR" baseline="0" dirty="0" err="1" smtClean="0"/>
              <a:t>dataset</a:t>
            </a:r>
            <a:r>
              <a:rPr lang="fr-FR" baseline="0" dirty="0" smtClean="0"/>
              <a:t>.</a:t>
            </a:r>
          </a:p>
        </p:txBody>
      </p:sp>
      <p:sp>
        <p:nvSpPr>
          <p:cNvPr id="4" name="Slide Number Placeholder 3"/>
          <p:cNvSpPr>
            <a:spLocks noGrp="1"/>
          </p:cNvSpPr>
          <p:nvPr>
            <p:ph type="sldNum" sz="quarter" idx="10"/>
          </p:nvPr>
        </p:nvSpPr>
        <p:spPr/>
        <p:txBody>
          <a:bodyPr/>
          <a:lstStyle/>
          <a:p>
            <a:fld id="{737ADE7F-0738-45F2-9172-1DD9D5B76FD8}" type="slidenum">
              <a:rPr lang="en-US" smtClean="0"/>
              <a:t>10</a:t>
            </a:fld>
            <a:endParaRPr lang="en-US"/>
          </a:p>
        </p:txBody>
      </p:sp>
    </p:spTree>
    <p:extLst>
      <p:ext uri="{BB962C8B-B14F-4D97-AF65-F5344CB8AC3E}">
        <p14:creationId xmlns:p14="http://schemas.microsoft.com/office/powerpoint/2010/main" val="3768145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Tx/>
                  <a:buChar char="-"/>
                </a:pPr>
                <a:r>
                  <a:rPr lang="en-US" baseline="0" noProof="0" dirty="0" smtClean="0"/>
                  <a:t>BA is the method we described before. BAZ10 is an improved method that leverages undertraining to improve accuracy. By setting the features encoding z to 10 instead of 1 in the features matrix, we increase the importance of these features and therefore we reduce the importance of other features and specifically features related to the confounder. It has the same effect as distinguishing between the coefficients for the term vector </a:t>
                </a:r>
                <a14:m>
                  <m:oMath xmlns:m="http://schemas.openxmlformats.org/officeDocument/2006/math">
                    <m:sSup>
                      <m:sSupPr>
                        <m:ctrlPr>
                          <a:rPr lang="en-US" b="0" i="1" baseline="0" noProof="0" smtClean="0">
                            <a:latin typeface="Cambria Math" panose="02040503050406030204" pitchFamily="18" charset="0"/>
                          </a:rPr>
                        </m:ctrlPr>
                      </m:sSupPr>
                      <m:e>
                        <m:r>
                          <a:rPr lang="en-US" b="0" i="1" baseline="0" noProof="0" smtClean="0">
                            <a:latin typeface="Cambria Math" panose="02040503050406030204" pitchFamily="18" charset="0"/>
                          </a:rPr>
                          <m:t>𝜃</m:t>
                        </m:r>
                      </m:e>
                      <m:sup>
                        <m:r>
                          <a:rPr lang="en-US" b="0" i="1" baseline="0" noProof="0" smtClean="0">
                            <a:latin typeface="Cambria Math" panose="02040503050406030204" pitchFamily="18" charset="0"/>
                          </a:rPr>
                          <m:t>𝑥</m:t>
                        </m:r>
                      </m:sup>
                    </m:sSup>
                  </m:oMath>
                </a14:m>
                <a:r>
                  <a:rPr lang="en-US" baseline="0" noProof="0" dirty="0" smtClean="0"/>
                  <a:t> (blue) and the coefficients for the confounder </a:t>
                </a:r>
                <a14:m>
                  <m:oMath xmlns:m="http://schemas.openxmlformats.org/officeDocument/2006/math">
                    <m:sSup>
                      <m:sSupPr>
                        <m:ctrlPr>
                          <a:rPr lang="en-US" b="0" i="1" baseline="0" noProof="0" smtClean="0">
                            <a:latin typeface="Cambria Math" panose="02040503050406030204" pitchFamily="18" charset="0"/>
                          </a:rPr>
                        </m:ctrlPr>
                      </m:sSupPr>
                      <m:e>
                        <m:r>
                          <a:rPr lang="en-US" b="0" i="1" baseline="0" noProof="0" smtClean="0">
                            <a:latin typeface="Cambria Math" panose="02040503050406030204" pitchFamily="18" charset="0"/>
                          </a:rPr>
                          <m:t>𝜃</m:t>
                        </m:r>
                      </m:e>
                      <m:sup>
                        <m:r>
                          <a:rPr lang="en-US" b="0" i="1" baseline="0" noProof="0" smtClean="0">
                            <a:latin typeface="Cambria Math" panose="02040503050406030204" pitchFamily="18" charset="0"/>
                          </a:rPr>
                          <m:t>𝑧</m:t>
                        </m:r>
                      </m:sup>
                    </m:sSup>
                  </m:oMath>
                </a14:m>
                <a:r>
                  <a:rPr lang="en-US" baseline="0" noProof="0" dirty="0" smtClean="0"/>
                  <a:t> (red) in the L2-regularized log-likelihood function where </a:t>
                </a:r>
                <a14:m>
                  <m:oMath xmlns:m="http://schemas.openxmlformats.org/officeDocument/2006/math">
                    <m:sSub>
                      <m:sSubPr>
                        <m:ctrlPr>
                          <a:rPr lang="en-US" b="0" i="1" baseline="0" noProof="0" smtClean="0">
                            <a:latin typeface="Cambria Math" panose="02040503050406030204" pitchFamily="18" charset="0"/>
                          </a:rPr>
                        </m:ctrlPr>
                      </m:sSubPr>
                      <m:e>
                        <m:r>
                          <a:rPr lang="en-US" b="0" i="1" baseline="0" noProof="0" smtClean="0">
                            <a:latin typeface="Cambria Math" panose="02040503050406030204" pitchFamily="18" charset="0"/>
                          </a:rPr>
                          <m:t>𝜆</m:t>
                        </m:r>
                      </m:e>
                      <m:sub>
                        <m:r>
                          <a:rPr lang="en-US" b="0" i="1" baseline="0" noProof="0" smtClean="0">
                            <a:latin typeface="Cambria Math" panose="02040503050406030204" pitchFamily="18" charset="0"/>
                          </a:rPr>
                          <m:t>𝑥</m:t>
                        </m:r>
                      </m:sub>
                    </m:sSub>
                  </m:oMath>
                </a14:m>
                <a:r>
                  <a:rPr lang="en-US" baseline="0" noProof="0" dirty="0" smtClean="0"/>
                  <a:t> and </a:t>
                </a:r>
                <a14:m>
                  <m:oMath xmlns:m="http://schemas.openxmlformats.org/officeDocument/2006/math">
                    <m:sSub>
                      <m:sSubPr>
                        <m:ctrlPr>
                          <a:rPr lang="en-US" b="0" i="1" baseline="0" noProof="0" smtClean="0">
                            <a:latin typeface="Cambria Math" panose="02040503050406030204" pitchFamily="18" charset="0"/>
                          </a:rPr>
                        </m:ctrlPr>
                      </m:sSubPr>
                      <m:e>
                        <m:r>
                          <a:rPr lang="en-US" b="0" i="1" baseline="0" noProof="0" smtClean="0">
                            <a:latin typeface="Cambria Math" panose="02040503050406030204" pitchFamily="18" charset="0"/>
                          </a:rPr>
                          <m:t>𝜆</m:t>
                        </m:r>
                      </m:e>
                      <m:sub>
                        <m:r>
                          <a:rPr lang="en-US" b="0" i="1" baseline="0" noProof="0" smtClean="0">
                            <a:latin typeface="Cambria Math" panose="02040503050406030204" pitchFamily="18" charset="0"/>
                          </a:rPr>
                          <m:t>𝑧</m:t>
                        </m:r>
                      </m:sub>
                    </m:sSub>
                  </m:oMath>
                </a14:m>
                <a:r>
                  <a:rPr lang="en-US" baseline="0" noProof="0" dirty="0" smtClean="0"/>
                  <a:t> control the regularization strength of the term coefficients and confounder coefficients. By setting </a:t>
                </a:r>
                <a14:m>
                  <m:oMath xmlns:m="http://schemas.openxmlformats.org/officeDocument/2006/math">
                    <m:sSub>
                      <m:sSubPr>
                        <m:ctrlPr>
                          <a:rPr lang="en-US" b="0" i="1" baseline="0" noProof="0" smtClean="0">
                            <a:latin typeface="Cambria Math" panose="02040503050406030204" pitchFamily="18" charset="0"/>
                          </a:rPr>
                        </m:ctrlPr>
                      </m:sSubPr>
                      <m:e>
                        <m:r>
                          <a:rPr lang="en-US" b="0" i="1" baseline="0" noProof="0" smtClean="0">
                            <a:latin typeface="Cambria Math" panose="02040503050406030204" pitchFamily="18" charset="0"/>
                          </a:rPr>
                          <m:t>𝜆</m:t>
                        </m:r>
                      </m:e>
                      <m:sub>
                        <m:r>
                          <a:rPr lang="en-US" b="0" i="1" baseline="0" noProof="0" smtClean="0">
                            <a:latin typeface="Cambria Math" panose="02040503050406030204" pitchFamily="18" charset="0"/>
                          </a:rPr>
                          <m:t>𝑧</m:t>
                        </m:r>
                      </m:sub>
                    </m:sSub>
                    <m:r>
                      <a:rPr lang="en-US" b="0" i="1" baseline="0" noProof="0" smtClean="0">
                        <a:latin typeface="Cambria Math" panose="02040503050406030204" pitchFamily="18" charset="0"/>
                      </a:rPr>
                      <m:t>&lt;</m:t>
                    </m:r>
                    <m:sSub>
                      <m:sSubPr>
                        <m:ctrlPr>
                          <a:rPr lang="en-US" b="0" i="1" baseline="0" noProof="0" smtClean="0">
                            <a:latin typeface="Cambria Math" panose="02040503050406030204" pitchFamily="18" charset="0"/>
                          </a:rPr>
                        </m:ctrlPr>
                      </m:sSubPr>
                      <m:e>
                        <m:r>
                          <a:rPr lang="en-US" b="0" i="1" baseline="0" noProof="0" smtClean="0">
                            <a:latin typeface="Cambria Math" panose="02040503050406030204" pitchFamily="18" charset="0"/>
                          </a:rPr>
                          <m:t>𝜆</m:t>
                        </m:r>
                      </m:e>
                      <m:sub>
                        <m:r>
                          <a:rPr lang="en-US" b="0" i="1" baseline="0" noProof="0" smtClean="0">
                            <a:latin typeface="Cambria Math" panose="02040503050406030204" pitchFamily="18" charset="0"/>
                          </a:rPr>
                          <m:t>𝑥</m:t>
                        </m:r>
                      </m:sub>
                    </m:sSub>
                  </m:oMath>
                </a14:m>
                <a:r>
                  <a:rPr lang="en-US" baseline="0" noProof="0" dirty="0" smtClean="0"/>
                  <a:t>, we allow the coefficients </a:t>
                </a:r>
                <a14:m>
                  <m:oMath xmlns:m="http://schemas.openxmlformats.org/officeDocument/2006/math">
                    <m:sSup>
                      <m:sSupPr>
                        <m:ctrlPr>
                          <a:rPr lang="en-US" b="0" i="1" baseline="0" noProof="0" smtClean="0">
                            <a:latin typeface="Cambria Math" panose="02040503050406030204" pitchFamily="18" charset="0"/>
                          </a:rPr>
                        </m:ctrlPr>
                      </m:sSupPr>
                      <m:e>
                        <m:r>
                          <a:rPr lang="en-US" b="0" i="1" baseline="0" noProof="0" smtClean="0">
                            <a:latin typeface="Cambria Math" panose="02040503050406030204" pitchFamily="18" charset="0"/>
                          </a:rPr>
                          <m:t>𝜃</m:t>
                        </m:r>
                      </m:e>
                      <m:sup>
                        <m:r>
                          <a:rPr lang="en-US" b="0" i="1" baseline="0" noProof="0" smtClean="0">
                            <a:latin typeface="Cambria Math" panose="02040503050406030204" pitchFamily="18" charset="0"/>
                          </a:rPr>
                          <m:t>𝑧</m:t>
                        </m:r>
                      </m:sup>
                    </m:sSup>
                  </m:oMath>
                </a14:m>
                <a:r>
                  <a:rPr lang="en-US" baseline="0" noProof="0" dirty="0" smtClean="0"/>
                  <a:t> to play a larger role in classification than </a:t>
                </a:r>
                <a14:m>
                  <m:oMath xmlns:m="http://schemas.openxmlformats.org/officeDocument/2006/math">
                    <m:sSup>
                      <m:sSupPr>
                        <m:ctrlPr>
                          <a:rPr lang="en-US" b="0" i="1" baseline="0" noProof="0" smtClean="0">
                            <a:latin typeface="Cambria Math" panose="02040503050406030204" pitchFamily="18" charset="0"/>
                          </a:rPr>
                        </m:ctrlPr>
                      </m:sSupPr>
                      <m:e>
                        <m:r>
                          <a:rPr lang="en-US" b="0" i="1" baseline="0" noProof="0" smtClean="0">
                            <a:latin typeface="Cambria Math" panose="02040503050406030204" pitchFamily="18" charset="0"/>
                          </a:rPr>
                          <m:t>𝜃</m:t>
                        </m:r>
                      </m:e>
                      <m:sup>
                        <m:r>
                          <a:rPr lang="en-US" b="0" i="1" baseline="0" noProof="0" smtClean="0">
                            <a:latin typeface="Cambria Math" panose="02040503050406030204" pitchFamily="18" charset="0"/>
                          </a:rPr>
                          <m:t>𝑥</m:t>
                        </m:r>
                      </m:sup>
                    </m:sSup>
                  </m:oMath>
                </a14:m>
                <a:r>
                  <a:rPr lang="en-US" baseline="0" noProof="0" dirty="0" smtClean="0"/>
                  <a:t>, thus lowering the effect of confounder-related features.</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noProof="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noProof="0" dirty="0" smtClean="0"/>
                  <a:t>Our main baseline is LR which </a:t>
                </a:r>
                <a:r>
                  <a:rPr lang="en-US" baseline="0" noProof="0" dirty="0" smtClean="0"/>
                  <a:t>is the most commonly used technique in text classification today.</a:t>
                </a:r>
                <a:endParaRPr lang="en-US" noProof="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noProof="0" dirty="0" smtClean="0"/>
                  <a:t>The other baselines are ideas from social science implemented to compare to our method.</a:t>
                </a:r>
              </a:p>
              <a:p>
                <a:pPr marL="0" indent="0">
                  <a:buFontTx/>
                  <a:buNone/>
                </a:pPr>
                <a:endParaRPr lang="en-US" baseline="0" noProof="0" dirty="0" smtClean="0"/>
              </a:p>
              <a:p>
                <a:pPr marL="0" indent="0">
                  <a:buFontTx/>
                  <a:buNone/>
                </a:pPr>
                <a:r>
                  <a:rPr lang="en-US" baseline="0" noProof="0" dirty="0" smtClean="0"/>
                  <a:t>Details:</a:t>
                </a:r>
              </a:p>
              <a:p>
                <a:pPr marL="171450" indent="-171450">
                  <a:buFontTx/>
                  <a:buChar char="-"/>
                </a:pPr>
                <a:r>
                  <a:rPr lang="en-US" baseline="0" noProof="0" dirty="0" smtClean="0"/>
                  <a:t>Subsampling remove bias by selecting a subsample of the training dataset where P(Y, Z) is uniformly distributed. This approach can discard many instances when one of the pair y/z has a very small number of instances</a:t>
                </a:r>
              </a:p>
              <a:p>
                <a:pPr marL="171450" indent="-171450">
                  <a:buFontTx/>
                  <a:buChar char="-"/>
                </a:pPr>
                <a:r>
                  <a:rPr lang="en-US" baseline="0" noProof="0" dirty="0" smtClean="0"/>
                  <a:t>Matching has been described previously: it consists in training a pair-wise classifier</a:t>
                </a:r>
              </a:p>
              <a:p>
                <a:pPr marL="171450" indent="-171450">
                  <a:buFontTx/>
                  <a:buChar char="-"/>
                </a:pPr>
                <a:r>
                  <a:rPr lang="en-US" baseline="0" noProof="0" dirty="0" smtClean="0"/>
                  <a:t>Sum out model the distribution P(Y,Z|X) at training time, and sum over z at testing time to compute P(Y|X)</a:t>
                </a:r>
              </a:p>
            </p:txBody>
          </p:sp>
        </mc:Choice>
        <mc:Fallback xmlns="">
          <p:sp>
            <p:nvSpPr>
              <p:cNvPr id="3" name="Notes Placeholder 2"/>
              <p:cNvSpPr>
                <a:spLocks noGrp="1"/>
              </p:cNvSpPr>
              <p:nvPr>
                <p:ph type="body" idx="1"/>
              </p:nvPr>
            </p:nvSpPr>
            <p:spPr/>
            <p:txBody>
              <a:bodyPr/>
              <a:lstStyle/>
              <a:p>
                <a:pPr marL="171450" indent="-171450">
                  <a:buFontTx/>
                  <a:buChar char="-"/>
                </a:pPr>
                <a:r>
                  <a:rPr lang="en-US" baseline="0" noProof="0" dirty="0" smtClean="0"/>
                  <a:t>BA is the method we described before. BAZ10 is an improved method that leverages undertraining to improve accuracy. By setting the features encoding z to 10 instead of 1, we increase the importance of these features and therefore reduce the importance of other features and specifically features related to the confounder. It has the same effect as distinguishing between the coefficients for the term vector </a:t>
                </a:r>
                <a:r>
                  <a:rPr lang="en-US" b="0" i="0" baseline="0" noProof="0" smtClean="0">
                    <a:latin typeface="Cambria Math" panose="02040503050406030204" pitchFamily="18" charset="0"/>
                  </a:rPr>
                  <a:t>𝜃^𝑥</a:t>
                </a:r>
                <a:r>
                  <a:rPr lang="en-US" baseline="0" noProof="0" dirty="0" smtClean="0"/>
                  <a:t> and the coefficients (blue) for the confounder </a:t>
                </a:r>
                <a:r>
                  <a:rPr lang="en-US" b="0" i="0" baseline="0" noProof="0" smtClean="0">
                    <a:latin typeface="Cambria Math" panose="02040503050406030204" pitchFamily="18" charset="0"/>
                  </a:rPr>
                  <a:t>𝜃^𝑧</a:t>
                </a:r>
                <a:r>
                  <a:rPr lang="en-US" baseline="0" noProof="0" dirty="0" smtClean="0"/>
                  <a:t> (red) in the L2-regularized log-likelihood function where </a:t>
                </a:r>
                <a:r>
                  <a:rPr lang="en-US" b="0" i="0" baseline="0" noProof="0" smtClean="0">
                    <a:latin typeface="Cambria Math" panose="02040503050406030204" pitchFamily="18" charset="0"/>
                  </a:rPr>
                  <a:t>𝜆_𝑥</a:t>
                </a:r>
                <a:r>
                  <a:rPr lang="en-US" baseline="0" noProof="0" dirty="0" smtClean="0"/>
                  <a:t> and </a:t>
                </a:r>
                <a:r>
                  <a:rPr lang="en-US" b="0" i="0" baseline="0" noProof="0" smtClean="0">
                    <a:latin typeface="Cambria Math" panose="02040503050406030204" pitchFamily="18" charset="0"/>
                  </a:rPr>
                  <a:t>𝜆_𝑧</a:t>
                </a:r>
                <a:r>
                  <a:rPr lang="en-US" baseline="0" noProof="0" dirty="0" smtClean="0"/>
                  <a:t> control the regularization strength of the term coefficients and confounder coefficients. By setting </a:t>
                </a:r>
                <a:r>
                  <a:rPr lang="en-US" b="0" i="0" baseline="0" noProof="0" smtClean="0">
                    <a:latin typeface="Cambria Math" panose="02040503050406030204" pitchFamily="18" charset="0"/>
                  </a:rPr>
                  <a:t>𝜆_𝑧&lt;𝜆_𝑥</a:t>
                </a:r>
                <a:r>
                  <a:rPr lang="en-US" baseline="0" noProof="0" dirty="0" smtClean="0"/>
                  <a:t>, we allow the coefficients </a:t>
                </a:r>
                <a:r>
                  <a:rPr lang="en-US" b="0" i="0" baseline="0" noProof="0" smtClean="0">
                    <a:latin typeface="Cambria Math" panose="02040503050406030204" pitchFamily="18" charset="0"/>
                  </a:rPr>
                  <a:t>𝜃^𝑧</a:t>
                </a:r>
                <a:r>
                  <a:rPr lang="en-US" baseline="0" noProof="0" dirty="0" smtClean="0"/>
                  <a:t> to play a larger role in classification than </a:t>
                </a:r>
                <a:r>
                  <a:rPr lang="en-US" b="0" i="0" baseline="0" noProof="0" smtClean="0">
                    <a:latin typeface="Cambria Math" panose="02040503050406030204" pitchFamily="18" charset="0"/>
                  </a:rPr>
                  <a:t>𝜃^𝑥</a:t>
                </a:r>
                <a:r>
                  <a:rPr lang="en-US" baseline="0" noProof="0" dirty="0" smtClean="0"/>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noProof="0" dirty="0" smtClean="0"/>
                  <a:t>LR:</a:t>
                </a:r>
                <a:r>
                  <a:rPr lang="en-US" baseline="0" noProof="0" dirty="0" smtClean="0"/>
                  <a:t> standard L2 regularized LR classifier, does not adjust for confounding variables</a:t>
                </a:r>
              </a:p>
              <a:p>
                <a:pPr marL="171450" indent="-171450">
                  <a:buFontTx/>
                  <a:buChar char="-"/>
                </a:pPr>
                <a:r>
                  <a:rPr lang="en-US" baseline="0" noProof="0" dirty="0" smtClean="0"/>
                  <a:t>Others are ideas from social science implemented to compare to our method.</a:t>
                </a:r>
              </a:p>
              <a:p>
                <a:pPr marL="171450" indent="-171450">
                  <a:buFontTx/>
                  <a:buChar char="-"/>
                </a:pPr>
                <a:r>
                  <a:rPr lang="en-US" baseline="0" noProof="0" dirty="0" smtClean="0"/>
                  <a:t>Today, LR is the most used technique in text classification</a:t>
                </a:r>
              </a:p>
              <a:p>
                <a:pPr marL="0" indent="0">
                  <a:buFontTx/>
                  <a:buNone/>
                </a:pPr>
                <a:endParaRPr lang="en-US" baseline="0" noProof="0" dirty="0" smtClean="0"/>
              </a:p>
              <a:p>
                <a:pPr marL="0" indent="0">
                  <a:buFontTx/>
                  <a:buNone/>
                </a:pPr>
                <a:endParaRPr lang="en-US" baseline="0" noProof="0" dirty="0" smtClean="0"/>
              </a:p>
              <a:p>
                <a:pPr marL="0" indent="0">
                  <a:buFontTx/>
                  <a:buNone/>
                </a:pPr>
                <a:r>
                  <a:rPr lang="en-US" baseline="0" noProof="0" dirty="0" smtClean="0"/>
                  <a:t>Details:</a:t>
                </a:r>
              </a:p>
              <a:p>
                <a:pPr marL="171450" indent="-171450">
                  <a:buFontTx/>
                  <a:buChar char="-"/>
                </a:pPr>
                <a:r>
                  <a:rPr lang="en-US" baseline="0" noProof="0" dirty="0" smtClean="0"/>
                  <a:t>Subsampling remove bias by selecting a subsample of the training dataset where P(Y, Z) is uniformly distributed. This approach can discard many instances when one of the pair y/z has a very small number of instances</a:t>
                </a:r>
              </a:p>
              <a:p>
                <a:pPr marL="171450" indent="-171450">
                  <a:buFontTx/>
                  <a:buChar char="-"/>
                </a:pPr>
                <a:r>
                  <a:rPr lang="en-US" baseline="0" noProof="0" dirty="0" smtClean="0"/>
                  <a:t>Matching has been described previously: it consists in training a pair-wise classifier</a:t>
                </a:r>
              </a:p>
              <a:p>
                <a:pPr marL="171450" indent="-171450">
                  <a:buFontTx/>
                  <a:buChar char="-"/>
                </a:pPr>
                <a:r>
                  <a:rPr lang="en-US" baseline="0" noProof="0" dirty="0" smtClean="0"/>
                  <a:t>Sum out model the distribution P(Y,Z|X) at training time, and sum over z at testing time to compute P(Y|X)</a:t>
                </a:r>
                <a:endParaRPr lang="en-US" baseline="0" noProof="0" dirty="0" smtClean="0"/>
              </a:p>
            </p:txBody>
          </p:sp>
        </mc:Fallback>
      </mc:AlternateContent>
      <p:sp>
        <p:nvSpPr>
          <p:cNvPr id="4" name="Slide Number Placeholder 3"/>
          <p:cNvSpPr>
            <a:spLocks noGrp="1"/>
          </p:cNvSpPr>
          <p:nvPr>
            <p:ph type="sldNum" sz="quarter" idx="10"/>
          </p:nvPr>
        </p:nvSpPr>
        <p:spPr/>
        <p:txBody>
          <a:bodyPr/>
          <a:lstStyle/>
          <a:p>
            <a:fld id="{737ADE7F-0738-45F2-9172-1DD9D5B76FD8}" type="slidenum">
              <a:rPr lang="en-US" smtClean="0"/>
              <a:t>13</a:t>
            </a:fld>
            <a:endParaRPr lang="en-US"/>
          </a:p>
        </p:txBody>
      </p:sp>
    </p:spTree>
    <p:extLst>
      <p:ext uri="{BB962C8B-B14F-4D97-AF65-F5344CB8AC3E}">
        <p14:creationId xmlns:p14="http://schemas.microsoft.com/office/powerpoint/2010/main" val="601246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We made the bias value b vary from 0.1 to 0.9 for both the training and the testing sets and we compared the accuracy of several classification models.</a:t>
            </a:r>
          </a:p>
          <a:p>
            <a:pPr marL="0" indent="0">
              <a:buFontTx/>
              <a:buNone/>
            </a:pPr>
            <a:endParaRPr lang="fr-FR" dirty="0" smtClean="0"/>
          </a:p>
          <a:p>
            <a:pPr marL="171450" indent="-171450">
              <a:buFontTx/>
              <a:buChar char="-"/>
            </a:pPr>
            <a:r>
              <a:rPr lang="fr-FR" dirty="0" smtClean="0"/>
              <a:t>The </a:t>
            </a:r>
            <a:r>
              <a:rPr lang="fr-FR" baseline="0" dirty="0" smtClean="0"/>
              <a:t>figure shows the </a:t>
            </a:r>
            <a:r>
              <a:rPr lang="fr-FR" baseline="0" dirty="0" err="1" smtClean="0"/>
              <a:t>accuracy</a:t>
            </a:r>
            <a:r>
              <a:rPr lang="fr-FR" baseline="0" dirty="0" smtClean="0"/>
              <a:t> </a:t>
            </a:r>
            <a:r>
              <a:rPr lang="fr-FR" baseline="0" dirty="0" err="1" smtClean="0"/>
              <a:t>given</a:t>
            </a:r>
            <a:r>
              <a:rPr lang="fr-FR" baseline="0" dirty="0" smtClean="0"/>
              <a:t> the </a:t>
            </a:r>
            <a:r>
              <a:rPr lang="fr-FR" baseline="0" dirty="0" err="1" smtClean="0"/>
              <a:t>difference</a:t>
            </a:r>
            <a:r>
              <a:rPr lang="fr-FR" baseline="0" dirty="0" smtClean="0"/>
              <a:t> </a:t>
            </a:r>
            <a:r>
              <a:rPr lang="fr-FR" baseline="0" dirty="0" err="1" smtClean="0"/>
              <a:t>between</a:t>
            </a:r>
            <a:r>
              <a:rPr lang="fr-FR" baseline="0" dirty="0" smtClean="0"/>
              <a:t> the training </a:t>
            </a:r>
            <a:r>
              <a:rPr lang="fr-FR" baseline="0" dirty="0" err="1" smtClean="0"/>
              <a:t>correlation</a:t>
            </a:r>
            <a:r>
              <a:rPr lang="fr-FR" baseline="0" dirty="0" smtClean="0"/>
              <a:t> and the </a:t>
            </a:r>
            <a:r>
              <a:rPr lang="fr-FR" baseline="0" dirty="0" err="1" smtClean="0"/>
              <a:t>testing</a:t>
            </a:r>
            <a:r>
              <a:rPr lang="fr-FR" baseline="0" dirty="0" smtClean="0"/>
              <a:t> </a:t>
            </a:r>
            <a:r>
              <a:rPr lang="fr-FR" baseline="0" dirty="0" err="1" smtClean="0"/>
              <a:t>correlation</a:t>
            </a:r>
            <a:r>
              <a:rPr lang="fr-FR" baseline="0" dirty="0" smtClean="0"/>
              <a:t>. </a:t>
            </a:r>
          </a:p>
          <a:p>
            <a:pPr marL="171450" indent="-171450">
              <a:buFontTx/>
              <a:buChar char="-"/>
            </a:pPr>
            <a:endParaRPr lang="fr-FR" baseline="0" dirty="0" smtClean="0"/>
          </a:p>
          <a:p>
            <a:pPr marL="171450" indent="-171450">
              <a:buFontTx/>
              <a:buChar char="-"/>
            </a:pPr>
            <a:r>
              <a:rPr lang="fr-FR" baseline="0" dirty="0" smtClean="0"/>
              <a:t>In </a:t>
            </a:r>
            <a:r>
              <a:rPr lang="fr-FR" baseline="0" dirty="0" err="1" smtClean="0"/>
              <a:t>other</a:t>
            </a:r>
            <a:r>
              <a:rPr lang="fr-FR" baseline="0" dirty="0" smtClean="0"/>
              <a:t> </a:t>
            </a:r>
            <a:r>
              <a:rPr lang="fr-FR" baseline="0" dirty="0" err="1" smtClean="0"/>
              <a:t>words</a:t>
            </a:r>
            <a:r>
              <a:rPr lang="fr-FR" baseline="0" dirty="0" smtClean="0"/>
              <a:t>, the </a:t>
            </a:r>
            <a:r>
              <a:rPr lang="fr-FR" baseline="0" dirty="0" err="1" smtClean="0"/>
              <a:t>left-most</a:t>
            </a:r>
            <a:r>
              <a:rPr lang="fr-FR" baseline="0" dirty="0" smtClean="0"/>
              <a:t> part of the graph shows </a:t>
            </a:r>
            <a:r>
              <a:rPr lang="fr-FR" baseline="0" dirty="0" err="1" smtClean="0"/>
              <a:t>experiments</a:t>
            </a:r>
            <a:r>
              <a:rPr lang="fr-FR" baseline="0" dirty="0" smtClean="0"/>
              <a:t> </a:t>
            </a:r>
            <a:r>
              <a:rPr lang="fr-FR" baseline="0" dirty="0" err="1" smtClean="0"/>
              <a:t>where</a:t>
            </a:r>
            <a:r>
              <a:rPr lang="fr-FR" baseline="0" dirty="0" smtClean="0"/>
              <a:t> the </a:t>
            </a:r>
            <a:r>
              <a:rPr lang="fr-FR" baseline="0" dirty="0" err="1" smtClean="0"/>
              <a:t>correlation</a:t>
            </a:r>
            <a:r>
              <a:rPr lang="fr-FR" baseline="0" dirty="0" smtClean="0"/>
              <a:t> </a:t>
            </a:r>
            <a:r>
              <a:rPr lang="fr-FR" baseline="0" dirty="0" err="1" smtClean="0"/>
              <a:t>between</a:t>
            </a:r>
            <a:r>
              <a:rPr lang="fr-FR" baseline="0" dirty="0" smtClean="0"/>
              <a:t> the label and the </a:t>
            </a:r>
            <a:r>
              <a:rPr lang="fr-FR" baseline="0" dirty="0" err="1" smtClean="0"/>
              <a:t>confounder</a:t>
            </a:r>
            <a:r>
              <a:rPr lang="fr-FR" baseline="0" dirty="0" smtClean="0"/>
              <a:t> </a:t>
            </a:r>
            <a:r>
              <a:rPr lang="fr-FR" baseline="0" dirty="0" err="1" smtClean="0"/>
              <a:t>is</a:t>
            </a:r>
            <a:r>
              <a:rPr lang="fr-FR" baseline="0" dirty="0" smtClean="0"/>
              <a:t> </a:t>
            </a:r>
            <a:r>
              <a:rPr lang="fr-FR" baseline="0" dirty="0" err="1" smtClean="0"/>
              <a:t>low</a:t>
            </a:r>
            <a:r>
              <a:rPr lang="fr-FR" baseline="0" dirty="0" smtClean="0"/>
              <a:t> or </a:t>
            </a:r>
            <a:r>
              <a:rPr lang="fr-FR" baseline="0" dirty="0" err="1" smtClean="0"/>
              <a:t>negative</a:t>
            </a:r>
            <a:r>
              <a:rPr lang="fr-FR" baseline="0" dirty="0" smtClean="0"/>
              <a:t> in the training set and </a:t>
            </a:r>
            <a:r>
              <a:rPr lang="fr-FR" baseline="0" dirty="0" err="1" smtClean="0"/>
              <a:t>highly</a:t>
            </a:r>
            <a:r>
              <a:rPr lang="fr-FR" baseline="0" dirty="0" smtClean="0"/>
              <a:t> positive in the </a:t>
            </a:r>
            <a:r>
              <a:rPr lang="fr-FR" baseline="0" dirty="0" err="1" smtClean="0"/>
              <a:t>testing</a:t>
            </a:r>
            <a:r>
              <a:rPr lang="fr-FR" baseline="0" dirty="0" smtClean="0"/>
              <a:t> set.</a:t>
            </a:r>
          </a:p>
          <a:p>
            <a:pPr marL="171450" indent="-171450">
              <a:buFontTx/>
              <a:buChar char="-"/>
            </a:pPr>
            <a:r>
              <a:rPr lang="fr-FR" baseline="0" dirty="0" err="1" smtClean="0"/>
              <a:t>Similarly</a:t>
            </a:r>
            <a:r>
              <a:rPr lang="fr-FR" baseline="0" dirty="0" smtClean="0"/>
              <a:t>, the right-</a:t>
            </a:r>
            <a:r>
              <a:rPr lang="fr-FR" baseline="0" dirty="0" err="1" smtClean="0"/>
              <a:t>most</a:t>
            </a:r>
            <a:r>
              <a:rPr lang="fr-FR" baseline="0" dirty="0" smtClean="0"/>
              <a:t> part shows </a:t>
            </a:r>
            <a:r>
              <a:rPr lang="fr-FR" baseline="0" dirty="0" err="1" smtClean="0"/>
              <a:t>experiments</a:t>
            </a:r>
            <a:r>
              <a:rPr lang="fr-FR" baseline="0" dirty="0" smtClean="0"/>
              <a:t> </a:t>
            </a:r>
            <a:r>
              <a:rPr lang="fr-FR" baseline="0" dirty="0" err="1" smtClean="0"/>
              <a:t>where</a:t>
            </a:r>
            <a:r>
              <a:rPr lang="fr-FR" baseline="0" dirty="0" smtClean="0"/>
              <a:t> the </a:t>
            </a:r>
            <a:r>
              <a:rPr lang="fr-FR" baseline="0" dirty="0" err="1" smtClean="0"/>
              <a:t>correlation</a:t>
            </a:r>
            <a:r>
              <a:rPr lang="fr-FR" baseline="0" dirty="0" smtClean="0"/>
              <a:t> </a:t>
            </a:r>
            <a:r>
              <a:rPr lang="fr-FR" baseline="0" dirty="0" err="1" smtClean="0"/>
              <a:t>between</a:t>
            </a:r>
            <a:r>
              <a:rPr lang="fr-FR" baseline="0" dirty="0" smtClean="0"/>
              <a:t> the label and the </a:t>
            </a:r>
            <a:r>
              <a:rPr lang="fr-FR" baseline="0" dirty="0" err="1" smtClean="0"/>
              <a:t>confounder</a:t>
            </a:r>
            <a:r>
              <a:rPr lang="fr-FR" baseline="0" dirty="0" smtClean="0"/>
              <a:t> </a:t>
            </a:r>
            <a:r>
              <a:rPr lang="fr-FR" baseline="0" dirty="0" err="1" smtClean="0"/>
              <a:t>is</a:t>
            </a:r>
            <a:r>
              <a:rPr lang="fr-FR" baseline="0" dirty="0" smtClean="0"/>
              <a:t> high in the training set and </a:t>
            </a:r>
            <a:r>
              <a:rPr lang="fr-FR" baseline="0" dirty="0" err="1" smtClean="0"/>
              <a:t>low</a:t>
            </a:r>
            <a:r>
              <a:rPr lang="fr-FR" baseline="0" dirty="0" smtClean="0"/>
              <a:t> in the </a:t>
            </a:r>
            <a:r>
              <a:rPr lang="fr-FR" baseline="0" dirty="0" err="1" smtClean="0"/>
              <a:t>testing</a:t>
            </a:r>
            <a:r>
              <a:rPr lang="fr-FR" baseline="0" dirty="0" smtClean="0"/>
              <a:t> set.</a:t>
            </a:r>
          </a:p>
          <a:p>
            <a:pPr marL="171450" indent="-171450">
              <a:buFontTx/>
              <a:buChar char="-"/>
            </a:pPr>
            <a:endParaRPr lang="fr-FR" baseline="0" dirty="0" smtClean="0"/>
          </a:p>
          <a:p>
            <a:pPr marL="171450" indent="-171450">
              <a:buFontTx/>
              <a:buChar char="-"/>
            </a:pPr>
            <a:r>
              <a:rPr lang="fr-FR" baseline="0" dirty="0" smtClean="0"/>
              <a:t>Back to the Twitter </a:t>
            </a:r>
            <a:r>
              <a:rPr lang="fr-FR" baseline="0" dirty="0" err="1" smtClean="0"/>
              <a:t>dataset</a:t>
            </a:r>
            <a:r>
              <a:rPr lang="fr-FR" baseline="0" dirty="0" smtClean="0"/>
              <a:t>, the </a:t>
            </a:r>
            <a:r>
              <a:rPr lang="fr-FR" baseline="0" dirty="0" err="1" smtClean="0"/>
              <a:t>extreme</a:t>
            </a:r>
            <a:r>
              <a:rPr lang="fr-FR" baseline="0" dirty="0" smtClean="0"/>
              <a:t> cases show </a:t>
            </a:r>
            <a:r>
              <a:rPr lang="fr-FR" baseline="0" dirty="0" err="1" smtClean="0"/>
              <a:t>experiments</a:t>
            </a:r>
            <a:r>
              <a:rPr lang="fr-FR" baseline="0" dirty="0" smtClean="0"/>
              <a:t> </a:t>
            </a:r>
            <a:r>
              <a:rPr lang="fr-FR" baseline="0" dirty="0" err="1" smtClean="0"/>
              <a:t>where</a:t>
            </a:r>
            <a:r>
              <a:rPr lang="fr-FR" baseline="0" dirty="0" smtClean="0"/>
              <a:t> for instance NY </a:t>
            </a:r>
            <a:r>
              <a:rPr lang="fr-FR" baseline="0" dirty="0" err="1" smtClean="0"/>
              <a:t>is</a:t>
            </a:r>
            <a:r>
              <a:rPr lang="fr-FR" baseline="0" dirty="0" smtClean="0"/>
              <a:t> </a:t>
            </a:r>
            <a:r>
              <a:rPr lang="fr-FR" baseline="0" dirty="0" err="1" smtClean="0"/>
              <a:t>highly</a:t>
            </a:r>
            <a:r>
              <a:rPr lang="fr-FR" baseline="0" dirty="0" smtClean="0"/>
              <a:t> </a:t>
            </a:r>
            <a:r>
              <a:rPr lang="fr-FR" baseline="0" dirty="0" err="1" smtClean="0"/>
              <a:t>correlated</a:t>
            </a:r>
            <a:r>
              <a:rPr lang="fr-FR" baseline="0" dirty="0" smtClean="0"/>
              <a:t> </a:t>
            </a:r>
            <a:r>
              <a:rPr lang="fr-FR" baseline="0" dirty="0" err="1" smtClean="0"/>
              <a:t>with</a:t>
            </a:r>
            <a:r>
              <a:rPr lang="fr-FR" baseline="0" dirty="0" smtClean="0"/>
              <a:t> Male in the training </a:t>
            </a:r>
            <a:r>
              <a:rPr lang="fr-FR" baseline="0" dirty="0" err="1" smtClean="0"/>
              <a:t>dataset</a:t>
            </a:r>
            <a:r>
              <a:rPr lang="fr-FR" baseline="0" dirty="0" smtClean="0"/>
              <a:t> but </a:t>
            </a:r>
            <a:r>
              <a:rPr lang="fr-FR" baseline="0" dirty="0" err="1" smtClean="0"/>
              <a:t>highly</a:t>
            </a:r>
            <a:r>
              <a:rPr lang="fr-FR" baseline="0" dirty="0" smtClean="0"/>
              <a:t> </a:t>
            </a:r>
            <a:r>
              <a:rPr lang="fr-FR" baseline="0" dirty="0" err="1" smtClean="0"/>
              <a:t>correlated</a:t>
            </a:r>
            <a:r>
              <a:rPr lang="fr-FR" baseline="0" dirty="0" smtClean="0"/>
              <a:t> </a:t>
            </a:r>
            <a:r>
              <a:rPr lang="fr-FR" baseline="0" dirty="0" err="1" smtClean="0"/>
              <a:t>with</a:t>
            </a:r>
            <a:r>
              <a:rPr lang="fr-FR" baseline="0" dirty="0" smtClean="0"/>
              <a:t> </a:t>
            </a:r>
            <a:r>
              <a:rPr lang="fr-FR" baseline="0" dirty="0" err="1" smtClean="0"/>
              <a:t>Female</a:t>
            </a:r>
            <a:r>
              <a:rPr lang="fr-FR" baseline="0" dirty="0" smtClean="0"/>
              <a:t> in the </a:t>
            </a:r>
            <a:r>
              <a:rPr lang="fr-FR" baseline="0" dirty="0" err="1" smtClean="0"/>
              <a:t>testing</a:t>
            </a:r>
            <a:r>
              <a:rPr lang="fr-FR" baseline="0" dirty="0" smtClean="0"/>
              <a:t> </a:t>
            </a:r>
            <a:r>
              <a:rPr lang="fr-FR" baseline="0" dirty="0" err="1" smtClean="0"/>
              <a:t>dataset</a:t>
            </a:r>
            <a:r>
              <a:rPr lang="fr-FR" baseline="0" dirty="0" smtClean="0"/>
              <a:t>.</a:t>
            </a:r>
          </a:p>
          <a:p>
            <a:pPr marL="171450" indent="-171450">
              <a:buFontTx/>
              <a:buChar char="-"/>
            </a:pPr>
            <a:endParaRPr lang="fr-FR" baseline="0" dirty="0" smtClean="0"/>
          </a:p>
          <a:p>
            <a:pPr marL="171450" indent="-171450">
              <a:buFontTx/>
              <a:buChar char="-"/>
            </a:pPr>
            <a:r>
              <a:rPr lang="fr-FR" baseline="0" dirty="0" err="1" smtClean="0"/>
              <a:t>These</a:t>
            </a:r>
            <a:r>
              <a:rPr lang="fr-FR" baseline="0" dirty="0" smtClean="0"/>
              <a:t> </a:t>
            </a:r>
            <a:r>
              <a:rPr lang="fr-FR" baseline="0" dirty="0" err="1" smtClean="0"/>
              <a:t>experiments</a:t>
            </a:r>
            <a:r>
              <a:rPr lang="fr-FR" baseline="0" dirty="0" smtClean="0"/>
              <a:t> show the </a:t>
            </a:r>
            <a:r>
              <a:rPr lang="fr-FR" baseline="0" dirty="0" err="1" smtClean="0"/>
              <a:t>accuracy</a:t>
            </a:r>
            <a:r>
              <a:rPr lang="fr-FR" baseline="0" dirty="0" smtClean="0"/>
              <a:t> </a:t>
            </a:r>
            <a:r>
              <a:rPr lang="fr-FR" baseline="0" dirty="0" err="1" smtClean="0"/>
              <a:t>when</a:t>
            </a:r>
            <a:r>
              <a:rPr lang="fr-FR" baseline="0" dirty="0" smtClean="0"/>
              <a:t> the </a:t>
            </a:r>
            <a:r>
              <a:rPr lang="fr-FR" baseline="0" dirty="0" err="1" smtClean="0"/>
              <a:t>confounding</a:t>
            </a:r>
            <a:r>
              <a:rPr lang="fr-FR" baseline="0" dirty="0" smtClean="0"/>
              <a:t> </a:t>
            </a:r>
            <a:r>
              <a:rPr lang="fr-FR" baseline="0" dirty="0" err="1" smtClean="0"/>
              <a:t>bias</a:t>
            </a:r>
            <a:r>
              <a:rPr lang="fr-FR" baseline="0" dirty="0" smtClean="0"/>
              <a:t> </a:t>
            </a:r>
            <a:r>
              <a:rPr lang="fr-FR" baseline="0" dirty="0" err="1" smtClean="0"/>
              <a:t>is</a:t>
            </a:r>
            <a:r>
              <a:rPr lang="fr-FR" baseline="0" dirty="0" smtClean="0"/>
              <a:t> </a:t>
            </a:r>
            <a:r>
              <a:rPr lang="fr-FR" baseline="0" dirty="0" err="1" smtClean="0"/>
              <a:t>different</a:t>
            </a:r>
            <a:r>
              <a:rPr lang="fr-FR" baseline="0" dirty="0" smtClean="0"/>
              <a:t> in the training and </a:t>
            </a:r>
            <a:r>
              <a:rPr lang="fr-FR" baseline="0" dirty="0" err="1" smtClean="0"/>
              <a:t>testing</a:t>
            </a:r>
            <a:r>
              <a:rPr lang="fr-FR" baseline="0" dirty="0" smtClean="0"/>
              <a:t> sets.</a:t>
            </a:r>
          </a:p>
          <a:p>
            <a:pPr marL="171450" indent="-171450">
              <a:buFontTx/>
              <a:buChar char="-"/>
            </a:pPr>
            <a:r>
              <a:rPr lang="fr-FR" baseline="0" dirty="0" smtClean="0"/>
              <a:t>First of all, </a:t>
            </a:r>
            <a:r>
              <a:rPr lang="fr-FR" baseline="0" dirty="0" err="1" smtClean="0"/>
              <a:t>we</a:t>
            </a:r>
            <a:r>
              <a:rPr lang="fr-FR" baseline="0" dirty="0" smtClean="0"/>
              <a:t> </a:t>
            </a:r>
            <a:r>
              <a:rPr lang="fr-FR" baseline="0" dirty="0" err="1" smtClean="0"/>
              <a:t>can</a:t>
            </a:r>
            <a:r>
              <a:rPr lang="fr-FR" baseline="0" dirty="0" smtClean="0"/>
              <a:t> observe </a:t>
            </a:r>
            <a:r>
              <a:rPr lang="fr-FR" baseline="0" dirty="0" err="1" smtClean="0"/>
              <a:t>that</a:t>
            </a:r>
            <a:r>
              <a:rPr lang="fr-FR" baseline="0" dirty="0" smtClean="0"/>
              <a:t> LR </a:t>
            </a:r>
            <a:r>
              <a:rPr lang="fr-FR" baseline="0" dirty="0" err="1" smtClean="0"/>
              <a:t>is</a:t>
            </a:r>
            <a:r>
              <a:rPr lang="fr-FR" baseline="0" dirty="0" smtClean="0"/>
              <a:t> </a:t>
            </a:r>
            <a:r>
              <a:rPr lang="fr-FR" baseline="0" dirty="0" err="1" smtClean="0"/>
              <a:t>greatly</a:t>
            </a:r>
            <a:r>
              <a:rPr lang="fr-FR" baseline="0" dirty="0" smtClean="0"/>
              <a:t> </a:t>
            </a:r>
            <a:r>
              <a:rPr lang="fr-FR" baseline="0" dirty="0" err="1" smtClean="0"/>
              <a:t>affected</a:t>
            </a:r>
            <a:r>
              <a:rPr lang="fr-FR" baseline="0" dirty="0" smtClean="0"/>
              <a:t> by the </a:t>
            </a:r>
            <a:r>
              <a:rPr lang="fr-FR" baseline="0" dirty="0" err="1" smtClean="0"/>
              <a:t>correlation</a:t>
            </a:r>
            <a:r>
              <a:rPr lang="fr-FR" baseline="0" dirty="0" smtClean="0"/>
              <a:t> </a:t>
            </a:r>
            <a:r>
              <a:rPr lang="fr-FR" baseline="0" dirty="0" err="1" smtClean="0"/>
              <a:t>difference</a:t>
            </a:r>
            <a:r>
              <a:rPr lang="fr-FR" baseline="0" dirty="0" smtClean="0"/>
              <a:t> and </a:t>
            </a:r>
            <a:r>
              <a:rPr lang="fr-FR" baseline="0" dirty="0" err="1" smtClean="0"/>
              <a:t>it</a:t>
            </a:r>
            <a:r>
              <a:rPr lang="fr-FR" baseline="0" dirty="0" smtClean="0"/>
              <a:t> </a:t>
            </a:r>
            <a:r>
              <a:rPr lang="fr-FR" baseline="0" dirty="0" err="1" smtClean="0"/>
              <a:t>performs</a:t>
            </a:r>
            <a:r>
              <a:rPr lang="fr-FR" baseline="0" dirty="0" smtClean="0"/>
              <a:t> </a:t>
            </a:r>
            <a:r>
              <a:rPr lang="fr-FR" baseline="0" dirty="0" err="1" smtClean="0"/>
              <a:t>poorly</a:t>
            </a:r>
            <a:r>
              <a:rPr lang="fr-FR" baseline="0" dirty="0" smtClean="0"/>
              <a:t> in the </a:t>
            </a:r>
            <a:r>
              <a:rPr lang="fr-FR" baseline="0" dirty="0" err="1" smtClean="0"/>
              <a:t>extreme</a:t>
            </a:r>
            <a:r>
              <a:rPr lang="fr-FR" baseline="0" dirty="0" smtClean="0"/>
              <a:t> cases. </a:t>
            </a:r>
            <a:r>
              <a:rPr lang="fr-FR" baseline="0" dirty="0" err="1" smtClean="0"/>
              <a:t>We</a:t>
            </a:r>
            <a:r>
              <a:rPr lang="fr-FR" baseline="0" dirty="0" smtClean="0"/>
              <a:t> </a:t>
            </a:r>
            <a:r>
              <a:rPr lang="fr-FR" baseline="0" dirty="0" err="1" smtClean="0"/>
              <a:t>see</a:t>
            </a:r>
            <a:r>
              <a:rPr lang="fr-FR" baseline="0" dirty="0" smtClean="0"/>
              <a:t> </a:t>
            </a:r>
            <a:r>
              <a:rPr lang="fr-FR" baseline="0" dirty="0" err="1" smtClean="0"/>
              <a:t>that</a:t>
            </a:r>
            <a:r>
              <a:rPr lang="fr-FR" baseline="0" dirty="0" smtClean="0"/>
              <a:t> BAZ10 </a:t>
            </a:r>
            <a:r>
              <a:rPr lang="fr-FR" baseline="0" dirty="0" err="1" smtClean="0"/>
              <a:t>is</a:t>
            </a:r>
            <a:r>
              <a:rPr lang="fr-FR" baseline="0" dirty="0" smtClean="0"/>
              <a:t> </a:t>
            </a:r>
            <a:r>
              <a:rPr lang="fr-FR" baseline="0" dirty="0" err="1" smtClean="0"/>
              <a:t>much</a:t>
            </a:r>
            <a:r>
              <a:rPr lang="fr-FR" baseline="0" dirty="0" smtClean="0"/>
              <a:t> more </a:t>
            </a:r>
            <a:r>
              <a:rPr lang="fr-FR" baseline="0" dirty="0" err="1" smtClean="0"/>
              <a:t>robust</a:t>
            </a:r>
            <a:r>
              <a:rPr lang="fr-FR" baseline="0" dirty="0" smtClean="0"/>
              <a:t> and </a:t>
            </a:r>
            <a:r>
              <a:rPr lang="fr-FR" baseline="0" dirty="0" err="1" smtClean="0"/>
              <a:t>outperforms</a:t>
            </a:r>
            <a:r>
              <a:rPr lang="fr-FR" baseline="0" dirty="0" smtClean="0"/>
              <a:t> the </a:t>
            </a:r>
            <a:r>
              <a:rPr lang="fr-FR" baseline="0" dirty="0" err="1" smtClean="0"/>
              <a:t>other</a:t>
            </a:r>
            <a:r>
              <a:rPr lang="fr-FR" baseline="0" dirty="0" smtClean="0"/>
              <a:t> </a:t>
            </a:r>
            <a:r>
              <a:rPr lang="fr-FR" baseline="0" dirty="0" err="1" smtClean="0"/>
              <a:t>methods</a:t>
            </a:r>
            <a:r>
              <a:rPr lang="fr-FR" baseline="0" dirty="0" smtClean="0"/>
              <a:t> in the </a:t>
            </a:r>
            <a:r>
              <a:rPr lang="fr-FR" baseline="0" dirty="0" err="1" smtClean="0"/>
              <a:t>extreme</a:t>
            </a:r>
            <a:r>
              <a:rPr lang="fr-FR" baseline="0" dirty="0" smtClean="0"/>
              <a:t> cases by at least 10 points </a:t>
            </a:r>
            <a:r>
              <a:rPr lang="en-US" sz="1200" b="0" i="0" kern="1200" dirty="0" smtClean="0">
                <a:solidFill>
                  <a:schemeClr val="tx1"/>
                </a:solidFill>
                <a:effectLst/>
                <a:latin typeface="+mn-lt"/>
                <a:ea typeface="+mn-ea"/>
                <a:cs typeface="+mn-cs"/>
              </a:rPr>
              <a:t>with a minimal sacrifice to accuracy when there is no change in the confounder relationship (middle area).</a:t>
            </a:r>
            <a:endParaRPr lang="fr-FR" baseline="0" dirty="0" smtClean="0"/>
          </a:p>
        </p:txBody>
      </p:sp>
      <p:sp>
        <p:nvSpPr>
          <p:cNvPr id="4" name="Slide Number Placeholder 3"/>
          <p:cNvSpPr>
            <a:spLocks noGrp="1"/>
          </p:cNvSpPr>
          <p:nvPr>
            <p:ph type="sldNum" sz="quarter" idx="10"/>
          </p:nvPr>
        </p:nvSpPr>
        <p:spPr/>
        <p:txBody>
          <a:bodyPr/>
          <a:lstStyle/>
          <a:p>
            <a:fld id="{737ADE7F-0738-45F2-9172-1DD9D5B76FD8}" type="slidenum">
              <a:rPr lang="en-US" smtClean="0"/>
              <a:t>14</a:t>
            </a:fld>
            <a:endParaRPr lang="en-US"/>
          </a:p>
        </p:txBody>
      </p:sp>
    </p:spTree>
    <p:extLst>
      <p:ext uri="{BB962C8B-B14F-4D97-AF65-F5344CB8AC3E}">
        <p14:creationId xmlns:p14="http://schemas.microsoft.com/office/powerpoint/2010/main" val="4063738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Compared to the other baselines, we can see that subsampling is close to performing as well as BAZ10 but this is not the case in other experiments.</a:t>
            </a:r>
          </a:p>
        </p:txBody>
      </p:sp>
      <p:sp>
        <p:nvSpPr>
          <p:cNvPr id="4" name="Slide Number Placeholder 3"/>
          <p:cNvSpPr>
            <a:spLocks noGrp="1"/>
          </p:cNvSpPr>
          <p:nvPr>
            <p:ph type="sldNum" sz="quarter" idx="10"/>
          </p:nvPr>
        </p:nvSpPr>
        <p:spPr/>
        <p:txBody>
          <a:bodyPr/>
          <a:lstStyle/>
          <a:p>
            <a:fld id="{737ADE7F-0738-45F2-9172-1DD9D5B76FD8}" type="slidenum">
              <a:rPr lang="en-US" smtClean="0"/>
              <a:t>15</a:t>
            </a:fld>
            <a:endParaRPr lang="en-US"/>
          </a:p>
        </p:txBody>
      </p:sp>
    </p:spTree>
    <p:extLst>
      <p:ext uri="{BB962C8B-B14F-4D97-AF65-F5344CB8AC3E}">
        <p14:creationId xmlns:p14="http://schemas.microsoft.com/office/powerpoint/2010/main" val="1837511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smtClean="0"/>
              <a:t>So </a:t>
            </a:r>
            <a:r>
              <a:rPr lang="fr-FR" dirty="0" err="1" smtClean="0"/>
              <a:t>we’ve</a:t>
            </a:r>
            <a:r>
              <a:rPr lang="fr-FR" dirty="0" smtClean="0"/>
              <a:t> </a:t>
            </a:r>
            <a:r>
              <a:rPr lang="fr-FR" dirty="0" err="1" smtClean="0"/>
              <a:t>seen</a:t>
            </a:r>
            <a:r>
              <a:rPr lang="fr-FR" dirty="0" smtClean="0"/>
              <a:t> </a:t>
            </a:r>
            <a:r>
              <a:rPr lang="fr-FR" dirty="0" err="1" smtClean="0"/>
              <a:t>that</a:t>
            </a:r>
            <a:r>
              <a:rPr lang="fr-FR" dirty="0" smtClean="0"/>
              <a:t> back-</a:t>
            </a:r>
            <a:r>
              <a:rPr lang="fr-FR" dirty="0" err="1" smtClean="0"/>
              <a:t>door</a:t>
            </a:r>
            <a:r>
              <a:rPr lang="fr-FR" dirty="0" smtClean="0"/>
              <a:t> </a:t>
            </a:r>
            <a:r>
              <a:rPr lang="fr-FR" dirty="0" err="1" smtClean="0"/>
              <a:t>adjustment</a:t>
            </a:r>
            <a:r>
              <a:rPr lang="fr-FR" dirty="0" smtClean="0"/>
              <a:t> </a:t>
            </a:r>
            <a:r>
              <a:rPr lang="fr-FR" dirty="0" err="1" smtClean="0"/>
              <a:t>is</a:t>
            </a:r>
            <a:r>
              <a:rPr lang="fr-FR" dirty="0" smtClean="0"/>
              <a:t> </a:t>
            </a:r>
            <a:r>
              <a:rPr lang="fr-FR" dirty="0" err="1" smtClean="0"/>
              <a:t>robust</a:t>
            </a:r>
            <a:r>
              <a:rPr lang="fr-FR" dirty="0" smtClean="0"/>
              <a:t> to the changes in the </a:t>
            </a:r>
            <a:r>
              <a:rPr lang="fr-FR" dirty="0" err="1" smtClean="0"/>
              <a:t>relationship</a:t>
            </a:r>
            <a:r>
              <a:rPr lang="fr-FR" dirty="0" smtClean="0"/>
              <a:t> </a:t>
            </a:r>
            <a:r>
              <a:rPr lang="fr-FR" dirty="0" err="1" smtClean="0"/>
              <a:t>between</a:t>
            </a:r>
            <a:r>
              <a:rPr lang="fr-FR" dirty="0" smtClean="0"/>
              <a:t> the </a:t>
            </a:r>
            <a:r>
              <a:rPr lang="fr-FR" dirty="0" err="1" smtClean="0"/>
              <a:t>confounding</a:t>
            </a:r>
            <a:r>
              <a:rPr lang="fr-FR" dirty="0" smtClean="0"/>
              <a:t> variable and the class variable.</a:t>
            </a:r>
          </a:p>
          <a:p>
            <a:pPr marL="171450" indent="-171450">
              <a:buFontTx/>
              <a:buChar char="-"/>
            </a:pPr>
            <a:r>
              <a:rPr lang="fr-FR" dirty="0" smtClean="0"/>
              <a:t>To </a:t>
            </a:r>
            <a:r>
              <a:rPr lang="fr-FR" dirty="0" err="1" smtClean="0"/>
              <a:t>explain</a:t>
            </a:r>
            <a:r>
              <a:rPr lang="fr-FR" baseline="0" dirty="0" smtClean="0"/>
              <a:t> how the back-</a:t>
            </a:r>
            <a:r>
              <a:rPr lang="fr-FR" baseline="0" dirty="0" err="1" smtClean="0"/>
              <a:t>door</a:t>
            </a:r>
            <a:r>
              <a:rPr lang="fr-FR" baseline="0" dirty="0" smtClean="0"/>
              <a:t> </a:t>
            </a:r>
            <a:r>
              <a:rPr lang="fr-FR" baseline="0" dirty="0" err="1" smtClean="0"/>
              <a:t>adjustment</a:t>
            </a:r>
            <a:r>
              <a:rPr lang="fr-FR" baseline="0" dirty="0" smtClean="0"/>
              <a:t> </a:t>
            </a:r>
            <a:r>
              <a:rPr lang="fr-FR" baseline="0" dirty="0" err="1" smtClean="0"/>
              <a:t>improve</a:t>
            </a:r>
            <a:r>
              <a:rPr lang="fr-FR" baseline="0" dirty="0" smtClean="0"/>
              <a:t> </a:t>
            </a:r>
            <a:r>
              <a:rPr lang="fr-FR" baseline="0" dirty="0" err="1" smtClean="0"/>
              <a:t>robustness</a:t>
            </a:r>
            <a:r>
              <a:rPr lang="fr-FR" baseline="0" dirty="0" smtClean="0"/>
              <a:t>, </a:t>
            </a:r>
            <a:r>
              <a:rPr lang="fr-FR" baseline="0" dirty="0" err="1" smtClean="0"/>
              <a:t>we</a:t>
            </a:r>
            <a:r>
              <a:rPr lang="fr-FR" baseline="0" dirty="0" smtClean="0"/>
              <a:t> </a:t>
            </a:r>
            <a:r>
              <a:rPr lang="fr-FR" baseline="0" dirty="0" err="1" smtClean="0"/>
              <a:t>examined</a:t>
            </a:r>
            <a:r>
              <a:rPr lang="fr-FR" baseline="0" dirty="0" smtClean="0"/>
              <a:t> </a:t>
            </a:r>
            <a:r>
              <a:rPr lang="fr-FR" baseline="0" dirty="0" err="1" smtClean="0"/>
              <a:t>two</a:t>
            </a:r>
            <a:r>
              <a:rPr lang="fr-FR" baseline="0" dirty="0" smtClean="0"/>
              <a:t> </a:t>
            </a:r>
            <a:r>
              <a:rPr lang="fr-FR" baseline="0" dirty="0" err="1" smtClean="0"/>
              <a:t>things</a:t>
            </a:r>
            <a:endParaRPr lang="fr-FR" baseline="0" dirty="0" smtClean="0"/>
          </a:p>
          <a:p>
            <a:pPr marL="171450" indent="-171450">
              <a:buFontTx/>
              <a:buChar char="-"/>
            </a:pPr>
            <a:endParaRPr lang="fr-FR" baseline="0" dirty="0" smtClean="0"/>
          </a:p>
          <a:p>
            <a:pPr marL="171450" indent="-171450">
              <a:buFontTx/>
              <a:buChar char="-"/>
            </a:pPr>
            <a:r>
              <a:rPr lang="fr-FR" baseline="0" dirty="0" smtClean="0"/>
              <a:t>First, </a:t>
            </a:r>
            <a:r>
              <a:rPr lang="fr-FR" baseline="0" dirty="0" err="1" smtClean="0"/>
              <a:t>recall</a:t>
            </a:r>
            <a:r>
              <a:rPr lang="fr-FR" baseline="0" dirty="0" smtClean="0"/>
              <a:t> </a:t>
            </a:r>
            <a:r>
              <a:rPr lang="fr-FR" baseline="0" dirty="0" err="1" smtClean="0"/>
              <a:t>Simpson’s</a:t>
            </a:r>
            <a:r>
              <a:rPr lang="fr-FR" baseline="0" dirty="0" smtClean="0"/>
              <a:t> </a:t>
            </a:r>
            <a:r>
              <a:rPr lang="fr-FR" baseline="0" dirty="0" err="1" smtClean="0"/>
              <a:t>paradox</a:t>
            </a:r>
            <a:r>
              <a:rPr lang="fr-FR" baseline="0" dirty="0" smtClean="0"/>
              <a:t> </a:t>
            </a:r>
            <a:r>
              <a:rPr lang="fr-FR" baseline="0" dirty="0" err="1" smtClean="0"/>
              <a:t>that</a:t>
            </a:r>
            <a:r>
              <a:rPr lang="fr-FR" baseline="0" dirty="0" smtClean="0"/>
              <a:t> arises </a:t>
            </a:r>
            <a:r>
              <a:rPr lang="fr-FR" baseline="0" dirty="0" err="1" smtClean="0"/>
              <a:t>when</a:t>
            </a:r>
            <a:r>
              <a:rPr lang="fr-FR" baseline="0" dirty="0" smtClean="0"/>
              <a:t> the </a:t>
            </a:r>
            <a:r>
              <a:rPr lang="fr-FR" baseline="0" dirty="0" err="1" smtClean="0"/>
              <a:t>effect</a:t>
            </a:r>
            <a:r>
              <a:rPr lang="fr-FR" baseline="0" dirty="0" smtClean="0"/>
              <a:t> of X on Z </a:t>
            </a:r>
            <a:r>
              <a:rPr lang="fr-FR" baseline="0" dirty="0" err="1" smtClean="0"/>
              <a:t>is</a:t>
            </a:r>
            <a:r>
              <a:rPr lang="fr-FR" baseline="0" dirty="0" smtClean="0"/>
              <a:t> </a:t>
            </a:r>
            <a:r>
              <a:rPr lang="fr-FR" baseline="0" dirty="0" err="1" smtClean="0"/>
              <a:t>inverted</a:t>
            </a:r>
            <a:r>
              <a:rPr lang="fr-FR" baseline="0" dirty="0" smtClean="0"/>
              <a:t> </a:t>
            </a:r>
            <a:r>
              <a:rPr lang="fr-FR" baseline="0" dirty="0" err="1" smtClean="0"/>
              <a:t>when</a:t>
            </a:r>
            <a:r>
              <a:rPr lang="fr-FR" baseline="0" dirty="0" smtClean="0"/>
              <a:t> </a:t>
            </a:r>
            <a:r>
              <a:rPr lang="fr-FR" baseline="0" dirty="0" err="1" smtClean="0"/>
              <a:t>comparing</a:t>
            </a:r>
            <a:r>
              <a:rPr lang="fr-FR" baseline="0" dirty="0" smtClean="0"/>
              <a:t> the </a:t>
            </a:r>
            <a:r>
              <a:rPr lang="fr-FR" baseline="0" dirty="0" err="1" smtClean="0"/>
              <a:t>general</a:t>
            </a:r>
            <a:r>
              <a:rPr lang="fr-FR" baseline="0" dirty="0" smtClean="0"/>
              <a:t> population to the </a:t>
            </a:r>
            <a:r>
              <a:rPr lang="fr-FR" baseline="0" dirty="0" err="1" smtClean="0"/>
              <a:t>subpopulations</a:t>
            </a:r>
            <a:r>
              <a:rPr lang="fr-FR" baseline="0" dirty="0" smtClean="0"/>
              <a:t>. </a:t>
            </a:r>
            <a:r>
              <a:rPr lang="fr-FR" baseline="0" dirty="0" err="1" smtClean="0"/>
              <a:t>Here</a:t>
            </a:r>
            <a:r>
              <a:rPr lang="fr-FR" baseline="0" dirty="0" smtClean="0"/>
              <a:t> </a:t>
            </a:r>
            <a:r>
              <a:rPr lang="fr-FR" baseline="0" dirty="0" err="1" smtClean="0"/>
              <a:t>we</a:t>
            </a:r>
            <a:r>
              <a:rPr lang="fr-FR" baseline="0" dirty="0" smtClean="0"/>
              <a:t> </a:t>
            </a:r>
            <a:r>
              <a:rPr lang="fr-FR" baseline="0" dirty="0" err="1" smtClean="0"/>
              <a:t>plotted</a:t>
            </a:r>
            <a:r>
              <a:rPr lang="fr-FR" baseline="0" dirty="0" smtClean="0"/>
              <a:t> the </a:t>
            </a:r>
            <a:r>
              <a:rPr lang="fr-FR" baseline="0" dirty="0" err="1" smtClean="0"/>
              <a:t>percentage</a:t>
            </a:r>
            <a:r>
              <a:rPr lang="fr-FR" baseline="0" dirty="0" smtClean="0"/>
              <a:t> of </a:t>
            </a:r>
            <a:r>
              <a:rPr lang="fr-FR" baseline="0" dirty="0" err="1" smtClean="0"/>
              <a:t>features</a:t>
            </a:r>
            <a:r>
              <a:rPr lang="fr-FR" baseline="0" dirty="0" smtClean="0"/>
              <a:t> </a:t>
            </a:r>
            <a:r>
              <a:rPr lang="fr-FR" baseline="0" dirty="0" err="1" smtClean="0"/>
              <a:t>that</a:t>
            </a:r>
            <a:r>
              <a:rPr lang="fr-FR" baseline="0" dirty="0" smtClean="0"/>
              <a:t> display </a:t>
            </a:r>
            <a:r>
              <a:rPr lang="fr-FR" baseline="0" dirty="0" err="1" smtClean="0"/>
              <a:t>Simpson’s</a:t>
            </a:r>
            <a:r>
              <a:rPr lang="fr-FR" baseline="0" dirty="0" smtClean="0"/>
              <a:t> </a:t>
            </a:r>
            <a:r>
              <a:rPr lang="fr-FR" baseline="0" dirty="0" err="1" smtClean="0"/>
              <a:t>paradox</a:t>
            </a:r>
            <a:r>
              <a:rPr lang="fr-FR" baseline="0" dirty="0" smtClean="0"/>
              <a:t> for </a:t>
            </a:r>
            <a:r>
              <a:rPr lang="fr-FR" baseline="0" dirty="0" err="1" smtClean="0"/>
              <a:t>each</a:t>
            </a:r>
            <a:r>
              <a:rPr lang="fr-FR" baseline="0" dirty="0" smtClean="0"/>
              <a:t> classifier </a:t>
            </a:r>
            <a:r>
              <a:rPr lang="fr-FR" baseline="0" dirty="0" err="1" smtClean="0"/>
              <a:t>when</a:t>
            </a:r>
            <a:r>
              <a:rPr lang="fr-FR" baseline="0" dirty="0" smtClean="0"/>
              <a:t> </a:t>
            </a:r>
            <a:r>
              <a:rPr lang="fr-FR" baseline="0" dirty="0" err="1" smtClean="0"/>
              <a:t>stratifying</a:t>
            </a:r>
            <a:r>
              <a:rPr lang="fr-FR" baseline="0" dirty="0" smtClean="0"/>
              <a:t> on the </a:t>
            </a:r>
            <a:r>
              <a:rPr lang="fr-FR" baseline="0" dirty="0" err="1" smtClean="0"/>
              <a:t>confounder</a:t>
            </a:r>
            <a:r>
              <a:rPr lang="fr-FR" baseline="0" dirty="0" smtClean="0"/>
              <a:t> value.</a:t>
            </a:r>
          </a:p>
          <a:p>
            <a:pPr marL="628650" lvl="1" indent="-171450">
              <a:buFontTx/>
              <a:buChar char="-"/>
            </a:pPr>
            <a:r>
              <a:rPr lang="fr-FR" baseline="0" dirty="0" err="1" smtClean="0"/>
              <a:t>We</a:t>
            </a:r>
            <a:r>
              <a:rPr lang="fr-FR" baseline="0" dirty="0" smtClean="0"/>
              <a:t> </a:t>
            </a:r>
            <a:r>
              <a:rPr lang="fr-FR" baseline="0" dirty="0" err="1" smtClean="0"/>
              <a:t>can</a:t>
            </a:r>
            <a:r>
              <a:rPr lang="fr-FR" baseline="0" dirty="0" smtClean="0"/>
              <a:t> </a:t>
            </a:r>
            <a:r>
              <a:rPr lang="fr-FR" baseline="0" dirty="0" err="1" smtClean="0"/>
              <a:t>see</a:t>
            </a:r>
            <a:r>
              <a:rPr lang="fr-FR" baseline="0" dirty="0" smtClean="0"/>
              <a:t> </a:t>
            </a:r>
            <a:r>
              <a:rPr lang="fr-FR" baseline="0" dirty="0" err="1" smtClean="0"/>
              <a:t>that</a:t>
            </a:r>
            <a:r>
              <a:rPr lang="fr-FR" baseline="0" dirty="0" smtClean="0"/>
              <a:t> BAZ10 has a constant </a:t>
            </a:r>
            <a:r>
              <a:rPr lang="fr-FR" baseline="0" dirty="0" err="1" smtClean="0"/>
              <a:t>number</a:t>
            </a:r>
            <a:r>
              <a:rPr lang="fr-FR" baseline="0" dirty="0" smtClean="0"/>
              <a:t> of </a:t>
            </a:r>
            <a:r>
              <a:rPr lang="fr-FR" baseline="0" dirty="0" err="1" smtClean="0"/>
              <a:t>features</a:t>
            </a:r>
            <a:r>
              <a:rPr lang="fr-FR" baseline="0" dirty="0" smtClean="0"/>
              <a:t> </a:t>
            </a:r>
            <a:r>
              <a:rPr lang="fr-FR" baseline="0" dirty="0" err="1" smtClean="0"/>
              <a:t>displaying</a:t>
            </a:r>
            <a:r>
              <a:rPr lang="fr-FR" baseline="0" dirty="0" smtClean="0"/>
              <a:t> </a:t>
            </a:r>
            <a:r>
              <a:rPr lang="fr-FR" baseline="0" dirty="0" err="1" smtClean="0"/>
              <a:t>this</a:t>
            </a:r>
            <a:r>
              <a:rPr lang="fr-FR" baseline="0" dirty="0" smtClean="0"/>
              <a:t> </a:t>
            </a:r>
            <a:r>
              <a:rPr lang="fr-FR" baseline="0" dirty="0" err="1" smtClean="0"/>
              <a:t>paradox</a:t>
            </a:r>
            <a:r>
              <a:rPr lang="fr-FR" baseline="0" dirty="0" smtClean="0"/>
              <a:t> </a:t>
            </a:r>
            <a:r>
              <a:rPr lang="fr-FR" baseline="0" dirty="0" err="1" smtClean="0"/>
              <a:t>whereas</a:t>
            </a:r>
            <a:r>
              <a:rPr lang="fr-FR" baseline="0" dirty="0" smtClean="0"/>
              <a:t> LR has a </a:t>
            </a:r>
            <a:r>
              <a:rPr lang="fr-FR" baseline="0" dirty="0" err="1" smtClean="0"/>
              <a:t>growing</a:t>
            </a:r>
            <a:r>
              <a:rPr lang="fr-FR" baseline="0" dirty="0" smtClean="0"/>
              <a:t> </a:t>
            </a:r>
            <a:r>
              <a:rPr lang="fr-FR" baseline="0" dirty="0" err="1" smtClean="0"/>
              <a:t>number</a:t>
            </a:r>
            <a:r>
              <a:rPr lang="fr-FR" baseline="0" dirty="0" smtClean="0"/>
              <a:t> of </a:t>
            </a:r>
            <a:r>
              <a:rPr lang="fr-FR" baseline="0" dirty="0" err="1" smtClean="0"/>
              <a:t>features</a:t>
            </a:r>
            <a:r>
              <a:rPr lang="fr-FR" baseline="0" dirty="0" smtClean="0"/>
              <a:t> </a:t>
            </a:r>
            <a:r>
              <a:rPr lang="fr-FR" baseline="0" dirty="0" err="1" smtClean="0"/>
              <a:t>when</a:t>
            </a:r>
            <a:r>
              <a:rPr lang="fr-FR" baseline="0" dirty="0" smtClean="0"/>
              <a:t> the </a:t>
            </a:r>
            <a:r>
              <a:rPr lang="fr-FR" baseline="0" dirty="0" err="1" smtClean="0"/>
              <a:t>bias</a:t>
            </a:r>
            <a:r>
              <a:rPr lang="fr-FR" baseline="0" dirty="0" smtClean="0"/>
              <a:t> </a:t>
            </a:r>
            <a:r>
              <a:rPr lang="fr-FR" baseline="0" dirty="0" err="1" smtClean="0"/>
              <a:t>is</a:t>
            </a:r>
            <a:r>
              <a:rPr lang="fr-FR" baseline="0" dirty="0" smtClean="0"/>
              <a:t> </a:t>
            </a:r>
            <a:r>
              <a:rPr lang="fr-FR" baseline="0" dirty="0" err="1" smtClean="0"/>
              <a:t>increasing</a:t>
            </a:r>
            <a:r>
              <a:rPr lang="fr-FR" baseline="0" dirty="0" smtClean="0"/>
              <a:t> (</a:t>
            </a:r>
            <a:r>
              <a:rPr lang="fr-FR" baseline="0" dirty="0" err="1" smtClean="0"/>
              <a:t>there</a:t>
            </a:r>
            <a:r>
              <a:rPr lang="fr-FR" baseline="0" dirty="0" smtClean="0"/>
              <a:t> </a:t>
            </a:r>
            <a:r>
              <a:rPr lang="fr-FR" baseline="0" dirty="0" err="1" smtClean="0"/>
              <a:t>is</a:t>
            </a:r>
            <a:r>
              <a:rPr lang="fr-FR" baseline="0" dirty="0" smtClean="0"/>
              <a:t> no </a:t>
            </a:r>
            <a:r>
              <a:rPr lang="fr-FR" baseline="0" dirty="0" err="1" smtClean="0"/>
              <a:t>bias</a:t>
            </a:r>
            <a:r>
              <a:rPr lang="fr-FR" baseline="0" dirty="0" smtClean="0"/>
              <a:t> </a:t>
            </a:r>
            <a:r>
              <a:rPr lang="fr-FR" baseline="0" dirty="0" err="1" smtClean="0"/>
              <a:t>when</a:t>
            </a:r>
            <a:r>
              <a:rPr lang="fr-FR" baseline="0" dirty="0" smtClean="0"/>
              <a:t> </a:t>
            </a:r>
            <a:r>
              <a:rPr lang="fr-FR" baseline="0" dirty="0" err="1" smtClean="0"/>
              <a:t>bias</a:t>
            </a:r>
            <a:r>
              <a:rPr lang="fr-FR" baseline="0" dirty="0" smtClean="0"/>
              <a:t> </a:t>
            </a:r>
            <a:r>
              <a:rPr lang="fr-FR" baseline="0" dirty="0" err="1" smtClean="0"/>
              <a:t>is</a:t>
            </a:r>
            <a:r>
              <a:rPr lang="fr-FR" baseline="0" dirty="0" smtClean="0"/>
              <a:t> .5). This </a:t>
            </a:r>
            <a:r>
              <a:rPr lang="fr-FR" baseline="0" dirty="0" err="1" smtClean="0"/>
              <a:t>indicates</a:t>
            </a:r>
            <a:r>
              <a:rPr lang="fr-FR" baseline="0" dirty="0" smtClean="0"/>
              <a:t> </a:t>
            </a:r>
            <a:r>
              <a:rPr lang="fr-FR" baseline="0" dirty="0" err="1" smtClean="0"/>
              <a:t>that</a:t>
            </a:r>
            <a:r>
              <a:rPr lang="fr-FR" baseline="0" dirty="0" smtClean="0"/>
              <a:t> BAZ10 fixes the </a:t>
            </a:r>
            <a:r>
              <a:rPr lang="fr-FR" baseline="0" dirty="0" err="1" smtClean="0"/>
              <a:t>sign</a:t>
            </a:r>
            <a:r>
              <a:rPr lang="fr-FR" baseline="0" dirty="0" smtClean="0"/>
              <a:t> of coefficients </a:t>
            </a:r>
            <a:r>
              <a:rPr lang="fr-FR" baseline="0" dirty="0" err="1" smtClean="0"/>
              <a:t>that</a:t>
            </a:r>
            <a:r>
              <a:rPr lang="fr-FR" baseline="0" dirty="0" smtClean="0"/>
              <a:t> are </a:t>
            </a:r>
            <a:r>
              <a:rPr lang="fr-FR" baseline="0" dirty="0" err="1" smtClean="0"/>
              <a:t>predictive</a:t>
            </a:r>
            <a:r>
              <a:rPr lang="fr-FR" baseline="0" dirty="0" smtClean="0"/>
              <a:t> of Y but have been </a:t>
            </a:r>
            <a:r>
              <a:rPr lang="fr-FR" baseline="0" dirty="0" err="1" smtClean="0"/>
              <a:t>misled</a:t>
            </a:r>
            <a:r>
              <a:rPr lang="fr-FR" baseline="0" dirty="0" smtClean="0"/>
              <a:t> by the </a:t>
            </a:r>
            <a:r>
              <a:rPr lang="fr-FR" baseline="0" dirty="0" err="1" smtClean="0"/>
              <a:t>confounder</a:t>
            </a:r>
            <a:r>
              <a:rPr lang="fr-FR" baseline="0" dirty="0" smtClean="0"/>
              <a:t>.</a:t>
            </a:r>
          </a:p>
          <a:p>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16</a:t>
            </a:fld>
            <a:endParaRPr lang="en-US"/>
          </a:p>
        </p:txBody>
      </p:sp>
    </p:spTree>
    <p:extLst>
      <p:ext uri="{BB962C8B-B14F-4D97-AF65-F5344CB8AC3E}">
        <p14:creationId xmlns:p14="http://schemas.microsoft.com/office/powerpoint/2010/main" val="3109367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baseline="0" noProof="0" dirty="0" smtClean="0"/>
              <a:t>We also plot the coefficient values for the ten most predictive features of the confounder. (using chi 2 test that compute dependency)</a:t>
            </a:r>
          </a:p>
          <a:p>
            <a:pPr marL="628650" lvl="1" indent="-171450">
              <a:buFontTx/>
              <a:buChar char="-"/>
            </a:pPr>
            <a:r>
              <a:rPr lang="en-US" baseline="0" noProof="0" dirty="0" smtClean="0"/>
              <a:t> Even though the gender-related features had small coefficients in the initial classifier (LR), they are driven down close to 0 by BAZ10.</a:t>
            </a:r>
          </a:p>
          <a:p>
            <a:pPr marL="628650" lvl="1" indent="-171450">
              <a:buFontTx/>
              <a:buChar char="-"/>
            </a:pPr>
            <a:r>
              <a:rPr lang="en-US" baseline="0" noProof="0" dirty="0" smtClean="0"/>
              <a:t>This shows that BAZ10 drives to zero coefficients for term correlated with the confounder Z.</a:t>
            </a:r>
          </a:p>
        </p:txBody>
      </p:sp>
      <p:sp>
        <p:nvSpPr>
          <p:cNvPr id="4" name="Slide Number Placeholder 3"/>
          <p:cNvSpPr>
            <a:spLocks noGrp="1"/>
          </p:cNvSpPr>
          <p:nvPr>
            <p:ph type="sldNum" sz="quarter" idx="10"/>
          </p:nvPr>
        </p:nvSpPr>
        <p:spPr/>
        <p:txBody>
          <a:bodyPr/>
          <a:lstStyle/>
          <a:p>
            <a:fld id="{737ADE7F-0738-45F2-9172-1DD9D5B76FD8}" type="slidenum">
              <a:rPr lang="en-US" smtClean="0"/>
              <a:t>17</a:t>
            </a:fld>
            <a:endParaRPr lang="en-US"/>
          </a:p>
        </p:txBody>
      </p:sp>
    </p:spTree>
    <p:extLst>
      <p:ext uri="{BB962C8B-B14F-4D97-AF65-F5344CB8AC3E}">
        <p14:creationId xmlns:p14="http://schemas.microsoft.com/office/powerpoint/2010/main" val="3472199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18</a:t>
            </a:fld>
            <a:endParaRPr lang="en-US"/>
          </a:p>
        </p:txBody>
      </p:sp>
    </p:spTree>
    <p:extLst>
      <p:ext uri="{BB962C8B-B14F-4D97-AF65-F5344CB8AC3E}">
        <p14:creationId xmlns:p14="http://schemas.microsoft.com/office/powerpoint/2010/main" val="313879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smtClean="0"/>
              <a:t>Text</a:t>
            </a:r>
            <a:r>
              <a:rPr lang="fr-FR" dirty="0" smtClean="0"/>
              <a:t> classification </a:t>
            </a:r>
            <a:r>
              <a:rPr lang="fr-FR" dirty="0" err="1" smtClean="0"/>
              <a:t>is</a:t>
            </a:r>
            <a:r>
              <a:rPr lang="fr-FR" dirty="0" smtClean="0"/>
              <a:t> a</a:t>
            </a:r>
            <a:r>
              <a:rPr lang="fr-FR" baseline="0" dirty="0" smtClean="0"/>
              <a:t> </a:t>
            </a:r>
            <a:r>
              <a:rPr lang="fr-FR" baseline="0" dirty="0" err="1" smtClean="0"/>
              <a:t>well</a:t>
            </a:r>
            <a:r>
              <a:rPr lang="fr-FR" baseline="0" dirty="0" smtClean="0"/>
              <a:t> </a:t>
            </a:r>
            <a:r>
              <a:rPr lang="fr-FR" baseline="0" dirty="0" err="1" smtClean="0"/>
              <a:t>known</a:t>
            </a:r>
            <a:r>
              <a:rPr lang="fr-FR" baseline="0" dirty="0" smtClean="0"/>
              <a:t> topic and </a:t>
            </a:r>
            <a:r>
              <a:rPr lang="fr-FR" baseline="0" dirty="0" err="1" smtClean="0"/>
              <a:t>algorithms</a:t>
            </a:r>
            <a:r>
              <a:rPr lang="fr-FR" baseline="0" dirty="0" smtClean="0"/>
              <a:t> have been </a:t>
            </a:r>
            <a:r>
              <a:rPr lang="fr-FR" baseline="0" dirty="0" err="1" smtClean="0"/>
              <a:t>developed</a:t>
            </a:r>
            <a:r>
              <a:rPr lang="fr-FR" baseline="0" dirty="0" smtClean="0"/>
              <a:t> to </a:t>
            </a:r>
            <a:r>
              <a:rPr lang="fr-FR" baseline="0" dirty="0" err="1" smtClean="0"/>
              <a:t>solve</a:t>
            </a:r>
            <a:r>
              <a:rPr lang="fr-FR" baseline="0" dirty="0" smtClean="0"/>
              <a:t> </a:t>
            </a:r>
            <a:r>
              <a:rPr lang="fr-FR" baseline="0" dirty="0" err="1" smtClean="0"/>
              <a:t>this</a:t>
            </a:r>
            <a:r>
              <a:rPr lang="fr-FR" baseline="0" dirty="0" smtClean="0"/>
              <a:t> </a:t>
            </a:r>
            <a:r>
              <a:rPr lang="fr-FR" baseline="0" dirty="0" err="1" smtClean="0"/>
              <a:t>task</a:t>
            </a:r>
            <a:r>
              <a:rPr lang="fr-FR" baseline="0" dirty="0" smtClean="0"/>
              <a:t> for more </a:t>
            </a:r>
            <a:r>
              <a:rPr lang="fr-FR" baseline="0" dirty="0" err="1" smtClean="0"/>
              <a:t>than</a:t>
            </a:r>
            <a:r>
              <a:rPr lang="fr-FR" baseline="0" dirty="0" smtClean="0"/>
              <a:t> </a:t>
            </a:r>
            <a:r>
              <a:rPr lang="fr-FR" baseline="0" dirty="0" err="1" smtClean="0"/>
              <a:t>fifty</a:t>
            </a:r>
            <a:r>
              <a:rPr lang="fr-FR" baseline="0" dirty="0" smtClean="0"/>
              <a:t> </a:t>
            </a:r>
            <a:r>
              <a:rPr lang="fr-FR" baseline="0" dirty="0" err="1" smtClean="0"/>
              <a:t>years</a:t>
            </a:r>
            <a:r>
              <a:rPr lang="fr-FR" baseline="0" dirty="0" smtClean="0"/>
              <a:t>.</a:t>
            </a:r>
          </a:p>
          <a:p>
            <a:endParaRPr lang="fr-FR" baseline="0" dirty="0" smtClean="0"/>
          </a:p>
          <a:p>
            <a:r>
              <a:rPr lang="fr-FR" baseline="0" dirty="0" smtClean="0"/>
              <a:t>One of the first </a:t>
            </a:r>
            <a:r>
              <a:rPr lang="fr-FR" baseline="0" dirty="0" err="1" smtClean="0"/>
              <a:t>paper</a:t>
            </a:r>
            <a:r>
              <a:rPr lang="fr-FR" baseline="0" dirty="0" smtClean="0"/>
              <a:t> </a:t>
            </a:r>
            <a:r>
              <a:rPr lang="fr-FR" baseline="0" dirty="0" err="1" smtClean="0"/>
              <a:t>published</a:t>
            </a:r>
            <a:r>
              <a:rPr lang="fr-FR" baseline="0" dirty="0" smtClean="0"/>
              <a:t> </a:t>
            </a:r>
            <a:r>
              <a:rPr lang="fr-FR" baseline="0" dirty="0" err="1" smtClean="0"/>
              <a:t>was</a:t>
            </a:r>
            <a:r>
              <a:rPr lang="fr-FR" baseline="0" dirty="0" smtClean="0"/>
              <a:t> in 1961 by </a:t>
            </a:r>
            <a:r>
              <a:rPr lang="fr-FR" baseline="0" dirty="0" err="1" smtClean="0"/>
              <a:t>Maron</a:t>
            </a:r>
            <a:r>
              <a:rPr lang="fr-FR" baseline="0" dirty="0" smtClean="0"/>
              <a:t> and </a:t>
            </a:r>
            <a:r>
              <a:rPr lang="fr-FR" baseline="0" dirty="0" err="1" smtClean="0"/>
              <a:t>since</a:t>
            </a:r>
            <a:r>
              <a:rPr lang="fr-FR" baseline="0" dirty="0" smtClean="0"/>
              <a:t> </a:t>
            </a:r>
            <a:r>
              <a:rPr lang="fr-FR" baseline="0" dirty="0" err="1" smtClean="0"/>
              <a:t>then</a:t>
            </a:r>
            <a:r>
              <a:rPr lang="fr-FR" baseline="0" dirty="0" smtClean="0"/>
              <a:t>, </a:t>
            </a:r>
            <a:r>
              <a:rPr lang="fr-FR" baseline="0" dirty="0" err="1" smtClean="0"/>
              <a:t>most</a:t>
            </a:r>
            <a:r>
              <a:rPr lang="fr-FR" baseline="0" dirty="0" smtClean="0"/>
              <a:t> of the </a:t>
            </a:r>
            <a:r>
              <a:rPr lang="fr-FR" baseline="0" dirty="0" err="1" smtClean="0"/>
              <a:t>text</a:t>
            </a:r>
            <a:r>
              <a:rPr lang="fr-FR" baseline="0" dirty="0" smtClean="0"/>
              <a:t> classification </a:t>
            </a:r>
            <a:r>
              <a:rPr lang="fr-FR" baseline="0" dirty="0" err="1" smtClean="0"/>
              <a:t>work</a:t>
            </a:r>
            <a:r>
              <a:rPr lang="fr-FR" baseline="0" dirty="0" smtClean="0"/>
              <a:t> has been </a:t>
            </a:r>
            <a:r>
              <a:rPr lang="fr-FR" baseline="0" dirty="0" err="1" smtClean="0"/>
              <a:t>centered</a:t>
            </a:r>
            <a:r>
              <a:rPr lang="fr-FR" baseline="0" dirty="0" smtClean="0"/>
              <a:t> </a:t>
            </a:r>
            <a:r>
              <a:rPr lang="fr-FR" baseline="0" dirty="0" err="1" smtClean="0"/>
              <a:t>around</a:t>
            </a:r>
            <a:r>
              <a:rPr lang="fr-FR" baseline="0" dirty="0" smtClean="0"/>
              <a:t> </a:t>
            </a:r>
            <a:r>
              <a:rPr lang="fr-FR" baseline="0" dirty="0" err="1" smtClean="0"/>
              <a:t>categorization</a:t>
            </a:r>
            <a:r>
              <a:rPr lang="fr-FR" baseline="0" dirty="0" smtClean="0"/>
              <a:t> of documents </a:t>
            </a:r>
            <a:r>
              <a:rPr lang="fr-FR" baseline="0" dirty="0" err="1" smtClean="0"/>
              <a:t>into</a:t>
            </a:r>
            <a:r>
              <a:rPr lang="fr-FR" baseline="0" dirty="0" smtClean="0"/>
              <a:t> topics.</a:t>
            </a:r>
          </a:p>
          <a:p>
            <a:endParaRPr lang="fr-FR" baseline="0" dirty="0" smtClean="0"/>
          </a:p>
          <a:p>
            <a:r>
              <a:rPr lang="fr-FR" baseline="0" dirty="0" err="1" smtClean="0"/>
              <a:t>With</a:t>
            </a:r>
            <a:r>
              <a:rPr lang="fr-FR" baseline="0" dirty="0" smtClean="0"/>
              <a:t> the </a:t>
            </a:r>
            <a:r>
              <a:rPr lang="fr-FR" baseline="0" dirty="0" err="1" smtClean="0"/>
              <a:t>increase</a:t>
            </a:r>
            <a:r>
              <a:rPr lang="fr-FR" baseline="0" dirty="0" smtClean="0"/>
              <a:t> of user-</a:t>
            </a:r>
            <a:r>
              <a:rPr lang="fr-FR" baseline="0" dirty="0" err="1" smtClean="0"/>
              <a:t>generated</a:t>
            </a:r>
            <a:r>
              <a:rPr lang="fr-FR" baseline="0" dirty="0" smtClean="0"/>
              <a:t> data, new </a:t>
            </a:r>
            <a:r>
              <a:rPr lang="fr-FR" baseline="0" dirty="0" err="1" smtClean="0"/>
              <a:t>fields</a:t>
            </a:r>
            <a:r>
              <a:rPr lang="fr-FR" baseline="0" dirty="0" smtClean="0"/>
              <a:t> have </a:t>
            </a:r>
            <a:r>
              <a:rPr lang="fr-FR" baseline="0" dirty="0" err="1" smtClean="0"/>
              <a:t>appeared</a:t>
            </a:r>
            <a:r>
              <a:rPr lang="fr-FR" baseline="0" dirty="0" smtClean="0"/>
              <a:t> </a:t>
            </a:r>
            <a:r>
              <a:rPr lang="fr-FR" baseline="0" dirty="0" err="1" smtClean="0"/>
              <a:t>such</a:t>
            </a:r>
            <a:r>
              <a:rPr lang="fr-FR" baseline="0" dirty="0" smtClean="0"/>
              <a:t> as </a:t>
            </a:r>
            <a:r>
              <a:rPr lang="fr-FR" baseline="0" dirty="0" err="1" smtClean="0"/>
              <a:t>computational</a:t>
            </a:r>
            <a:r>
              <a:rPr lang="fr-FR" baseline="0" dirty="0" smtClean="0"/>
              <a:t> social science or </a:t>
            </a:r>
            <a:r>
              <a:rPr lang="fr-FR" baseline="0" dirty="0" err="1" smtClean="0"/>
              <a:t>computational</a:t>
            </a:r>
            <a:r>
              <a:rPr lang="fr-FR" baseline="0" dirty="0" smtClean="0"/>
              <a:t> </a:t>
            </a:r>
            <a:r>
              <a:rPr lang="fr-FR" baseline="0" dirty="0" err="1" smtClean="0"/>
              <a:t>epidemiology</a:t>
            </a:r>
            <a:r>
              <a:rPr lang="fr-FR" baseline="0" dirty="0" smtClean="0"/>
              <a:t>.</a:t>
            </a:r>
          </a:p>
          <a:p>
            <a:endParaRPr lang="fr-FR" baseline="0" dirty="0" smtClean="0"/>
          </a:p>
          <a:p>
            <a:r>
              <a:rPr lang="fr-FR" baseline="0" dirty="0" err="1" smtClean="0"/>
              <a:t>These</a:t>
            </a:r>
            <a:r>
              <a:rPr lang="fr-FR" baseline="0" dirty="0" smtClean="0"/>
              <a:t> new </a:t>
            </a:r>
            <a:r>
              <a:rPr lang="fr-FR" baseline="0" dirty="0" err="1" smtClean="0"/>
              <a:t>fields</a:t>
            </a:r>
            <a:r>
              <a:rPr lang="fr-FR" baseline="0" dirty="0" smtClean="0"/>
              <a:t> </a:t>
            </a:r>
            <a:r>
              <a:rPr lang="fr-FR" baseline="0" dirty="0" err="1" smtClean="0"/>
              <a:t>created</a:t>
            </a:r>
            <a:r>
              <a:rPr lang="fr-FR" baseline="0" dirty="0" smtClean="0"/>
              <a:t> new areas of </a:t>
            </a:r>
            <a:r>
              <a:rPr lang="fr-FR" baseline="0" dirty="0" err="1" smtClean="0"/>
              <a:t>research</a:t>
            </a:r>
            <a:r>
              <a:rPr lang="fr-FR" baseline="0" dirty="0" smtClean="0"/>
              <a:t> </a:t>
            </a:r>
            <a:r>
              <a:rPr lang="fr-FR" baseline="0" dirty="0" err="1" smtClean="0"/>
              <a:t>such</a:t>
            </a:r>
            <a:r>
              <a:rPr lang="fr-FR" baseline="0" dirty="0" smtClean="0"/>
              <a:t> as:</a:t>
            </a:r>
          </a:p>
          <a:p>
            <a:r>
              <a:rPr lang="fr-FR" baseline="0" dirty="0" smtClean="0"/>
              <a:t>	- public </a:t>
            </a:r>
            <a:r>
              <a:rPr lang="fr-FR" baseline="0" dirty="0" err="1" smtClean="0"/>
              <a:t>health</a:t>
            </a:r>
            <a:r>
              <a:rPr lang="fr-FR" baseline="0" dirty="0" smtClean="0"/>
              <a:t> surveillance (influenza rate surveillance </a:t>
            </a:r>
            <a:r>
              <a:rPr lang="fr-FR" baseline="0" dirty="0" err="1" smtClean="0"/>
              <a:t>using</a:t>
            </a:r>
            <a:r>
              <a:rPr lang="fr-FR" baseline="0" dirty="0" smtClean="0"/>
              <a:t> Twitter)</a:t>
            </a:r>
          </a:p>
          <a:p>
            <a:r>
              <a:rPr lang="fr-FR" baseline="0" dirty="0" smtClean="0"/>
              <a:t>	- </a:t>
            </a:r>
            <a:r>
              <a:rPr lang="fr-FR" baseline="0" dirty="0" err="1" smtClean="0"/>
              <a:t>political</a:t>
            </a:r>
            <a:r>
              <a:rPr lang="fr-FR" baseline="0" dirty="0" smtClean="0"/>
              <a:t> science (</a:t>
            </a:r>
            <a:r>
              <a:rPr lang="fr-FR" baseline="0" dirty="0" err="1" smtClean="0"/>
              <a:t>predict</a:t>
            </a:r>
            <a:r>
              <a:rPr lang="fr-FR" baseline="0" dirty="0" smtClean="0"/>
              <a:t> </a:t>
            </a:r>
            <a:r>
              <a:rPr lang="fr-FR" baseline="0" dirty="0" err="1" smtClean="0"/>
              <a:t>gender</a:t>
            </a:r>
            <a:r>
              <a:rPr lang="fr-FR" baseline="0" dirty="0" smtClean="0"/>
              <a:t> and </a:t>
            </a:r>
            <a:r>
              <a:rPr lang="fr-FR" baseline="0" dirty="0" err="1" smtClean="0"/>
              <a:t>political</a:t>
            </a:r>
            <a:r>
              <a:rPr lang="fr-FR" baseline="0" dirty="0" smtClean="0"/>
              <a:t> affiliation of </a:t>
            </a:r>
            <a:r>
              <a:rPr lang="fr-FR" baseline="0" dirty="0" err="1" smtClean="0"/>
              <a:t>Swedish</a:t>
            </a:r>
            <a:r>
              <a:rPr lang="fr-FR" baseline="0" dirty="0" smtClean="0"/>
              <a:t> </a:t>
            </a:r>
            <a:r>
              <a:rPr lang="fr-FR" baseline="0" dirty="0" err="1" smtClean="0"/>
              <a:t>politicians</a:t>
            </a:r>
            <a:r>
              <a:rPr lang="fr-FR" baseline="0" dirty="0" smtClean="0"/>
              <a:t> </a:t>
            </a:r>
            <a:r>
              <a:rPr lang="fr-FR" baseline="0" dirty="0" err="1" smtClean="0"/>
              <a:t>from</a:t>
            </a:r>
            <a:r>
              <a:rPr lang="fr-FR" baseline="0" dirty="0" smtClean="0"/>
              <a:t> </a:t>
            </a:r>
            <a:r>
              <a:rPr lang="fr-FR" baseline="0" dirty="0" err="1" smtClean="0"/>
              <a:t>their</a:t>
            </a:r>
            <a:r>
              <a:rPr lang="fr-FR" baseline="0" dirty="0" smtClean="0"/>
              <a:t> speeches)</a:t>
            </a:r>
          </a:p>
          <a:p>
            <a:r>
              <a:rPr lang="fr-FR" baseline="0" dirty="0" smtClean="0"/>
              <a:t>	- marketing (</a:t>
            </a:r>
            <a:r>
              <a:rPr lang="fr-FR" baseline="0" dirty="0" err="1" smtClean="0"/>
              <a:t>discover</a:t>
            </a:r>
            <a:r>
              <a:rPr lang="fr-FR" baseline="0" dirty="0" smtClean="0"/>
              <a:t> consumer insight </a:t>
            </a:r>
            <a:r>
              <a:rPr lang="fr-FR" baseline="0" dirty="0" err="1" smtClean="0"/>
              <a:t>from</a:t>
            </a:r>
            <a:r>
              <a:rPr lang="fr-FR" baseline="0" dirty="0" smtClean="0"/>
              <a:t> twitter </a:t>
            </a:r>
            <a:r>
              <a:rPr lang="fr-FR" baseline="0" dirty="0" err="1" smtClean="0"/>
              <a:t>using</a:t>
            </a:r>
            <a:r>
              <a:rPr lang="fr-FR" baseline="0" dirty="0" smtClean="0"/>
              <a:t> sentiment </a:t>
            </a:r>
            <a:r>
              <a:rPr lang="fr-FR" baseline="0" dirty="0" err="1" smtClean="0"/>
              <a:t>analysis</a:t>
            </a:r>
            <a:r>
              <a:rPr lang="fr-FR" baseline="0" dirty="0" smtClean="0"/>
              <a:t>)</a:t>
            </a:r>
          </a:p>
          <a:p>
            <a:endParaRPr lang="fr-FR" baseline="0" dirty="0" smtClean="0"/>
          </a:p>
          <a:p>
            <a:r>
              <a:rPr lang="fr-FR" baseline="0" dirty="0" smtClean="0"/>
              <a:t>This </a:t>
            </a:r>
            <a:r>
              <a:rPr lang="fr-FR" baseline="0" dirty="0" err="1" smtClean="0"/>
              <a:t>is</a:t>
            </a:r>
            <a:r>
              <a:rPr lang="fr-FR" baseline="0" dirty="0" smtClean="0"/>
              <a:t> </a:t>
            </a:r>
            <a:r>
              <a:rPr lang="fr-FR" baseline="0" dirty="0" err="1" smtClean="0"/>
              <a:t>different</a:t>
            </a:r>
            <a:r>
              <a:rPr lang="fr-FR" baseline="0" dirty="0" smtClean="0"/>
              <a:t> </a:t>
            </a:r>
            <a:r>
              <a:rPr lang="fr-FR" baseline="0" dirty="0" err="1" smtClean="0"/>
              <a:t>than</a:t>
            </a:r>
            <a:r>
              <a:rPr lang="fr-FR" baseline="0" dirty="0" smtClean="0"/>
              <a:t> </a:t>
            </a:r>
            <a:r>
              <a:rPr lang="fr-FR" baseline="0" dirty="0" err="1" smtClean="0"/>
              <a:t>classifying</a:t>
            </a:r>
            <a:r>
              <a:rPr lang="fr-FR" baseline="0" dirty="0" smtClean="0"/>
              <a:t> documents.</a:t>
            </a:r>
          </a:p>
          <a:p>
            <a:r>
              <a:rPr lang="fr-FR" baseline="0" dirty="0" smtClean="0"/>
              <a:t>The </a:t>
            </a:r>
            <a:r>
              <a:rPr lang="fr-FR" baseline="0" dirty="0" err="1" smtClean="0"/>
              <a:t>objects</a:t>
            </a:r>
            <a:r>
              <a:rPr lang="fr-FR" baseline="0" dirty="0" smtClean="0"/>
              <a:t> to </a:t>
            </a:r>
            <a:r>
              <a:rPr lang="fr-FR" baseline="0" dirty="0" err="1" smtClean="0"/>
              <a:t>be</a:t>
            </a:r>
            <a:r>
              <a:rPr lang="fr-FR" baseline="0" dirty="0" smtClean="0"/>
              <a:t> </a:t>
            </a:r>
            <a:r>
              <a:rPr lang="fr-FR" baseline="0" dirty="0" err="1" smtClean="0"/>
              <a:t>classified</a:t>
            </a:r>
            <a:r>
              <a:rPr lang="fr-FR" baseline="0" dirty="0" smtClean="0"/>
              <a:t> are </a:t>
            </a:r>
            <a:r>
              <a:rPr lang="fr-FR" baseline="0" dirty="0" err="1" smtClean="0"/>
              <a:t>often</a:t>
            </a:r>
            <a:r>
              <a:rPr lang="fr-FR" baseline="0" dirty="0" smtClean="0"/>
              <a:t> people and </a:t>
            </a:r>
            <a:r>
              <a:rPr lang="fr-FR" baseline="0" dirty="0" err="1" smtClean="0"/>
              <a:t>their</a:t>
            </a:r>
            <a:r>
              <a:rPr lang="fr-FR" baseline="0" dirty="0" smtClean="0"/>
              <a:t> online </a:t>
            </a:r>
            <a:r>
              <a:rPr lang="fr-FR" baseline="0" dirty="0" err="1" smtClean="0"/>
              <a:t>writings</a:t>
            </a:r>
            <a:r>
              <a:rPr lang="fr-FR" baseline="0" dirty="0" smtClean="0"/>
              <a:t>, and the </a:t>
            </a:r>
            <a:r>
              <a:rPr lang="fr-FR" baseline="0" dirty="0" err="1" smtClean="0"/>
              <a:t>predicted</a:t>
            </a:r>
            <a:r>
              <a:rPr lang="fr-FR" baseline="0" dirty="0" smtClean="0"/>
              <a:t> labels </a:t>
            </a:r>
            <a:r>
              <a:rPr lang="fr-FR" baseline="0" dirty="0" err="1" smtClean="0"/>
              <a:t>may</a:t>
            </a:r>
            <a:r>
              <a:rPr lang="fr-FR" baseline="0" dirty="0" smtClean="0"/>
              <a:t> </a:t>
            </a:r>
            <a:r>
              <a:rPr lang="fr-FR" baseline="0" dirty="0" err="1" smtClean="0"/>
              <a:t>be</a:t>
            </a:r>
            <a:r>
              <a:rPr lang="fr-FR" baseline="0" dirty="0" smtClean="0"/>
              <a:t> </a:t>
            </a:r>
            <a:r>
              <a:rPr lang="fr-FR" baseline="0" dirty="0" err="1" smtClean="0"/>
              <a:t>health</a:t>
            </a:r>
            <a:r>
              <a:rPr lang="fr-FR" baseline="0" dirty="0" smtClean="0"/>
              <a:t> </a:t>
            </a:r>
            <a:r>
              <a:rPr lang="fr-FR" baseline="0" dirty="0" err="1" smtClean="0"/>
              <a:t>status</a:t>
            </a:r>
            <a:r>
              <a:rPr lang="fr-FR" baseline="0" dirty="0" smtClean="0"/>
              <a:t>, or </a:t>
            </a:r>
            <a:r>
              <a:rPr lang="fr-FR" baseline="0" dirty="0" err="1" smtClean="0"/>
              <a:t>political</a:t>
            </a:r>
            <a:r>
              <a:rPr lang="fr-FR" baseline="0" dirty="0" smtClean="0"/>
              <a:t> affiliation</a:t>
            </a:r>
          </a:p>
          <a:p>
            <a:endParaRPr lang="fr-FR" baseline="0" dirty="0" smtClean="0"/>
          </a:p>
          <a:p>
            <a:r>
              <a:rPr lang="fr-FR" baseline="0" dirty="0" err="1" smtClean="0"/>
              <a:t>However</a:t>
            </a:r>
            <a:r>
              <a:rPr lang="fr-FR" baseline="0" dirty="0" smtClean="0"/>
              <a:t> the </a:t>
            </a:r>
            <a:r>
              <a:rPr lang="fr-FR" baseline="0" dirty="0" err="1" smtClean="0"/>
              <a:t>methods</a:t>
            </a:r>
            <a:r>
              <a:rPr lang="fr-FR" baseline="0" dirty="0" smtClean="0"/>
              <a:t> </a:t>
            </a:r>
            <a:r>
              <a:rPr lang="fr-FR" baseline="0" dirty="0" err="1" smtClean="0"/>
              <a:t>used</a:t>
            </a:r>
            <a:r>
              <a:rPr lang="fr-FR" baseline="0" dirty="0" smtClean="0"/>
              <a:t> for </a:t>
            </a:r>
            <a:r>
              <a:rPr lang="fr-FR" baseline="0" dirty="0" err="1" smtClean="0"/>
              <a:t>these</a:t>
            </a:r>
            <a:r>
              <a:rPr lang="fr-FR" baseline="0" dirty="0" smtClean="0"/>
              <a:t> </a:t>
            </a:r>
            <a:r>
              <a:rPr lang="fr-FR" baseline="0" dirty="0" err="1" smtClean="0"/>
              <a:t>computational</a:t>
            </a:r>
            <a:r>
              <a:rPr lang="fr-FR" baseline="0" dirty="0" smtClean="0"/>
              <a:t> social science </a:t>
            </a:r>
            <a:r>
              <a:rPr lang="fr-FR" baseline="0" dirty="0" err="1" smtClean="0"/>
              <a:t>studies</a:t>
            </a:r>
            <a:r>
              <a:rPr lang="fr-FR" baseline="0" dirty="0" smtClean="0"/>
              <a:t> are the </a:t>
            </a:r>
            <a:r>
              <a:rPr lang="fr-FR" baseline="0" dirty="0" err="1" smtClean="0"/>
              <a:t>same</a:t>
            </a:r>
            <a:r>
              <a:rPr lang="fr-FR" baseline="0" dirty="0" smtClean="0"/>
              <a:t> </a:t>
            </a:r>
            <a:r>
              <a:rPr lang="fr-FR" baseline="0" dirty="0" err="1" smtClean="0"/>
              <a:t>than</a:t>
            </a:r>
            <a:r>
              <a:rPr lang="fr-FR" baseline="0" dirty="0" smtClean="0"/>
              <a:t> the </a:t>
            </a:r>
            <a:r>
              <a:rPr lang="fr-FR" baseline="0" dirty="0" err="1" smtClean="0"/>
              <a:t>ones</a:t>
            </a:r>
            <a:r>
              <a:rPr lang="fr-FR" baseline="0" dirty="0" smtClean="0"/>
              <a:t> </a:t>
            </a:r>
            <a:r>
              <a:rPr lang="fr-FR" baseline="0" dirty="0" err="1" smtClean="0"/>
              <a:t>used</a:t>
            </a:r>
            <a:r>
              <a:rPr lang="fr-FR" baseline="0" dirty="0" smtClean="0"/>
              <a:t> in documents classification.</a:t>
            </a:r>
          </a:p>
          <a:p>
            <a:endParaRPr lang="fr-FR" baseline="0" dirty="0" smtClean="0"/>
          </a:p>
          <a:p>
            <a:r>
              <a:rPr lang="fr-FR" baseline="0" dirty="0" smtClean="0"/>
              <a:t>To </a:t>
            </a:r>
            <a:r>
              <a:rPr lang="fr-FR" baseline="0" dirty="0" err="1" smtClean="0"/>
              <a:t>ensure</a:t>
            </a:r>
            <a:r>
              <a:rPr lang="fr-FR"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2</a:t>
            </a:fld>
            <a:endParaRPr lang="en-US"/>
          </a:p>
        </p:txBody>
      </p:sp>
    </p:spTree>
    <p:extLst>
      <p:ext uri="{BB962C8B-B14F-4D97-AF65-F5344CB8AC3E}">
        <p14:creationId xmlns:p14="http://schemas.microsoft.com/office/powerpoint/2010/main" val="3438594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 quick example</a:t>
            </a:r>
            <a:r>
              <a:rPr lang="en-US" baseline="0" dirty="0" smtClean="0"/>
              <a:t> of how there can be an issue due to a confounding variable.</a:t>
            </a:r>
          </a:p>
          <a:p>
            <a:endParaRPr lang="en-US" baseline="0" dirty="0" smtClean="0"/>
          </a:p>
          <a:p>
            <a:r>
              <a:rPr lang="en-US" dirty="0" smtClean="0"/>
              <a:t>Here,</a:t>
            </a:r>
            <a:r>
              <a:rPr lang="en-US" baseline="0" dirty="0" smtClean="0"/>
              <a:t> we ran an experiment where we try to predict the location of a Twitter user (NY or LA) based on his/her tweets.</a:t>
            </a:r>
          </a:p>
          <a:p>
            <a:endParaRPr lang="en-US" baseline="0" dirty="0" smtClean="0"/>
          </a:p>
          <a:p>
            <a:r>
              <a:rPr lang="en-US" baseline="0" dirty="0" smtClean="0"/>
              <a:t>But in this case, the dataset is such that the LA class is highly correlated with male and the NY class is highly correlated with female. Such a situation can happen because training dataset are typically small and this would happen without us knowing it.</a:t>
            </a:r>
          </a:p>
          <a:p>
            <a:endParaRPr lang="en-US" baseline="0" dirty="0" smtClean="0"/>
          </a:p>
          <a:p>
            <a:r>
              <a:rPr lang="en-US" baseline="0" dirty="0" smtClean="0"/>
              <a:t>We printed the top 50 features of a LR classifier without the signs and we can see that 4 gender-related features made it in the top 50 amongst location-related features.</a:t>
            </a:r>
          </a:p>
          <a:p>
            <a:r>
              <a:rPr lang="en-US" baseline="0" dirty="0" smtClean="0"/>
              <a:t>This is going to be a problem as the classifier is clearly affected by the user’s gender.</a:t>
            </a:r>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3</a:t>
            </a:fld>
            <a:endParaRPr lang="en-US"/>
          </a:p>
        </p:txBody>
      </p:sp>
    </p:spTree>
    <p:extLst>
      <p:ext uri="{BB962C8B-B14F-4D97-AF65-F5344CB8AC3E}">
        <p14:creationId xmlns:p14="http://schemas.microsoft.com/office/powerpoint/2010/main" val="2329132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 quick example</a:t>
            </a:r>
            <a:r>
              <a:rPr lang="en-US" baseline="0" dirty="0" smtClean="0"/>
              <a:t> of how there can be an issue due to a confounding variable.</a:t>
            </a:r>
          </a:p>
          <a:p>
            <a:endParaRPr lang="en-US" baseline="0" dirty="0" smtClean="0"/>
          </a:p>
          <a:p>
            <a:r>
              <a:rPr lang="en-US" dirty="0" smtClean="0"/>
              <a:t>Here,</a:t>
            </a:r>
            <a:r>
              <a:rPr lang="en-US" baseline="0" dirty="0" smtClean="0"/>
              <a:t> we ran an experiment where we try to predict the location of a Twitter user (NY or LA) based on his/her tweets.</a:t>
            </a:r>
          </a:p>
          <a:p>
            <a:endParaRPr lang="en-US" baseline="0" dirty="0" smtClean="0"/>
          </a:p>
          <a:p>
            <a:r>
              <a:rPr lang="en-US" baseline="0" dirty="0" smtClean="0"/>
              <a:t>But in this case, the dataset is such that the LA class is highly correlated with male and the NY class is highly correlated with female. Such a situation can happen because training dataset are typically small and this would happen without us knowing it.</a:t>
            </a:r>
          </a:p>
          <a:p>
            <a:endParaRPr lang="en-US" baseline="0" dirty="0" smtClean="0"/>
          </a:p>
          <a:p>
            <a:r>
              <a:rPr lang="en-US" baseline="0" dirty="0" smtClean="0"/>
              <a:t>We printed the top 50 features of a LR classifier without the signs and we can see that 4 gender-related features made it in the top 50 amongst location-related features.</a:t>
            </a:r>
          </a:p>
          <a:p>
            <a:r>
              <a:rPr lang="en-US" baseline="0" dirty="0" smtClean="0"/>
              <a:t>This is going to be a problem as the classifier is clearly affected by the user’s gender.</a:t>
            </a:r>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4</a:t>
            </a:fld>
            <a:endParaRPr lang="en-US"/>
          </a:p>
        </p:txBody>
      </p:sp>
    </p:spTree>
    <p:extLst>
      <p:ext uri="{BB962C8B-B14F-4D97-AF65-F5344CB8AC3E}">
        <p14:creationId xmlns:p14="http://schemas.microsoft.com/office/powerpoint/2010/main" val="1021870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 confounding variable (𝑍) is correlated both with the input (𝑋) and the output (𝑌) variables.</a:t>
            </a:r>
          </a:p>
          <a:p>
            <a:pPr marL="0" indent="0">
              <a:buFontTx/>
              <a:buNone/>
            </a:pPr>
            <a:endParaRPr lang="fr-FR"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From the graphical</a:t>
            </a:r>
            <a:r>
              <a:rPr lang="en-US" baseline="0" dirty="0" smtClean="0"/>
              <a:t> model</a:t>
            </a:r>
            <a:r>
              <a:rPr lang="en-US" dirty="0" smtClean="0"/>
              <a:t>,</a:t>
            </a:r>
            <a:r>
              <a:rPr lang="en-US" baseline="0" dirty="0" smtClean="0"/>
              <a:t> we can see that w</a:t>
            </a:r>
            <a:r>
              <a:rPr lang="en-US" dirty="0" smtClean="0"/>
              <a:t>hen Z is observed, there is no association between X and Y as Z</a:t>
            </a:r>
            <a:r>
              <a:rPr lang="en-US" baseline="0" dirty="0" smtClean="0"/>
              <a:t> is blocking the path between X and Y. However, when Z is not observed, then there can be a false correlation between X and Y.</a:t>
            </a:r>
            <a:endParaRPr lang="en-US" dirty="0" smtClean="0"/>
          </a:p>
          <a:p>
            <a:pPr marL="0" indent="0">
              <a:buFontTx/>
              <a:buNone/>
            </a:pPr>
            <a:endParaRPr lang="fr-FR" baseline="0" dirty="0" smtClean="0"/>
          </a:p>
          <a:p>
            <a:pPr marL="171450" indent="-171450">
              <a:buFontTx/>
              <a:buChar char="-"/>
            </a:pPr>
            <a:r>
              <a:rPr lang="fr-FR" dirty="0" err="1" smtClean="0"/>
              <a:t>Even</a:t>
            </a:r>
            <a:r>
              <a:rPr lang="fr-FR" dirty="0" smtClean="0"/>
              <a:t> </a:t>
            </a:r>
            <a:r>
              <a:rPr lang="fr-FR" dirty="0" err="1" smtClean="0"/>
              <a:t>though</a:t>
            </a:r>
            <a:r>
              <a:rPr lang="fr-FR" dirty="0" smtClean="0"/>
              <a:t> </a:t>
            </a:r>
            <a:r>
              <a:rPr lang="fr-FR" dirty="0" err="1" smtClean="0"/>
              <a:t>controlling</a:t>
            </a:r>
            <a:r>
              <a:rPr lang="fr-FR" dirty="0" smtClean="0"/>
              <a:t> for </a:t>
            </a:r>
            <a:r>
              <a:rPr lang="fr-FR" dirty="0" err="1" smtClean="0"/>
              <a:t>confounding</a:t>
            </a:r>
            <a:r>
              <a:rPr lang="fr-FR" baseline="0" dirty="0" smtClean="0"/>
              <a:t> variables </a:t>
            </a:r>
            <a:r>
              <a:rPr lang="fr-FR" baseline="0" dirty="0" err="1" smtClean="0"/>
              <a:t>is</a:t>
            </a:r>
            <a:r>
              <a:rPr lang="fr-FR" baseline="0" dirty="0" smtClean="0"/>
              <a:t> central in </a:t>
            </a:r>
            <a:r>
              <a:rPr lang="fr-FR" baseline="0" dirty="0" err="1" smtClean="0"/>
              <a:t>empirical</a:t>
            </a:r>
            <a:r>
              <a:rPr lang="fr-FR" baseline="0" dirty="0" smtClean="0"/>
              <a:t> social science, </a:t>
            </a:r>
            <a:r>
              <a:rPr lang="fr-FR" baseline="0" dirty="0" err="1" smtClean="0"/>
              <a:t>it</a:t>
            </a:r>
            <a:r>
              <a:rPr lang="fr-FR" baseline="0" dirty="0" smtClean="0"/>
              <a:t> </a:t>
            </a:r>
            <a:r>
              <a:rPr lang="fr-FR" baseline="0" dirty="0" err="1" smtClean="0"/>
              <a:t>is</a:t>
            </a:r>
            <a:r>
              <a:rPr lang="fr-FR" baseline="0" dirty="0" smtClean="0"/>
              <a:t> </a:t>
            </a:r>
            <a:r>
              <a:rPr lang="fr-FR" baseline="0" dirty="0" err="1" smtClean="0"/>
              <a:t>often</a:t>
            </a:r>
            <a:r>
              <a:rPr lang="fr-FR" baseline="0" dirty="0" smtClean="0"/>
              <a:t> </a:t>
            </a:r>
            <a:r>
              <a:rPr lang="fr-FR" baseline="0" dirty="0" err="1" smtClean="0"/>
              <a:t>ignored</a:t>
            </a:r>
            <a:r>
              <a:rPr lang="fr-FR" baseline="0" dirty="0" smtClean="0"/>
              <a:t> in </a:t>
            </a:r>
            <a:r>
              <a:rPr lang="fr-FR" baseline="0" dirty="0" err="1" smtClean="0"/>
              <a:t>text</a:t>
            </a:r>
            <a:r>
              <a:rPr lang="fr-FR" baseline="0" dirty="0" smtClean="0"/>
              <a:t> classification.</a:t>
            </a:r>
          </a:p>
          <a:p>
            <a:pPr marL="171450" indent="-171450">
              <a:buFontTx/>
              <a:buChar char="-"/>
            </a:pPr>
            <a:r>
              <a:rPr lang="fr-FR" baseline="0" dirty="0" smtClean="0"/>
              <a:t>In </a:t>
            </a:r>
            <a:r>
              <a:rPr lang="fr-FR" baseline="0" dirty="0" err="1" smtClean="0"/>
              <a:t>text</a:t>
            </a:r>
            <a:r>
              <a:rPr lang="fr-FR" baseline="0" dirty="0" smtClean="0"/>
              <a:t> classification, the </a:t>
            </a:r>
            <a:r>
              <a:rPr lang="fr-FR" baseline="0" dirty="0" err="1" smtClean="0"/>
              <a:t>primary</a:t>
            </a:r>
            <a:r>
              <a:rPr lang="fr-FR" baseline="0" dirty="0" smtClean="0"/>
              <a:t> goal </a:t>
            </a:r>
            <a:r>
              <a:rPr lang="fr-FR" baseline="0" dirty="0" err="1" smtClean="0"/>
              <a:t>is</a:t>
            </a:r>
            <a:r>
              <a:rPr lang="fr-FR" baseline="0" dirty="0" smtClean="0"/>
              <a:t> not causal </a:t>
            </a:r>
            <a:r>
              <a:rPr lang="fr-FR" baseline="0" dirty="0" err="1" smtClean="0"/>
              <a:t>inference</a:t>
            </a:r>
            <a:r>
              <a:rPr lang="fr-FR" baseline="0" dirty="0" smtClean="0"/>
              <a:t> as in social science but </a:t>
            </a:r>
            <a:r>
              <a:rPr lang="fr-FR" baseline="0" dirty="0" err="1" smtClean="0"/>
              <a:t>prediction</a:t>
            </a:r>
            <a:r>
              <a:rPr lang="fr-FR" baseline="0" dirty="0" smtClean="0"/>
              <a:t>.</a:t>
            </a:r>
          </a:p>
          <a:p>
            <a:pPr marL="171450" indent="-171450">
              <a:buFontTx/>
              <a:buChar char="-"/>
            </a:pPr>
            <a:r>
              <a:rPr lang="fr-FR" baseline="0" dirty="0" err="1" smtClean="0"/>
              <a:t>Therefore</a:t>
            </a:r>
            <a:r>
              <a:rPr lang="fr-FR" baseline="0" dirty="0" smtClean="0"/>
              <a:t>, the </a:t>
            </a:r>
            <a:r>
              <a:rPr lang="fr-FR" baseline="0" dirty="0" err="1" smtClean="0"/>
              <a:t>assumption</a:t>
            </a:r>
            <a:r>
              <a:rPr lang="fr-FR" baseline="0" dirty="0" smtClean="0"/>
              <a:t> </a:t>
            </a:r>
            <a:r>
              <a:rPr lang="fr-FR" baseline="0" dirty="0" err="1" smtClean="0"/>
              <a:t>is</a:t>
            </a:r>
            <a:r>
              <a:rPr lang="fr-FR" baseline="0" dirty="0" smtClean="0"/>
              <a:t> made </a:t>
            </a:r>
            <a:r>
              <a:rPr lang="fr-FR" baseline="0" dirty="0" err="1" smtClean="0"/>
              <a:t>that</a:t>
            </a:r>
            <a:r>
              <a:rPr lang="fr-FR" baseline="0" dirty="0" smtClean="0"/>
              <a:t> the </a:t>
            </a:r>
            <a:r>
              <a:rPr lang="fr-FR" baseline="0" dirty="0" err="1" smtClean="0"/>
              <a:t>confounder’s</a:t>
            </a:r>
            <a:r>
              <a:rPr lang="fr-FR" baseline="0" dirty="0" smtClean="0"/>
              <a:t> influence </a:t>
            </a:r>
            <a:r>
              <a:rPr lang="fr-FR" baseline="0" dirty="0" err="1" smtClean="0"/>
              <a:t>is</a:t>
            </a:r>
            <a:r>
              <a:rPr lang="fr-FR" baseline="0" dirty="0" smtClean="0"/>
              <a:t> the </a:t>
            </a:r>
            <a:r>
              <a:rPr lang="fr-FR" baseline="0" dirty="0" err="1" smtClean="0"/>
              <a:t>same</a:t>
            </a:r>
            <a:r>
              <a:rPr lang="fr-FR" baseline="0" dirty="0" smtClean="0"/>
              <a:t> in the training and </a:t>
            </a:r>
            <a:r>
              <a:rPr lang="fr-FR" baseline="0" dirty="0" err="1" smtClean="0"/>
              <a:t>testing</a:t>
            </a:r>
            <a:r>
              <a:rPr lang="fr-FR" baseline="0" dirty="0" smtClean="0"/>
              <a:t> sets. Under </a:t>
            </a:r>
            <a:r>
              <a:rPr lang="fr-FR" baseline="0" dirty="0" err="1" smtClean="0"/>
              <a:t>this</a:t>
            </a:r>
            <a:r>
              <a:rPr lang="fr-FR" baseline="0" dirty="0" smtClean="0"/>
              <a:t> </a:t>
            </a:r>
            <a:r>
              <a:rPr lang="fr-FR" baseline="0" dirty="0" err="1" smtClean="0"/>
              <a:t>assumption</a:t>
            </a:r>
            <a:r>
              <a:rPr lang="fr-FR" baseline="0" dirty="0" smtClean="0"/>
              <a:t>, the </a:t>
            </a:r>
            <a:r>
              <a:rPr lang="fr-FR" baseline="0" dirty="0" err="1" smtClean="0"/>
              <a:t>prediction</a:t>
            </a:r>
            <a:r>
              <a:rPr lang="fr-FR" baseline="0" dirty="0" smtClean="0"/>
              <a:t> </a:t>
            </a:r>
            <a:r>
              <a:rPr lang="fr-FR" baseline="0" dirty="0" err="1" smtClean="0"/>
              <a:t>accuracy</a:t>
            </a:r>
            <a:r>
              <a:rPr lang="fr-FR" baseline="0" dirty="0" smtClean="0"/>
              <a:t> </a:t>
            </a:r>
            <a:r>
              <a:rPr lang="fr-FR" baseline="0" dirty="0" err="1" smtClean="0"/>
              <a:t>should</a:t>
            </a:r>
            <a:r>
              <a:rPr lang="fr-FR" baseline="0" dirty="0" smtClean="0"/>
              <a:t> </a:t>
            </a:r>
            <a:r>
              <a:rPr lang="fr-FR" baseline="0" dirty="0" err="1" smtClean="0"/>
              <a:t>be</a:t>
            </a:r>
            <a:r>
              <a:rPr lang="fr-FR" baseline="0" dirty="0" smtClean="0"/>
              <a:t> </a:t>
            </a:r>
            <a:r>
              <a:rPr lang="fr-FR" baseline="0" dirty="0" err="1" smtClean="0"/>
              <a:t>only</a:t>
            </a:r>
            <a:r>
              <a:rPr lang="fr-FR" baseline="0" dirty="0" smtClean="0"/>
              <a:t> </a:t>
            </a:r>
            <a:r>
              <a:rPr lang="fr-FR" baseline="0" dirty="0" err="1" smtClean="0"/>
              <a:t>slightly</a:t>
            </a:r>
            <a:r>
              <a:rPr lang="fr-FR" baseline="0" dirty="0" smtClean="0"/>
              <a:t> </a:t>
            </a:r>
            <a:r>
              <a:rPr lang="fr-FR" baseline="0" dirty="0" err="1" smtClean="0"/>
              <a:t>affected</a:t>
            </a:r>
            <a:r>
              <a:rPr lang="fr-FR" baseline="0" dirty="0" smtClean="0"/>
              <a:t> by the </a:t>
            </a:r>
            <a:r>
              <a:rPr lang="fr-FR" baseline="0" dirty="0" err="1" smtClean="0"/>
              <a:t>confounding</a:t>
            </a:r>
            <a:r>
              <a:rPr lang="fr-FR" baseline="0" dirty="0" smtClean="0"/>
              <a:t> </a:t>
            </a:r>
            <a:r>
              <a:rPr lang="fr-FR" baseline="0" dirty="0" err="1" smtClean="0"/>
              <a:t>bias</a:t>
            </a:r>
            <a:r>
              <a:rPr lang="fr-FR" baseline="0" dirty="0" smtClean="0"/>
              <a:t>.</a:t>
            </a:r>
          </a:p>
          <a:p>
            <a:pPr marL="171450" indent="-171450">
              <a:buFontTx/>
              <a:buChar char="-"/>
            </a:pPr>
            <a:endParaRPr lang="fr-FR" baseline="0" dirty="0" smtClean="0"/>
          </a:p>
          <a:p>
            <a:pPr marL="171450" indent="-171450">
              <a:buFontTx/>
              <a:buChar char="-"/>
            </a:pPr>
            <a:r>
              <a:rPr lang="fr-FR" baseline="0" dirty="0" smtClean="0"/>
              <a:t>But </a:t>
            </a:r>
            <a:r>
              <a:rPr lang="fr-FR" baseline="0" dirty="0" err="1" smtClean="0"/>
              <a:t>this</a:t>
            </a:r>
            <a:r>
              <a:rPr lang="fr-FR" baseline="0" dirty="0" smtClean="0"/>
              <a:t> </a:t>
            </a:r>
            <a:r>
              <a:rPr lang="fr-FR" baseline="0" dirty="0" err="1" smtClean="0"/>
              <a:t>assumption</a:t>
            </a:r>
            <a:r>
              <a:rPr lang="fr-FR" baseline="0" dirty="0" smtClean="0"/>
              <a:t> </a:t>
            </a:r>
            <a:r>
              <a:rPr lang="fr-FR" baseline="0" dirty="0" err="1" smtClean="0"/>
              <a:t>often</a:t>
            </a:r>
            <a:r>
              <a:rPr lang="fr-FR" baseline="0" dirty="0" smtClean="0"/>
              <a:t> </a:t>
            </a:r>
            <a:r>
              <a:rPr lang="fr-FR" baseline="0" dirty="0" err="1" smtClean="0"/>
              <a:t>does</a:t>
            </a:r>
            <a:r>
              <a:rPr lang="fr-FR" baseline="0" dirty="0" smtClean="0"/>
              <a:t> not </a:t>
            </a:r>
            <a:r>
              <a:rPr lang="fr-FR" baseline="0" dirty="0" err="1" smtClean="0"/>
              <a:t>hold</a:t>
            </a:r>
            <a:r>
              <a:rPr lang="fr-FR" baseline="0" dirty="0" smtClean="0"/>
              <a:t> and </a:t>
            </a:r>
            <a:r>
              <a:rPr lang="fr-FR" baseline="0" dirty="0" err="1" smtClean="0"/>
              <a:t>there</a:t>
            </a:r>
            <a:r>
              <a:rPr lang="fr-FR" baseline="0" dirty="0" smtClean="0"/>
              <a:t> are </a:t>
            </a:r>
            <a:r>
              <a:rPr lang="fr-FR" baseline="0" dirty="0" err="1" smtClean="0"/>
              <a:t>two</a:t>
            </a:r>
            <a:r>
              <a:rPr lang="fr-FR" baseline="0" dirty="0" smtClean="0"/>
              <a:t> </a:t>
            </a:r>
            <a:r>
              <a:rPr lang="fr-FR" baseline="0" dirty="0" err="1" smtClean="0"/>
              <a:t>reasons</a:t>
            </a:r>
            <a:r>
              <a:rPr lang="fr-FR" baseline="0" dirty="0" smtClean="0"/>
              <a:t> </a:t>
            </a:r>
            <a:r>
              <a:rPr lang="fr-FR" baseline="0" dirty="0" err="1" smtClean="0"/>
              <a:t>why</a:t>
            </a:r>
            <a:r>
              <a:rPr lang="fr-FR" baseline="0" dirty="0" smtClean="0"/>
              <a:t>:</a:t>
            </a:r>
          </a:p>
          <a:p>
            <a:pPr marL="628650" lvl="1" indent="-171450">
              <a:buFontTx/>
              <a:buChar char="-"/>
            </a:pPr>
            <a:r>
              <a:rPr lang="fr-FR" baseline="0" dirty="0" smtClean="0"/>
              <a:t>First, the training sets are </a:t>
            </a:r>
            <a:r>
              <a:rPr lang="fr-FR" baseline="0" dirty="0" err="1" smtClean="0"/>
              <a:t>typically</a:t>
            </a:r>
            <a:r>
              <a:rPr lang="fr-FR" baseline="0" dirty="0" smtClean="0"/>
              <a:t> </a:t>
            </a:r>
            <a:r>
              <a:rPr lang="fr-FR" baseline="0" dirty="0" err="1" smtClean="0"/>
              <a:t>small</a:t>
            </a:r>
            <a:r>
              <a:rPr lang="fr-FR" baseline="0" dirty="0" smtClean="0"/>
              <a:t> due to the </a:t>
            </a:r>
            <a:r>
              <a:rPr lang="fr-FR" baseline="0" dirty="0" err="1" smtClean="0"/>
              <a:t>cost</a:t>
            </a:r>
            <a:r>
              <a:rPr lang="fr-FR" baseline="0" dirty="0" smtClean="0"/>
              <a:t> of annotation</a:t>
            </a:r>
          </a:p>
          <a:p>
            <a:pPr marL="628650" lvl="1" indent="-171450">
              <a:buFontTx/>
              <a:buChar char="-"/>
            </a:pPr>
            <a:r>
              <a:rPr lang="fr-FR" baseline="0" dirty="0" smtClean="0"/>
              <a:t>Second, and </a:t>
            </a:r>
            <a:r>
              <a:rPr lang="fr-FR" baseline="0" dirty="0" err="1" smtClean="0"/>
              <a:t>most</a:t>
            </a:r>
            <a:r>
              <a:rPr lang="fr-FR" baseline="0" dirty="0" smtClean="0"/>
              <a:t> </a:t>
            </a:r>
            <a:r>
              <a:rPr lang="fr-FR" baseline="0" dirty="0" err="1" smtClean="0"/>
              <a:t>importantly</a:t>
            </a:r>
            <a:r>
              <a:rPr lang="fr-FR" baseline="0" dirty="0" smtClean="0"/>
              <a:t>, the relation </a:t>
            </a:r>
            <a:r>
              <a:rPr lang="fr-FR" baseline="0" dirty="0" err="1" smtClean="0"/>
              <a:t>between</a:t>
            </a:r>
            <a:r>
              <a:rPr lang="fr-FR" baseline="0" dirty="0" smtClean="0"/>
              <a:t> the </a:t>
            </a:r>
            <a:r>
              <a:rPr lang="fr-FR" baseline="0" dirty="0" err="1" smtClean="0"/>
              <a:t>confounding</a:t>
            </a:r>
            <a:r>
              <a:rPr lang="fr-FR" baseline="0" dirty="0" smtClean="0"/>
              <a:t> variable and the </a:t>
            </a:r>
            <a:r>
              <a:rPr lang="fr-FR" baseline="0" dirty="0" err="1" smtClean="0"/>
              <a:t>target</a:t>
            </a:r>
            <a:r>
              <a:rPr lang="fr-FR" baseline="0" dirty="0" smtClean="0"/>
              <a:t> variable </a:t>
            </a:r>
            <a:r>
              <a:rPr lang="fr-FR" baseline="0" dirty="0" err="1" smtClean="0"/>
              <a:t>is</a:t>
            </a:r>
            <a:r>
              <a:rPr lang="fr-FR" baseline="0" dirty="0" smtClean="0"/>
              <a:t> </a:t>
            </a:r>
            <a:r>
              <a:rPr lang="fr-FR" baseline="0" dirty="0" err="1" smtClean="0"/>
              <a:t>likely</a:t>
            </a:r>
            <a:r>
              <a:rPr lang="fr-FR" baseline="0" dirty="0" smtClean="0"/>
              <a:t> to change over time </a:t>
            </a:r>
            <a:r>
              <a:rPr lang="fr-FR" baseline="0" dirty="0" err="1" smtClean="0"/>
              <a:t>leading</a:t>
            </a:r>
            <a:r>
              <a:rPr lang="fr-FR" baseline="0" dirty="0" smtClean="0"/>
              <a:t> to </a:t>
            </a:r>
            <a:r>
              <a:rPr lang="fr-FR" baseline="0" dirty="0" err="1" smtClean="0"/>
              <a:t>poor</a:t>
            </a:r>
            <a:r>
              <a:rPr lang="fr-FR" baseline="0" dirty="0" smtClean="0"/>
              <a:t> </a:t>
            </a:r>
            <a:r>
              <a:rPr lang="fr-FR" baseline="0" dirty="0" err="1" smtClean="0"/>
              <a:t>accuracy</a:t>
            </a:r>
            <a:r>
              <a:rPr lang="fr-FR" baseline="0" dirty="0" smtClean="0"/>
              <a:t>. This </a:t>
            </a:r>
            <a:r>
              <a:rPr lang="fr-FR" baseline="0" dirty="0" err="1" smtClean="0"/>
              <a:t>is</a:t>
            </a:r>
            <a:r>
              <a:rPr lang="fr-FR" baseline="0" dirty="0" smtClean="0"/>
              <a:t> </a:t>
            </a:r>
            <a:r>
              <a:rPr lang="fr-FR" baseline="0" dirty="0" err="1" smtClean="0"/>
              <a:t>especially</a:t>
            </a:r>
            <a:r>
              <a:rPr lang="fr-FR" baseline="0" dirty="0" smtClean="0"/>
              <a:t> </a:t>
            </a:r>
            <a:r>
              <a:rPr lang="fr-FR" baseline="0" dirty="0" err="1" smtClean="0"/>
              <a:t>witnessed</a:t>
            </a:r>
            <a:r>
              <a:rPr lang="fr-FR" baseline="0" dirty="0" smtClean="0"/>
              <a:t> in social media, </a:t>
            </a:r>
            <a:r>
              <a:rPr lang="fr-FR" baseline="0" dirty="0" err="1" smtClean="0"/>
              <a:t>where</a:t>
            </a:r>
            <a:r>
              <a:rPr lang="fr-FR" baseline="0" dirty="0" smtClean="0"/>
              <a:t> </a:t>
            </a:r>
            <a:r>
              <a:rPr lang="fr-FR" baseline="0" dirty="0" err="1" smtClean="0"/>
              <a:t>languages</a:t>
            </a:r>
            <a:r>
              <a:rPr lang="fr-FR" baseline="0" dirty="0" smtClean="0"/>
              <a:t> </a:t>
            </a:r>
            <a:r>
              <a:rPr lang="fr-FR" baseline="0" dirty="0" err="1" smtClean="0"/>
              <a:t>can</a:t>
            </a:r>
            <a:r>
              <a:rPr lang="fr-FR" baseline="0" dirty="0" smtClean="0"/>
              <a:t> change </a:t>
            </a:r>
            <a:r>
              <a:rPr lang="fr-FR" baseline="0" dirty="0" err="1" smtClean="0"/>
              <a:t>quickly</a:t>
            </a:r>
            <a:endParaRPr lang="fr-FR" baseline="0" dirty="0" smtClean="0"/>
          </a:p>
          <a:p>
            <a:pPr marL="0" lvl="0" indent="0">
              <a:buFontTx/>
              <a:buNone/>
            </a:pPr>
            <a:endParaRPr lang="fr-FR" baseline="0" dirty="0" smtClean="0"/>
          </a:p>
          <a:p>
            <a:pPr marL="171450" lvl="0" indent="-171450">
              <a:buFontTx/>
              <a:buChar char="-"/>
            </a:pPr>
            <a:r>
              <a:rPr lang="fr-FR" dirty="0" err="1" smtClean="0"/>
              <a:t>Studies</a:t>
            </a:r>
            <a:r>
              <a:rPr lang="fr-FR" baseline="0" dirty="0" smtClean="0"/>
              <a:t> </a:t>
            </a:r>
            <a:r>
              <a:rPr lang="fr-FR" baseline="0" dirty="0" err="1" smtClean="0"/>
              <a:t>based</a:t>
            </a:r>
            <a:r>
              <a:rPr lang="fr-FR" baseline="0" dirty="0" smtClean="0"/>
              <a:t> on the output of </a:t>
            </a:r>
            <a:r>
              <a:rPr lang="fr-FR" baseline="0" dirty="0" err="1" smtClean="0"/>
              <a:t>text</a:t>
            </a:r>
            <a:r>
              <a:rPr lang="fr-FR" baseline="0" dirty="0" smtClean="0"/>
              <a:t> </a:t>
            </a:r>
            <a:r>
              <a:rPr lang="fr-FR" baseline="0" dirty="0" err="1" smtClean="0"/>
              <a:t>classifiers</a:t>
            </a:r>
            <a:r>
              <a:rPr lang="fr-FR" baseline="0" dirty="0" smtClean="0"/>
              <a:t> are at </a:t>
            </a:r>
            <a:r>
              <a:rPr lang="fr-FR" baseline="0" dirty="0" err="1" smtClean="0"/>
              <a:t>risk</a:t>
            </a:r>
            <a:r>
              <a:rPr lang="fr-FR" baseline="0" dirty="0" smtClean="0"/>
              <a:t> of </a:t>
            </a:r>
            <a:r>
              <a:rPr lang="fr-FR" baseline="0" dirty="0" err="1" smtClean="0"/>
              <a:t>reaching</a:t>
            </a:r>
            <a:r>
              <a:rPr lang="fr-FR" baseline="0" dirty="0" smtClean="0"/>
              <a:t> false conclusions if </a:t>
            </a:r>
            <a:r>
              <a:rPr lang="fr-FR" baseline="0" dirty="0" err="1" smtClean="0"/>
              <a:t>these</a:t>
            </a:r>
            <a:r>
              <a:rPr lang="fr-FR" baseline="0" dirty="0" smtClean="0"/>
              <a:t> </a:t>
            </a:r>
            <a:r>
              <a:rPr lang="fr-FR" baseline="0" dirty="0" err="1" smtClean="0"/>
              <a:t>classifiers</a:t>
            </a:r>
            <a:r>
              <a:rPr lang="fr-FR" baseline="0" dirty="0" smtClean="0"/>
              <a:t> do not </a:t>
            </a:r>
            <a:r>
              <a:rPr lang="fr-FR" baseline="0" dirty="0" err="1" smtClean="0"/>
              <a:t>adjust</a:t>
            </a:r>
            <a:r>
              <a:rPr lang="fr-FR" baseline="0" dirty="0" smtClean="0"/>
              <a:t> for </a:t>
            </a:r>
            <a:r>
              <a:rPr lang="fr-FR" baseline="0" dirty="0" err="1" smtClean="0"/>
              <a:t>confounding</a:t>
            </a:r>
            <a:r>
              <a:rPr lang="fr-FR" baseline="0" dirty="0" smtClean="0"/>
              <a:t> variables.</a:t>
            </a:r>
            <a:endParaRPr lang="en-US" dirty="0" smtClean="0"/>
          </a:p>
          <a:p>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5</a:t>
            </a:fld>
            <a:endParaRPr lang="en-US"/>
          </a:p>
        </p:txBody>
      </p:sp>
    </p:spTree>
    <p:extLst>
      <p:ext uri="{BB962C8B-B14F-4D97-AF65-F5344CB8AC3E}">
        <p14:creationId xmlns:p14="http://schemas.microsoft.com/office/powerpoint/2010/main" val="4235987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Methods have been developed to control for confounding variables:</a:t>
            </a:r>
          </a:p>
          <a:p>
            <a:pPr marL="628650" lvl="1" indent="-171450">
              <a:buFontTx/>
              <a:buChar char="-"/>
            </a:pPr>
            <a:r>
              <a:rPr lang="fr-FR" dirty="0" err="1" smtClean="0"/>
              <a:t>Matching</a:t>
            </a:r>
            <a:r>
              <a:rPr lang="fr-FR" dirty="0" smtClean="0"/>
              <a:t>:</a:t>
            </a:r>
            <a:r>
              <a:rPr lang="fr-FR" baseline="0" dirty="0" smtClean="0"/>
              <a:t> </a:t>
            </a:r>
            <a:r>
              <a:rPr lang="fr-FR" baseline="0" dirty="0" err="1" smtClean="0"/>
              <a:t>construct</a:t>
            </a:r>
            <a:r>
              <a:rPr lang="fr-FR" baseline="0" dirty="0" smtClean="0"/>
              <a:t> pair-</a:t>
            </a:r>
            <a:r>
              <a:rPr lang="fr-FR" baseline="0" dirty="0" err="1" smtClean="0"/>
              <a:t>wise</a:t>
            </a:r>
            <a:r>
              <a:rPr lang="fr-FR" baseline="0" dirty="0" smtClean="0"/>
              <a:t> classification by </a:t>
            </a:r>
            <a:r>
              <a:rPr lang="fr-FR" baseline="0" dirty="0" err="1" smtClean="0"/>
              <a:t>pairing</a:t>
            </a:r>
            <a:r>
              <a:rPr lang="fr-FR" baseline="0" dirty="0" smtClean="0"/>
              <a:t> an instance </a:t>
            </a:r>
            <a:r>
              <a:rPr lang="fr-FR" baseline="0" dirty="0" err="1" smtClean="0"/>
              <a:t>with</a:t>
            </a:r>
            <a:r>
              <a:rPr lang="fr-FR" baseline="0" dirty="0" smtClean="0"/>
              <a:t> a </a:t>
            </a:r>
            <a:r>
              <a:rPr lang="fr-FR" baseline="0" dirty="0" err="1" smtClean="0"/>
              <a:t>given</a:t>
            </a:r>
            <a:r>
              <a:rPr lang="fr-FR" baseline="0" dirty="0" smtClean="0"/>
              <a:t> label y and a </a:t>
            </a:r>
            <a:r>
              <a:rPr lang="fr-FR" baseline="0" dirty="0" err="1" smtClean="0"/>
              <a:t>given</a:t>
            </a:r>
            <a:r>
              <a:rPr lang="fr-FR" baseline="0" dirty="0" smtClean="0"/>
              <a:t> </a:t>
            </a:r>
            <a:r>
              <a:rPr lang="fr-FR" baseline="0" dirty="0" err="1" smtClean="0"/>
              <a:t>confounder</a:t>
            </a:r>
            <a:r>
              <a:rPr lang="fr-FR" baseline="0" dirty="0" smtClean="0"/>
              <a:t> value z to </a:t>
            </a:r>
            <a:r>
              <a:rPr lang="fr-FR" baseline="0" dirty="0" err="1" smtClean="0"/>
              <a:t>another</a:t>
            </a:r>
            <a:r>
              <a:rPr lang="fr-FR" baseline="0" dirty="0" smtClean="0"/>
              <a:t> instance </a:t>
            </a:r>
            <a:r>
              <a:rPr lang="fr-FR" baseline="0" dirty="0" err="1" smtClean="0"/>
              <a:t>with</a:t>
            </a:r>
            <a:r>
              <a:rPr lang="fr-FR" baseline="0" dirty="0" smtClean="0"/>
              <a:t> the </a:t>
            </a:r>
            <a:r>
              <a:rPr lang="fr-FR" baseline="0" dirty="0" err="1" smtClean="0"/>
              <a:t>same</a:t>
            </a:r>
            <a:r>
              <a:rPr lang="fr-FR" baseline="0" dirty="0" smtClean="0"/>
              <a:t> label but a </a:t>
            </a:r>
            <a:r>
              <a:rPr lang="fr-FR" baseline="0" dirty="0" err="1" smtClean="0"/>
              <a:t>different</a:t>
            </a:r>
            <a:r>
              <a:rPr lang="fr-FR" baseline="0" dirty="0" smtClean="0"/>
              <a:t> </a:t>
            </a:r>
            <a:r>
              <a:rPr lang="fr-FR" baseline="0" dirty="0" err="1" smtClean="0"/>
              <a:t>confounder</a:t>
            </a:r>
            <a:r>
              <a:rPr lang="fr-FR" baseline="0" dirty="0" smtClean="0"/>
              <a:t> value.</a:t>
            </a:r>
            <a:endParaRPr lang="fr-FR" dirty="0" smtClean="0"/>
          </a:p>
          <a:p>
            <a:pPr marL="628650" lvl="1" indent="-171450">
              <a:buFontTx/>
              <a:buChar char="-"/>
            </a:pPr>
            <a:r>
              <a:rPr lang="fr-FR" dirty="0" smtClean="0"/>
              <a:t>Stratification: </a:t>
            </a:r>
            <a:r>
              <a:rPr lang="fr-FR" dirty="0" err="1" smtClean="0"/>
              <a:t>create</a:t>
            </a:r>
            <a:r>
              <a:rPr lang="fr-FR" dirty="0" smtClean="0"/>
              <a:t> group of instances </a:t>
            </a:r>
            <a:r>
              <a:rPr lang="fr-FR" dirty="0" err="1" smtClean="0"/>
              <a:t>where</a:t>
            </a:r>
            <a:r>
              <a:rPr lang="fr-FR" baseline="0" dirty="0" smtClean="0"/>
              <a:t> the </a:t>
            </a:r>
            <a:r>
              <a:rPr lang="fr-FR" baseline="0" dirty="0" err="1" smtClean="0"/>
              <a:t>confounder</a:t>
            </a:r>
            <a:r>
              <a:rPr lang="fr-FR" baseline="0" dirty="0" smtClean="0"/>
              <a:t> </a:t>
            </a:r>
            <a:r>
              <a:rPr lang="fr-FR" baseline="0" dirty="0" err="1" smtClean="0"/>
              <a:t>does</a:t>
            </a:r>
            <a:r>
              <a:rPr lang="fr-FR" baseline="0" dirty="0" smtClean="0"/>
              <a:t> not </a:t>
            </a:r>
            <a:r>
              <a:rPr lang="fr-FR" baseline="0" dirty="0" err="1" smtClean="0"/>
              <a:t>vary</a:t>
            </a:r>
            <a:r>
              <a:rPr lang="fr-FR" baseline="0" dirty="0" smtClean="0"/>
              <a:t> and </a:t>
            </a:r>
            <a:r>
              <a:rPr lang="fr-FR" baseline="0" dirty="0" err="1" smtClean="0"/>
              <a:t>evaluate</a:t>
            </a:r>
            <a:r>
              <a:rPr lang="fr-FR" baseline="0" dirty="0" smtClean="0"/>
              <a:t> the </a:t>
            </a:r>
            <a:r>
              <a:rPr lang="fr-FR" baseline="0" dirty="0" err="1" smtClean="0"/>
              <a:t>outcome</a:t>
            </a:r>
            <a:r>
              <a:rPr lang="fr-FR" baseline="0" dirty="0" smtClean="0"/>
              <a:t> </a:t>
            </a:r>
            <a:r>
              <a:rPr lang="fr-FR" baseline="0" dirty="0" err="1" smtClean="0"/>
              <a:t>within</a:t>
            </a:r>
            <a:r>
              <a:rPr lang="fr-FR" baseline="0" dirty="0" smtClean="0"/>
              <a:t> </a:t>
            </a:r>
            <a:r>
              <a:rPr lang="fr-FR" baseline="0" dirty="0" err="1" smtClean="0"/>
              <a:t>each</a:t>
            </a:r>
            <a:r>
              <a:rPr lang="fr-FR" baseline="0" dirty="0" smtClean="0"/>
              <a:t> group of the </a:t>
            </a:r>
            <a:r>
              <a:rPr lang="fr-FR" baseline="0" dirty="0" err="1" smtClean="0"/>
              <a:t>confounder</a:t>
            </a:r>
            <a:r>
              <a:rPr lang="fr-FR" baseline="0" dirty="0" smtClean="0"/>
              <a:t>.</a:t>
            </a:r>
          </a:p>
          <a:p>
            <a:pPr marL="628650" lvl="1" indent="-171450">
              <a:buFontTx/>
              <a:buChar char="-"/>
            </a:pPr>
            <a:r>
              <a:rPr lang="fr-FR" baseline="0" dirty="0" err="1" smtClean="0"/>
              <a:t>Features</a:t>
            </a:r>
            <a:r>
              <a:rPr lang="fr-FR" baseline="0" dirty="0" smtClean="0"/>
              <a:t> </a:t>
            </a:r>
            <a:r>
              <a:rPr lang="fr-FR" baseline="0" dirty="0" err="1" smtClean="0"/>
              <a:t>removal</a:t>
            </a:r>
            <a:r>
              <a:rPr lang="fr-FR" baseline="0" dirty="0" smtClean="0"/>
              <a:t>: </a:t>
            </a:r>
            <a:r>
              <a:rPr lang="fr-FR" baseline="0" dirty="0" err="1" smtClean="0"/>
              <a:t>remove</a:t>
            </a:r>
            <a:r>
              <a:rPr lang="fr-FR" baseline="0" dirty="0" smtClean="0"/>
              <a:t> </a:t>
            </a:r>
            <a:r>
              <a:rPr lang="fr-FR" baseline="0" dirty="0" err="1" smtClean="0"/>
              <a:t>features</a:t>
            </a:r>
            <a:r>
              <a:rPr lang="fr-FR" baseline="0" dirty="0" smtClean="0"/>
              <a:t> </a:t>
            </a:r>
            <a:r>
              <a:rPr lang="fr-FR" baseline="0" dirty="0" err="1" smtClean="0"/>
              <a:t>that</a:t>
            </a:r>
            <a:r>
              <a:rPr lang="fr-FR" baseline="0" dirty="0" smtClean="0"/>
              <a:t> </a:t>
            </a:r>
            <a:r>
              <a:rPr lang="fr-FR" baseline="0" dirty="0" err="1" smtClean="0"/>
              <a:t>introduce</a:t>
            </a:r>
            <a:r>
              <a:rPr lang="fr-FR" baseline="0" dirty="0" smtClean="0"/>
              <a:t> </a:t>
            </a:r>
            <a:r>
              <a:rPr lang="fr-FR" baseline="0" dirty="0" err="1" smtClean="0"/>
              <a:t>bias</a:t>
            </a:r>
            <a:endParaRPr lang="fr-FR" baseline="0" dirty="0" smtClean="0"/>
          </a:p>
          <a:p>
            <a:pPr marL="628650" lvl="1" indent="-171450">
              <a:buFontTx/>
              <a:buChar char="-"/>
            </a:pPr>
            <a:r>
              <a:rPr lang="fr-FR" baseline="0" dirty="0" smtClean="0"/>
              <a:t>Back-</a:t>
            </a:r>
            <a:r>
              <a:rPr lang="fr-FR" baseline="0" dirty="0" err="1" smtClean="0"/>
              <a:t>door</a:t>
            </a:r>
            <a:r>
              <a:rPr lang="fr-FR" baseline="0" dirty="0" smtClean="0"/>
              <a:t> </a:t>
            </a:r>
            <a:r>
              <a:rPr lang="fr-FR" baseline="0" dirty="0" err="1" smtClean="0"/>
              <a:t>adjustment</a:t>
            </a:r>
            <a:r>
              <a:rPr lang="fr-FR" baseline="0" dirty="0" smtClean="0"/>
              <a:t> by Pearl </a:t>
            </a:r>
            <a:r>
              <a:rPr lang="fr-FR" baseline="0" dirty="0" err="1" smtClean="0"/>
              <a:t>will</a:t>
            </a:r>
            <a:r>
              <a:rPr lang="fr-FR" baseline="0" dirty="0" smtClean="0"/>
              <a:t> </a:t>
            </a:r>
            <a:r>
              <a:rPr lang="fr-FR" baseline="0" dirty="0" err="1" smtClean="0"/>
              <a:t>be</a:t>
            </a:r>
            <a:r>
              <a:rPr lang="fr-FR" baseline="0" dirty="0" smtClean="0"/>
              <a:t> </a:t>
            </a:r>
            <a:r>
              <a:rPr lang="fr-FR" baseline="0" dirty="0" err="1" smtClean="0"/>
              <a:t>explained</a:t>
            </a:r>
            <a:r>
              <a:rPr lang="fr-FR" baseline="0" dirty="0" smtClean="0"/>
              <a:t> </a:t>
            </a:r>
            <a:r>
              <a:rPr lang="fr-FR" baseline="0" dirty="0" err="1" smtClean="0"/>
              <a:t>later</a:t>
            </a:r>
            <a:endParaRPr lang="fr-FR" baseline="0"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Solutions have been designed to solve:</a:t>
            </a:r>
          </a:p>
          <a:p>
            <a:r>
              <a:rPr lang="en-US" dirty="0" smtClean="0"/>
              <a:t>- Selection</a:t>
            </a:r>
            <a:r>
              <a:rPr lang="en-US" baseline="0" dirty="0" smtClean="0"/>
              <a:t> bias problem</a:t>
            </a:r>
          </a:p>
          <a:p>
            <a:r>
              <a:rPr lang="en-US" baseline="0" dirty="0" smtClean="0"/>
              <a:t>- Changing target distribution problem</a:t>
            </a:r>
          </a:p>
          <a:p>
            <a:endParaRPr lang="en-US" baseline="0" dirty="0" smtClean="0"/>
          </a:p>
          <a:p>
            <a:r>
              <a:rPr lang="en-US" sz="1200" dirty="0" smtClean="0"/>
              <a:t>We focus on the problem where the relation between the confounder Z and the target Y varies</a:t>
            </a:r>
            <a:r>
              <a:rPr lang="en-US" sz="1200" baseline="0" dirty="0" smtClean="0"/>
              <a:t> and to the best of our knowledge, we don’t know of any work that has been focusing on this problem in text classification.</a:t>
            </a:r>
            <a:endParaRPr lang="fr-FR" baseline="0" dirty="0" smtClean="0"/>
          </a:p>
          <a:p>
            <a:endParaRPr lang="en-US" sz="1200" dirty="0" smtClean="0"/>
          </a:p>
          <a:p>
            <a:endParaRPr lang="en-US" sz="1200" dirty="0" smtClean="0"/>
          </a:p>
          <a:p>
            <a:endParaRPr lang="en-US" dirty="0" smtClean="0"/>
          </a:p>
        </p:txBody>
      </p:sp>
      <p:sp>
        <p:nvSpPr>
          <p:cNvPr id="4" name="Slide Number Placeholder 3"/>
          <p:cNvSpPr>
            <a:spLocks noGrp="1"/>
          </p:cNvSpPr>
          <p:nvPr>
            <p:ph type="sldNum" sz="quarter" idx="10"/>
          </p:nvPr>
        </p:nvSpPr>
        <p:spPr/>
        <p:txBody>
          <a:bodyPr/>
          <a:lstStyle/>
          <a:p>
            <a:fld id="{737ADE7F-0738-45F2-9172-1DD9D5B76FD8}" type="slidenum">
              <a:rPr lang="en-US" smtClean="0"/>
              <a:t>6</a:t>
            </a:fld>
            <a:endParaRPr lang="en-US"/>
          </a:p>
        </p:txBody>
      </p:sp>
    </p:spTree>
    <p:extLst>
      <p:ext uri="{BB962C8B-B14F-4D97-AF65-F5344CB8AC3E}">
        <p14:creationId xmlns:p14="http://schemas.microsoft.com/office/powerpoint/2010/main" val="698393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Tx/>
                  <a:buChar char="-"/>
                </a:pPr>
                <a:r>
                  <a:rPr lang="fr-FR" dirty="0" smtClean="0"/>
                  <a:t>We assume a </a:t>
                </a:r>
                <a:r>
                  <a:rPr lang="fr-FR" dirty="0" err="1" smtClean="0"/>
                  <a:t>dataset</a:t>
                </a:r>
                <a:r>
                  <a:rPr lang="fr-FR" dirty="0" smtClean="0"/>
                  <a:t> D of</a:t>
                </a:r>
                <a:r>
                  <a:rPr lang="fr-FR" baseline="0" dirty="0" smtClean="0"/>
                  <a:t> n instances </a:t>
                </a:r>
                <a:r>
                  <a:rPr lang="fr-FR" baseline="0" dirty="0" err="1" smtClean="0"/>
                  <a:t>where</a:t>
                </a:r>
                <a:r>
                  <a:rPr lang="fr-FR" baseline="0" dirty="0" smtClean="0"/>
                  <a:t> </a:t>
                </a:r>
                <a14:m>
                  <m:oMath xmlns:m="http://schemas.openxmlformats.org/officeDocument/2006/math">
                    <m:sSub>
                      <m:sSubPr>
                        <m:ctrlPr>
                          <a:rPr lang="fr-FR" b="0" i="1" baseline="0" smtClean="0">
                            <a:latin typeface="Cambria Math" panose="02040503050406030204" pitchFamily="18" charset="0"/>
                          </a:rPr>
                        </m:ctrlPr>
                      </m:sSubPr>
                      <m:e>
                        <m:r>
                          <a:rPr lang="fr-FR" b="0" i="1" baseline="0" smtClean="0">
                            <a:latin typeface="Cambria Math" panose="02040503050406030204" pitchFamily="18" charset="0"/>
                          </a:rPr>
                          <m:t>𝑥</m:t>
                        </m:r>
                      </m:e>
                      <m:sub>
                        <m:r>
                          <a:rPr lang="fr-FR" b="0" i="1" baseline="0" smtClean="0">
                            <a:latin typeface="Cambria Math" panose="02040503050406030204" pitchFamily="18" charset="0"/>
                          </a:rPr>
                          <m:t>𝑖</m:t>
                        </m:r>
                      </m:sub>
                    </m:sSub>
                  </m:oMath>
                </a14:m>
                <a:r>
                  <a:rPr lang="en-US" dirty="0" smtClean="0"/>
                  <a:t> is a vector of terms,</a:t>
                </a:r>
                <a:r>
                  <a:rPr lang="en-US" baseline="0" dirty="0" smtClean="0"/>
                  <a:t> </a:t>
                </a:r>
                <a14:m>
                  <m:oMath xmlns:m="http://schemas.openxmlformats.org/officeDocument/2006/math">
                    <m:sSub>
                      <m:sSubPr>
                        <m:ctrlPr>
                          <a:rPr lang="fr-FR" b="0" i="1" baseline="0" smtClean="0">
                            <a:latin typeface="Cambria Math" panose="02040503050406030204" pitchFamily="18" charset="0"/>
                          </a:rPr>
                        </m:ctrlPr>
                      </m:sSubPr>
                      <m:e>
                        <m:r>
                          <a:rPr lang="fr-FR" b="0" i="1" baseline="0" smtClean="0">
                            <a:latin typeface="Cambria Math" panose="02040503050406030204" pitchFamily="18" charset="0"/>
                          </a:rPr>
                          <m:t>𝑦</m:t>
                        </m:r>
                      </m:e>
                      <m:sub>
                        <m:r>
                          <a:rPr lang="fr-FR" b="0" i="1" baseline="0" smtClean="0">
                            <a:latin typeface="Cambria Math" panose="02040503050406030204" pitchFamily="18" charset="0"/>
                          </a:rPr>
                          <m:t>𝑖</m:t>
                        </m:r>
                      </m:sub>
                    </m:sSub>
                  </m:oMath>
                </a14:m>
                <a:r>
                  <a:rPr lang="en-US" dirty="0" smtClean="0"/>
                  <a:t> is the class label and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𝑧</m:t>
                        </m:r>
                      </m:e>
                      <m:sub>
                        <m:r>
                          <a:rPr lang="fr-FR" b="0" i="1" smtClean="0">
                            <a:latin typeface="Cambria Math" panose="02040503050406030204" pitchFamily="18" charset="0"/>
                          </a:rPr>
                          <m:t>𝑖</m:t>
                        </m:r>
                      </m:sub>
                    </m:sSub>
                  </m:oMath>
                </a14:m>
                <a:r>
                  <a:rPr lang="en-US" dirty="0" smtClean="0"/>
                  <a:t> is the</a:t>
                </a:r>
                <a:r>
                  <a:rPr lang="en-US" baseline="0" dirty="0" smtClean="0"/>
                  <a:t> confounder value</a:t>
                </a:r>
                <a:r>
                  <a:rPr lang="en-US" dirty="0" smtClean="0"/>
                  <a:t>.</a:t>
                </a:r>
              </a:p>
              <a:p>
                <a:pPr marL="171450" indent="-171450">
                  <a:buFontTx/>
                  <a:buChar char="-"/>
                </a:pPr>
                <a:endParaRPr lang="fr-FR" dirty="0" smtClean="0"/>
              </a:p>
              <a:p>
                <a:pPr marL="171450" indent="-171450">
                  <a:buFontTx/>
                  <a:buChar char="-"/>
                </a:pPr>
                <a:r>
                  <a:rPr lang="fr-FR" dirty="0" smtClean="0"/>
                  <a:t>Objective </a:t>
                </a:r>
                <a:r>
                  <a:rPr lang="fr-FR" dirty="0" err="1" smtClean="0"/>
                  <a:t>is</a:t>
                </a:r>
                <a:r>
                  <a:rPr lang="fr-FR" dirty="0" smtClean="0"/>
                  <a:t> to </a:t>
                </a:r>
                <a:r>
                  <a:rPr lang="fr-FR" dirty="0" err="1" smtClean="0"/>
                  <a:t>predict</a:t>
                </a:r>
                <a:r>
                  <a:rPr lang="fr-FR" dirty="0" smtClean="0"/>
                  <a:t> the</a:t>
                </a:r>
                <a:r>
                  <a:rPr lang="fr-FR" baseline="0" dirty="0" smtClean="0"/>
                  <a:t> label </a:t>
                </a:r>
                <a14:m>
                  <m:oMath xmlns:m="http://schemas.openxmlformats.org/officeDocument/2006/math">
                    <m:sSub>
                      <m:sSubPr>
                        <m:ctrlPr>
                          <a:rPr lang="fr-FR" i="1" baseline="0" dirty="0" smtClean="0">
                            <a:latin typeface="Cambria Math" panose="02040503050406030204" pitchFamily="18" charset="0"/>
                          </a:rPr>
                        </m:ctrlPr>
                      </m:sSubPr>
                      <m:e>
                        <m:r>
                          <a:rPr lang="fr-FR" i="1" baseline="0" dirty="0" smtClean="0">
                            <a:latin typeface="Cambria Math" panose="02040503050406030204" pitchFamily="18" charset="0"/>
                          </a:rPr>
                          <m:t>𝑦</m:t>
                        </m:r>
                      </m:e>
                      <m:sub>
                        <m:r>
                          <a:rPr lang="fr-FR" i="1" baseline="0" dirty="0" smtClean="0">
                            <a:latin typeface="Cambria Math" panose="02040503050406030204" pitchFamily="18" charset="0"/>
                          </a:rPr>
                          <m:t>𝑗</m:t>
                        </m:r>
                      </m:sub>
                    </m:sSub>
                  </m:oMath>
                </a14:m>
                <a:r>
                  <a:rPr lang="fr-FR" baseline="0" dirty="0" smtClean="0"/>
                  <a:t> for </a:t>
                </a:r>
                <a:r>
                  <a:rPr lang="fr-FR" baseline="0" dirty="0" err="1" smtClean="0"/>
                  <a:t>some</a:t>
                </a:r>
                <a:r>
                  <a:rPr lang="fr-FR" baseline="0" dirty="0" smtClean="0"/>
                  <a:t> new instance </a:t>
                </a:r>
                <a14:m>
                  <m:oMath xmlns:m="http://schemas.openxmlformats.org/officeDocument/2006/math">
                    <m:sSub>
                      <m:sSubPr>
                        <m:ctrlPr>
                          <a:rPr lang="fr-FR" i="1" baseline="0" dirty="0" smtClean="0">
                            <a:latin typeface="Cambria Math" panose="02040503050406030204" pitchFamily="18" charset="0"/>
                          </a:rPr>
                        </m:ctrlPr>
                      </m:sSubPr>
                      <m:e>
                        <m:r>
                          <a:rPr lang="fr-FR" i="1" baseline="0" dirty="0" smtClean="0">
                            <a:latin typeface="Cambria Math" panose="02040503050406030204" pitchFamily="18" charset="0"/>
                          </a:rPr>
                          <m:t>𝑥</m:t>
                        </m:r>
                      </m:e>
                      <m:sub>
                        <m:r>
                          <a:rPr lang="fr-FR" i="1" baseline="0" dirty="0" smtClean="0">
                            <a:latin typeface="Cambria Math" panose="02040503050406030204" pitchFamily="18" charset="0"/>
                          </a:rPr>
                          <m:t>𝑗</m:t>
                        </m:r>
                      </m:sub>
                    </m:sSub>
                  </m:oMath>
                </a14:m>
                <a:r>
                  <a:rPr lang="fr-FR" baseline="0" dirty="0" smtClean="0"/>
                  <a:t>, </a:t>
                </a:r>
                <a:r>
                  <a:rPr lang="fr-FR" baseline="0" dirty="0" err="1" smtClean="0"/>
                  <a:t>while</a:t>
                </a:r>
                <a:r>
                  <a:rPr lang="fr-FR" baseline="0" dirty="0" smtClean="0"/>
                  <a:t> </a:t>
                </a:r>
                <a:r>
                  <a:rPr lang="fr-FR" baseline="0" dirty="0" err="1" smtClean="0"/>
                  <a:t>controlling</a:t>
                </a:r>
                <a:r>
                  <a:rPr lang="fr-FR" baseline="0" dirty="0" smtClean="0"/>
                  <a:t> for an </a:t>
                </a:r>
                <a:r>
                  <a:rPr lang="fr-FR" baseline="0" dirty="0" err="1" smtClean="0"/>
                  <a:t>unobserved</a:t>
                </a:r>
                <a:r>
                  <a:rPr lang="fr-FR" baseline="0" dirty="0" smtClean="0"/>
                  <a:t> </a:t>
                </a:r>
                <a:r>
                  <a:rPr lang="fr-FR" baseline="0" dirty="0" err="1" smtClean="0"/>
                  <a:t>confounder</a:t>
                </a:r>
                <a:r>
                  <a:rPr lang="fr-FR" baseline="0" dirty="0" smtClean="0"/>
                  <a:t> </a:t>
                </a:r>
                <a14:m>
                  <m:oMath xmlns:m="http://schemas.openxmlformats.org/officeDocument/2006/math">
                    <m:sSub>
                      <m:sSubPr>
                        <m:ctrlPr>
                          <a:rPr lang="fr-FR" b="0" i="1" baseline="0" smtClean="0">
                            <a:latin typeface="Cambria Math" panose="02040503050406030204" pitchFamily="18" charset="0"/>
                          </a:rPr>
                        </m:ctrlPr>
                      </m:sSubPr>
                      <m:e>
                        <m:r>
                          <a:rPr lang="fr-FR" b="0" i="1" baseline="0" smtClean="0">
                            <a:latin typeface="Cambria Math" panose="02040503050406030204" pitchFamily="18" charset="0"/>
                          </a:rPr>
                          <m:t>𝑧</m:t>
                        </m:r>
                      </m:e>
                      <m:sub>
                        <m:r>
                          <a:rPr lang="fr-FR" b="0" i="1" baseline="0" smtClean="0">
                            <a:latin typeface="Cambria Math" panose="02040503050406030204" pitchFamily="18" charset="0"/>
                          </a:rPr>
                          <m:t>𝑗</m:t>
                        </m:r>
                      </m:sub>
                    </m:sSub>
                  </m:oMath>
                </a14:m>
                <a:r>
                  <a:rPr lang="en-US" dirty="0" smtClean="0"/>
                  <a:t>.</a:t>
                </a:r>
              </a:p>
              <a:p>
                <a:pPr marL="171450" indent="-171450">
                  <a:buFontTx/>
                  <a:buChar char="-"/>
                </a:pPr>
                <a:r>
                  <a:rPr lang="fr-FR" dirty="0" err="1" smtClean="0"/>
                  <a:t>We</a:t>
                </a:r>
                <a:r>
                  <a:rPr lang="fr-FR" dirty="0" smtClean="0"/>
                  <a:t> assume the </a:t>
                </a:r>
                <a:r>
                  <a:rPr lang="fr-FR" dirty="0" err="1" smtClean="0"/>
                  <a:t>confounder</a:t>
                </a:r>
                <a:r>
                  <a:rPr lang="fr-FR" dirty="0" smtClean="0"/>
                  <a:t> </a:t>
                </a:r>
                <a:r>
                  <a:rPr lang="fr-FR" dirty="0" err="1" smtClean="0"/>
                  <a:t>is</a:t>
                </a:r>
                <a:r>
                  <a:rPr lang="fr-FR" dirty="0" smtClean="0"/>
                  <a:t> </a:t>
                </a:r>
                <a:r>
                  <a:rPr lang="fr-FR" dirty="0" err="1" smtClean="0"/>
                  <a:t>observed</a:t>
                </a:r>
                <a:r>
                  <a:rPr lang="fr-FR" dirty="0" smtClean="0"/>
                  <a:t> at training time but not at </a:t>
                </a:r>
                <a:r>
                  <a:rPr lang="fr-FR" dirty="0" err="1" smtClean="0"/>
                  <a:t>testing</a:t>
                </a:r>
                <a:r>
                  <a:rPr lang="fr-FR" dirty="0" smtClean="0"/>
                  <a:t> time.</a:t>
                </a:r>
              </a:p>
              <a:p>
                <a:pPr marL="171450" indent="-171450">
                  <a:buFontTx/>
                  <a:buChar char="-"/>
                </a:pPr>
                <a:endParaRPr lang="fr-FR" dirty="0" smtClean="0"/>
              </a:p>
              <a:p>
                <a:pPr marL="171450" indent="-171450">
                  <a:buFontTx/>
                  <a:buChar char="-"/>
                </a:pPr>
                <a:r>
                  <a:rPr lang="fr-FR" dirty="0" smtClean="0"/>
                  <a:t>Figure:</a:t>
                </a:r>
              </a:p>
              <a:p>
                <a:pPr marL="628650" lvl="1" indent="-171450">
                  <a:buFontTx/>
                  <a:buChar char="-"/>
                </a:pPr>
                <a:r>
                  <a:rPr lang="fr-FR" dirty="0" err="1" smtClean="0"/>
                  <a:t>When</a:t>
                </a:r>
                <a:r>
                  <a:rPr lang="fr-FR" dirty="0" smtClean="0"/>
                  <a:t> </a:t>
                </a:r>
                <a:r>
                  <a:rPr lang="fr-FR" dirty="0" err="1" smtClean="0"/>
                  <a:t>we</a:t>
                </a:r>
                <a:r>
                  <a:rPr lang="fr-FR" dirty="0" smtClean="0"/>
                  <a:t> omit the </a:t>
                </a:r>
                <a:r>
                  <a:rPr lang="fr-FR" dirty="0" err="1" smtClean="0"/>
                  <a:t>confounding</a:t>
                </a:r>
                <a:r>
                  <a:rPr lang="fr-FR" dirty="0" smtClean="0"/>
                  <a:t> variable Z, </a:t>
                </a:r>
                <a:r>
                  <a:rPr lang="fr-FR" dirty="0" err="1" smtClean="0"/>
                  <a:t>then</a:t>
                </a:r>
                <a:r>
                  <a:rPr lang="fr-FR" dirty="0" smtClean="0"/>
                  <a:t> </a:t>
                </a:r>
                <a:r>
                  <a:rPr lang="fr-FR" dirty="0" err="1" smtClean="0"/>
                  <a:t>we</a:t>
                </a:r>
                <a:r>
                  <a:rPr lang="fr-FR" dirty="0" smtClean="0"/>
                  <a:t> are back to a</a:t>
                </a:r>
                <a:r>
                  <a:rPr lang="fr-FR" baseline="0" dirty="0" smtClean="0"/>
                  <a:t> standard </a:t>
                </a:r>
                <a:r>
                  <a:rPr lang="fr-FR" baseline="0" dirty="0" err="1" smtClean="0"/>
                  <a:t>approach</a:t>
                </a:r>
                <a:r>
                  <a:rPr lang="fr-FR" baseline="0" dirty="0" smtClean="0"/>
                  <a:t> to </a:t>
                </a:r>
                <a:r>
                  <a:rPr lang="fr-FR" baseline="0" dirty="0" err="1" smtClean="0"/>
                  <a:t>text</a:t>
                </a:r>
                <a:r>
                  <a:rPr lang="fr-FR" baseline="0" dirty="0" smtClean="0"/>
                  <a:t> classification </a:t>
                </a:r>
                <a:r>
                  <a:rPr lang="fr-FR" baseline="0" dirty="0" err="1" smtClean="0"/>
                  <a:t>where</a:t>
                </a:r>
                <a:r>
                  <a:rPr lang="fr-FR" baseline="0" dirty="0" smtClean="0"/>
                  <a:t> </a:t>
                </a:r>
                <a:r>
                  <a:rPr lang="fr-FR" baseline="0" dirty="0" err="1" smtClean="0"/>
                  <a:t>we</a:t>
                </a:r>
                <a:r>
                  <a:rPr lang="fr-FR" baseline="0" dirty="0" smtClean="0"/>
                  <a:t> model P(Y|X).</a:t>
                </a:r>
              </a:p>
              <a:p>
                <a:pPr marL="628650" lvl="1" indent="-171450">
                  <a:buFontTx/>
                  <a:buChar char="-"/>
                </a:pPr>
                <a:r>
                  <a:rPr lang="fr-FR" baseline="0" dirty="0" err="1" smtClean="0"/>
                  <a:t>We</a:t>
                </a:r>
                <a:r>
                  <a:rPr lang="fr-FR" baseline="0" dirty="0" smtClean="0"/>
                  <a:t> assume </a:t>
                </a:r>
                <a:r>
                  <a:rPr lang="fr-FR" baseline="0" dirty="0" err="1" smtClean="0"/>
                  <a:t>that</a:t>
                </a:r>
                <a:r>
                  <a:rPr lang="fr-FR" baseline="0" dirty="0" smtClean="0"/>
                  <a:t> the </a:t>
                </a:r>
                <a:r>
                  <a:rPr lang="fr-FR" baseline="0" dirty="0" err="1" smtClean="0"/>
                  <a:t>confounder</a:t>
                </a:r>
                <a:r>
                  <a:rPr lang="fr-FR" baseline="0" dirty="0" smtClean="0"/>
                  <a:t> influences </a:t>
                </a:r>
                <a:r>
                  <a:rPr lang="fr-FR" baseline="0" dirty="0" err="1" smtClean="0"/>
                  <a:t>both</a:t>
                </a:r>
                <a:r>
                  <a:rPr lang="fr-FR" baseline="0" dirty="0" smtClean="0"/>
                  <a:t> the </a:t>
                </a:r>
                <a:r>
                  <a:rPr lang="fr-FR" baseline="0" dirty="0" err="1" smtClean="0"/>
                  <a:t>term</a:t>
                </a:r>
                <a:r>
                  <a:rPr lang="fr-FR" baseline="0" dirty="0" smtClean="0"/>
                  <a:t> </a:t>
                </a:r>
                <a:r>
                  <a:rPr lang="fr-FR" baseline="0" dirty="0" err="1" smtClean="0"/>
                  <a:t>vector</a:t>
                </a:r>
                <a:r>
                  <a:rPr lang="fr-FR" baseline="0" dirty="0" smtClean="0"/>
                  <a:t> and the </a:t>
                </a:r>
                <a:r>
                  <a:rPr lang="fr-FR" baseline="0" dirty="0" err="1" smtClean="0"/>
                  <a:t>target</a:t>
                </a:r>
                <a:r>
                  <a:rPr lang="fr-FR" baseline="0" dirty="0" smtClean="0"/>
                  <a:t> label</a:t>
                </a:r>
              </a:p>
              <a:p>
                <a:pPr marL="628650" lvl="1" indent="-171450">
                  <a:buFontTx/>
                  <a:buChar char="-"/>
                </a:pPr>
                <a:r>
                  <a:rPr lang="fr-FR" baseline="0" dirty="0" smtClean="0"/>
                  <a:t>In </a:t>
                </a:r>
                <a:r>
                  <a:rPr lang="fr-FR" baseline="0" dirty="0" err="1" smtClean="0"/>
                  <a:t>our</a:t>
                </a:r>
                <a:r>
                  <a:rPr lang="fr-FR" baseline="0" dirty="0" smtClean="0"/>
                  <a:t> </a:t>
                </a:r>
                <a:r>
                  <a:rPr lang="fr-FR" baseline="0" dirty="0" err="1" smtClean="0"/>
                  <a:t>previous</a:t>
                </a:r>
                <a:r>
                  <a:rPr lang="fr-FR" baseline="0" dirty="0" smtClean="0"/>
                  <a:t> </a:t>
                </a:r>
                <a:r>
                  <a:rPr lang="fr-FR" baseline="0" dirty="0" err="1" smtClean="0"/>
                  <a:t>example</a:t>
                </a:r>
                <a:r>
                  <a:rPr lang="fr-FR" baseline="0" dirty="0" smtClean="0"/>
                  <a:t>, </a:t>
                </a:r>
                <a:r>
                  <a:rPr lang="fr-FR" baseline="0" dirty="0" err="1" smtClean="0"/>
                  <a:t>we</a:t>
                </a:r>
                <a:r>
                  <a:rPr lang="fr-FR" baseline="0" dirty="0" smtClean="0"/>
                  <a:t> </a:t>
                </a:r>
                <a:r>
                  <a:rPr lang="fr-FR" baseline="0" dirty="0" err="1" smtClean="0"/>
                  <a:t>were</a:t>
                </a:r>
                <a:r>
                  <a:rPr lang="fr-FR" baseline="0" dirty="0" smtClean="0"/>
                  <a:t> </a:t>
                </a:r>
                <a:r>
                  <a:rPr lang="fr-FR" baseline="0" dirty="0" err="1" smtClean="0"/>
                  <a:t>trying</a:t>
                </a:r>
                <a:r>
                  <a:rPr lang="fr-FR" baseline="0" dirty="0" smtClean="0"/>
                  <a:t> to label the position of a Twitter user </a:t>
                </a:r>
                <a:r>
                  <a:rPr lang="fr-FR" baseline="0" dirty="0" err="1" smtClean="0"/>
                  <a:t>given</a:t>
                </a:r>
                <a:r>
                  <a:rPr lang="fr-FR" baseline="0" dirty="0" smtClean="0"/>
                  <a:t> </a:t>
                </a:r>
                <a:r>
                  <a:rPr lang="fr-FR" baseline="0" dirty="0" err="1" smtClean="0"/>
                  <a:t>his</a:t>
                </a:r>
                <a:r>
                  <a:rPr lang="fr-FR" baseline="0" dirty="0" smtClean="0"/>
                  <a:t>/</a:t>
                </a:r>
                <a:r>
                  <a:rPr lang="fr-FR" baseline="0" dirty="0" err="1" smtClean="0"/>
                  <a:t>her</a:t>
                </a:r>
                <a:r>
                  <a:rPr lang="fr-FR" baseline="0" dirty="0" smtClean="0"/>
                  <a:t> tweets. And the </a:t>
                </a:r>
                <a:r>
                  <a:rPr lang="fr-FR" baseline="0" dirty="0" err="1" smtClean="0"/>
                  <a:t>confounder</a:t>
                </a:r>
                <a:r>
                  <a:rPr lang="fr-FR" baseline="0" dirty="0" smtClean="0"/>
                  <a:t> variable </a:t>
                </a:r>
                <a:r>
                  <a:rPr lang="fr-FR" baseline="0" dirty="0" err="1" smtClean="0"/>
                  <a:t>was</a:t>
                </a:r>
                <a:r>
                  <a:rPr lang="fr-FR" baseline="0" dirty="0" smtClean="0"/>
                  <a:t> the </a:t>
                </a:r>
                <a:r>
                  <a:rPr lang="fr-FR" baseline="0" dirty="0" err="1" smtClean="0"/>
                  <a:t>user’s</a:t>
                </a:r>
                <a:r>
                  <a:rPr lang="fr-FR" baseline="0" dirty="0" smtClean="0"/>
                  <a:t> </a:t>
                </a:r>
                <a:r>
                  <a:rPr lang="fr-FR" baseline="0" dirty="0" err="1" smtClean="0"/>
                  <a:t>gender</a:t>
                </a:r>
                <a:r>
                  <a:rPr lang="fr-FR" baseline="0" dirty="0" smtClean="0"/>
                  <a:t>.</a:t>
                </a:r>
              </a:p>
              <a:p>
                <a:pPr marL="628650" lvl="1" indent="-171450">
                  <a:buFontTx/>
                  <a:buChar char="-"/>
                </a:pPr>
                <a:endParaRPr lang="fr-FR" baseline="0" dirty="0" smtClean="0"/>
              </a:p>
              <a:p>
                <a:pPr marL="171450" lvl="0" indent="-171450">
                  <a:buFontTx/>
                  <a:buChar char="-"/>
                </a:pPr>
                <a:r>
                  <a:rPr lang="fr-FR" baseline="0" dirty="0" smtClean="0"/>
                  <a:t>The back-</a:t>
                </a:r>
                <a:r>
                  <a:rPr lang="fr-FR" baseline="0" dirty="0" err="1" smtClean="0"/>
                  <a:t>door</a:t>
                </a:r>
                <a:r>
                  <a:rPr lang="fr-FR" baseline="0" dirty="0" smtClean="0"/>
                  <a:t> </a:t>
                </a:r>
                <a:r>
                  <a:rPr lang="fr-FR" baseline="0" dirty="0" err="1" smtClean="0"/>
                  <a:t>criterion</a:t>
                </a:r>
                <a:r>
                  <a:rPr lang="fr-FR" baseline="0" dirty="0" smtClean="0"/>
                  <a:t> </a:t>
                </a:r>
                <a:r>
                  <a:rPr lang="fr-FR" baseline="0" dirty="0" err="1" smtClean="0"/>
                  <a:t>is</a:t>
                </a:r>
                <a:r>
                  <a:rPr lang="fr-FR" baseline="0" dirty="0" smtClean="0"/>
                  <a:t> a </a:t>
                </a:r>
                <a:r>
                  <a:rPr lang="fr-FR" baseline="0" dirty="0" err="1" smtClean="0"/>
                  <a:t>graphical</a:t>
                </a:r>
                <a:r>
                  <a:rPr lang="fr-FR" baseline="0" dirty="0" smtClean="0"/>
                  <a:t> test </a:t>
                </a:r>
                <a:r>
                  <a:rPr lang="fr-FR" baseline="0" dirty="0" err="1" smtClean="0"/>
                  <a:t>that</a:t>
                </a:r>
                <a:r>
                  <a:rPr lang="fr-FR" baseline="0" dirty="0" smtClean="0"/>
                  <a:t> </a:t>
                </a:r>
                <a:r>
                  <a:rPr lang="fr-FR" baseline="0" dirty="0" err="1" smtClean="0"/>
                  <a:t>determines</a:t>
                </a:r>
                <a:r>
                  <a:rPr lang="fr-FR" baseline="0" dirty="0" smtClean="0"/>
                  <a:t> </a:t>
                </a:r>
                <a:r>
                  <a:rPr lang="fr-FR" baseline="0" dirty="0" err="1" smtClean="0"/>
                  <a:t>whether</a:t>
                </a:r>
                <a:r>
                  <a:rPr lang="fr-FR" baseline="0" dirty="0" smtClean="0"/>
                  <a:t> Z </a:t>
                </a:r>
                <a:r>
                  <a:rPr lang="fr-FR" baseline="0" dirty="0" err="1" smtClean="0"/>
                  <a:t>is</a:t>
                </a:r>
                <a:r>
                  <a:rPr lang="fr-FR" baseline="0" dirty="0" smtClean="0"/>
                  <a:t> a </a:t>
                </a:r>
                <a:r>
                  <a:rPr lang="fr-FR" baseline="0" dirty="0" err="1" smtClean="0"/>
                  <a:t>sufficient</a:t>
                </a:r>
                <a:r>
                  <a:rPr lang="fr-FR" baseline="0" dirty="0" smtClean="0"/>
                  <a:t> set of variables to </a:t>
                </a:r>
                <a:r>
                  <a:rPr lang="fr-FR" baseline="0" dirty="0" err="1" smtClean="0"/>
                  <a:t>estimate</a:t>
                </a:r>
                <a:r>
                  <a:rPr lang="fr-FR" baseline="0" dirty="0" smtClean="0"/>
                  <a:t> the causal </a:t>
                </a:r>
                <a:r>
                  <a:rPr lang="fr-FR" baseline="0" dirty="0" err="1" smtClean="0"/>
                  <a:t>effect</a:t>
                </a:r>
                <a:r>
                  <a:rPr lang="fr-FR" baseline="0" dirty="0" smtClean="0"/>
                  <a:t>:</a:t>
                </a:r>
              </a:p>
              <a:p>
                <a:pPr marL="628650" lvl="1" indent="-171450">
                  <a:buFontTx/>
                  <a:buChar char="-"/>
                </a:pPr>
                <a:r>
                  <a:rPr lang="fr-FR" baseline="0" dirty="0" smtClean="0"/>
                  <a:t>No </a:t>
                </a:r>
                <a:r>
                  <a:rPr lang="fr-FR" baseline="0" dirty="0" err="1" smtClean="0"/>
                  <a:t>node</a:t>
                </a:r>
                <a:r>
                  <a:rPr lang="fr-FR" baseline="0" dirty="0" smtClean="0"/>
                  <a:t>…</a:t>
                </a:r>
              </a:p>
              <a:p>
                <a:pPr marL="628650" lvl="1" indent="-171450">
                  <a:buFontTx/>
                  <a:buChar char="-"/>
                </a:pPr>
                <a:r>
                  <a:rPr lang="fr-FR" baseline="0" dirty="0" smtClean="0"/>
                  <a:t>Z blocks </a:t>
                </a:r>
                <a:r>
                  <a:rPr lang="fr-FR" baseline="0" dirty="0" err="1" smtClean="0"/>
                  <a:t>every</a:t>
                </a:r>
                <a:r>
                  <a:rPr lang="fr-FR" baseline="0" dirty="0" smtClean="0"/>
                  <a:t> </a:t>
                </a:r>
                <a:r>
                  <a:rPr lang="fr-FR" baseline="0" dirty="0" err="1" smtClean="0"/>
                  <a:t>path</a:t>
                </a:r>
                <a:r>
                  <a:rPr lang="fr-FR" baseline="0" dirty="0" smtClean="0"/>
                  <a:t>…</a:t>
                </a:r>
              </a:p>
              <a:p>
                <a:pPr marL="171450" lvl="0" indent="-171450">
                  <a:buFontTx/>
                  <a:buChar char="-"/>
                </a:pPr>
                <a:r>
                  <a:rPr lang="fr-FR" baseline="0" dirty="0" smtClean="0"/>
                  <a:t>Our model </a:t>
                </a:r>
                <a:r>
                  <a:rPr lang="fr-FR" baseline="0" dirty="0" err="1" smtClean="0"/>
                  <a:t>meets</a:t>
                </a:r>
                <a:r>
                  <a:rPr lang="fr-FR" baseline="0" dirty="0" smtClean="0"/>
                  <a:t> the back-</a:t>
                </a:r>
                <a:r>
                  <a:rPr lang="fr-FR" baseline="0" dirty="0" err="1" smtClean="0"/>
                  <a:t>door</a:t>
                </a:r>
                <a:r>
                  <a:rPr lang="fr-FR" baseline="0" dirty="0" smtClean="0"/>
                  <a:t> </a:t>
                </a:r>
                <a:r>
                  <a:rPr lang="fr-FR" baseline="0" dirty="0" err="1" smtClean="0"/>
                  <a:t>criterion</a:t>
                </a:r>
                <a:r>
                  <a:rPr lang="fr-FR" baseline="0" dirty="0" smtClean="0"/>
                  <a:t> in </a:t>
                </a:r>
                <a:r>
                  <a:rPr lang="fr-FR" baseline="0" dirty="0" err="1" smtClean="0"/>
                  <a:t>theory</a:t>
                </a:r>
                <a:r>
                  <a:rPr lang="fr-FR" baseline="0" dirty="0" smtClean="0"/>
                  <a:t> </a:t>
                </a:r>
                <a:r>
                  <a:rPr lang="fr-FR" baseline="0" dirty="0" err="1" smtClean="0"/>
                  <a:t>even</a:t>
                </a:r>
                <a:r>
                  <a:rPr lang="fr-FR" baseline="0" dirty="0" smtClean="0"/>
                  <a:t> </a:t>
                </a:r>
                <a:r>
                  <a:rPr lang="fr-FR" baseline="0" dirty="0" err="1" smtClean="0"/>
                  <a:t>though</a:t>
                </a:r>
                <a:r>
                  <a:rPr lang="fr-FR" baseline="0" dirty="0" smtClean="0"/>
                  <a:t> </a:t>
                </a:r>
                <a:r>
                  <a:rPr lang="fr-FR" baseline="0" dirty="0" err="1" smtClean="0"/>
                  <a:t>this</a:t>
                </a:r>
                <a:r>
                  <a:rPr lang="fr-FR" baseline="0" dirty="0" smtClean="0"/>
                  <a:t> </a:t>
                </a:r>
                <a:r>
                  <a:rPr lang="fr-FR" baseline="0" dirty="0" err="1" smtClean="0"/>
                  <a:t>can</a:t>
                </a:r>
                <a:r>
                  <a:rPr lang="fr-FR" baseline="0" dirty="0" smtClean="0"/>
                  <a:t> </a:t>
                </a:r>
                <a:r>
                  <a:rPr lang="fr-FR" baseline="0" dirty="0" err="1" smtClean="0"/>
                  <a:t>be</a:t>
                </a:r>
                <a:r>
                  <a:rPr lang="fr-FR" baseline="0" dirty="0" smtClean="0"/>
                  <a:t> </a:t>
                </a:r>
                <a:r>
                  <a:rPr lang="fr-FR" baseline="0" dirty="0" err="1" smtClean="0"/>
                  <a:t>broken</a:t>
                </a:r>
                <a:r>
                  <a:rPr lang="fr-FR" baseline="0" dirty="0" smtClean="0"/>
                  <a:t> in the real world.</a:t>
                </a:r>
              </a:p>
              <a:p>
                <a:pPr marL="171450" lvl="0" indent="-171450">
                  <a:buFontTx/>
                  <a:buChar char="-"/>
                </a:pPr>
                <a:endParaRPr lang="fr-FR" baseline="0" dirty="0" smtClean="0"/>
              </a:p>
              <a:p>
                <a:pPr marL="171450" lvl="0" indent="-171450">
                  <a:buFontTx/>
                  <a:buChar char="-"/>
                </a:pPr>
                <a:r>
                  <a:rPr lang="fr-FR" baseline="0" dirty="0" smtClean="0"/>
                  <a:t>Back-</a:t>
                </a:r>
                <a:r>
                  <a:rPr lang="fr-FR" baseline="0" dirty="0" err="1" smtClean="0"/>
                  <a:t>door</a:t>
                </a:r>
                <a:r>
                  <a:rPr lang="fr-FR" baseline="0" dirty="0" smtClean="0"/>
                  <a:t> </a:t>
                </a:r>
                <a:r>
                  <a:rPr lang="fr-FR" baseline="0" dirty="0" err="1" smtClean="0"/>
                  <a:t>adjustment</a:t>
                </a:r>
                <a:r>
                  <a:rPr lang="fr-FR" baseline="0" dirty="0" smtClean="0"/>
                  <a:t> </a:t>
                </a:r>
                <a:r>
                  <a:rPr lang="fr-FR" baseline="0" dirty="0" err="1" smtClean="0"/>
                  <a:t>is</a:t>
                </a:r>
                <a:r>
                  <a:rPr lang="fr-FR" baseline="0" dirty="0" smtClean="0"/>
                  <a:t> </a:t>
                </a:r>
                <a:r>
                  <a:rPr lang="fr-FR" baseline="0" dirty="0" err="1" smtClean="0"/>
                  <a:t>typically</a:t>
                </a:r>
                <a:r>
                  <a:rPr lang="fr-FR" baseline="0" dirty="0" smtClean="0"/>
                  <a:t> </a:t>
                </a:r>
                <a:r>
                  <a:rPr lang="fr-FR" baseline="0" dirty="0" err="1" smtClean="0"/>
                  <a:t>used</a:t>
                </a:r>
                <a:r>
                  <a:rPr lang="fr-FR" baseline="0" dirty="0" smtClean="0"/>
                  <a:t> as a </a:t>
                </a:r>
                <a:r>
                  <a:rPr lang="fr-FR" baseline="0" dirty="0" err="1" smtClean="0"/>
                  <a:t>method</a:t>
                </a:r>
                <a:r>
                  <a:rPr lang="fr-FR" baseline="0" dirty="0" smtClean="0"/>
                  <a:t> of </a:t>
                </a:r>
                <a:r>
                  <a:rPr lang="fr-FR" baseline="0" dirty="0" err="1" smtClean="0"/>
                  <a:t>identifying</a:t>
                </a:r>
                <a:r>
                  <a:rPr lang="fr-FR" baseline="0" dirty="0" smtClean="0"/>
                  <a:t> the causal </a:t>
                </a:r>
                <a:r>
                  <a:rPr lang="fr-FR" baseline="0" dirty="0" err="1" smtClean="0"/>
                  <a:t>effect</a:t>
                </a:r>
                <a:r>
                  <a:rPr lang="fr-FR" baseline="0" dirty="0" smtClean="0"/>
                  <a:t> of X on Y, </a:t>
                </a:r>
                <a:r>
                  <a:rPr lang="fr-FR" baseline="0" dirty="0" err="1" smtClean="0"/>
                  <a:t>we</a:t>
                </a:r>
                <a:r>
                  <a:rPr lang="fr-FR" baseline="0" dirty="0" smtClean="0"/>
                  <a:t> are not </a:t>
                </a:r>
                <a:r>
                  <a:rPr lang="fr-FR" baseline="0" dirty="0" err="1" smtClean="0"/>
                  <a:t>attempting</a:t>
                </a:r>
                <a:r>
                  <a:rPr lang="fr-FR" baseline="0" dirty="0" smtClean="0"/>
                  <a:t> </a:t>
                </a:r>
                <a:r>
                  <a:rPr lang="fr-FR" baseline="0" dirty="0" err="1" smtClean="0"/>
                  <a:t>any</a:t>
                </a:r>
                <a:r>
                  <a:rPr lang="fr-FR" baseline="0" dirty="0" smtClean="0"/>
                  <a:t> causal </a:t>
                </a:r>
                <a:r>
                  <a:rPr lang="fr-FR" baseline="0" dirty="0" err="1" smtClean="0"/>
                  <a:t>interpretation</a:t>
                </a:r>
                <a:r>
                  <a:rPr lang="fr-FR" baseline="0" dirty="0" smtClean="0"/>
                  <a:t>. </a:t>
                </a:r>
              </a:p>
              <a:p>
                <a:pPr marL="171450" lvl="0" indent="-171450">
                  <a:buFontTx/>
                  <a:buChar char="-"/>
                </a:pPr>
                <a:r>
                  <a:rPr lang="fr-FR" baseline="0" dirty="0" err="1" smtClean="0"/>
                  <a:t>We</a:t>
                </a:r>
                <a:r>
                  <a:rPr lang="fr-FR" baseline="0" dirty="0" smtClean="0"/>
                  <a:t> use </a:t>
                </a:r>
                <a:r>
                  <a:rPr lang="fr-FR" baseline="0" dirty="0" err="1" smtClean="0"/>
                  <a:t>it</a:t>
                </a:r>
                <a:r>
                  <a:rPr lang="fr-FR" baseline="0" dirty="0" smtClean="0"/>
                  <a:t> as a </a:t>
                </a:r>
                <a:r>
                  <a:rPr lang="fr-FR" baseline="0" dirty="0" err="1" smtClean="0"/>
                  <a:t>framework</a:t>
                </a:r>
                <a:r>
                  <a:rPr lang="fr-FR" baseline="0" dirty="0" smtClean="0"/>
                  <a:t> for </a:t>
                </a:r>
                <a:r>
                  <a:rPr lang="fr-FR" baseline="0" dirty="0" err="1" smtClean="0"/>
                  <a:t>making</a:t>
                </a:r>
                <a:r>
                  <a:rPr lang="fr-FR" baseline="0" dirty="0" smtClean="0"/>
                  <a:t> a </a:t>
                </a:r>
                <a:r>
                  <a:rPr lang="fr-FR" baseline="0" dirty="0" err="1" smtClean="0"/>
                  <a:t>prediction</a:t>
                </a:r>
                <a:r>
                  <a:rPr lang="fr-FR" baseline="0" dirty="0" smtClean="0"/>
                  <a:t> for Y </a:t>
                </a:r>
                <a:r>
                  <a:rPr lang="fr-FR" baseline="0" dirty="0" err="1" smtClean="0"/>
                  <a:t>given</a:t>
                </a:r>
                <a:r>
                  <a:rPr lang="fr-FR" baseline="0" dirty="0" smtClean="0"/>
                  <a:t> X </a:t>
                </a:r>
                <a:r>
                  <a:rPr lang="fr-FR" baseline="0" dirty="0" err="1" smtClean="0"/>
                  <a:t>while</a:t>
                </a:r>
                <a:r>
                  <a:rPr lang="fr-FR" baseline="0" dirty="0" smtClean="0"/>
                  <a:t> </a:t>
                </a:r>
                <a:r>
                  <a:rPr lang="fr-FR" baseline="0" dirty="0" err="1" smtClean="0"/>
                  <a:t>controlling</a:t>
                </a:r>
                <a:r>
                  <a:rPr lang="fr-FR" baseline="0" dirty="0" smtClean="0"/>
                  <a:t> for Z.</a:t>
                </a:r>
              </a:p>
              <a:p>
                <a:pPr marL="171450" lvl="0" indent="-171450">
                  <a:buFontTx/>
                  <a:buChar char="-"/>
                </a:pPr>
                <a:endParaRPr lang="fr-FR" baseline="0" dirty="0" smtClean="0"/>
              </a:p>
              <a:p>
                <a:pPr marL="171450" lvl="0" indent="-171450">
                  <a:buFontTx/>
                  <a:buChar char="-"/>
                </a:pPr>
                <a:r>
                  <a:rPr lang="en-US" baseline="0" noProof="0" dirty="0" smtClean="0"/>
                  <a:t>This is the back-door adjustment equation to compute the effect on y of setting x to a certain value (hence the notation do to differentiate of just observing x).</a:t>
                </a:r>
                <a:endParaRPr lang="en-US" noProof="0" dirty="0"/>
              </a:p>
            </p:txBody>
          </p:sp>
        </mc:Choice>
        <mc:Fallback xmlns="">
          <p:sp>
            <p:nvSpPr>
              <p:cNvPr id="3" name="Notes Placeholder 2"/>
              <p:cNvSpPr>
                <a:spLocks noGrp="1"/>
              </p:cNvSpPr>
              <p:nvPr>
                <p:ph type="body" idx="1"/>
              </p:nvPr>
            </p:nvSpPr>
            <p:spPr/>
            <p:txBody>
              <a:bodyPr/>
              <a:lstStyle/>
              <a:p>
                <a:pPr marL="171450" indent="-171450">
                  <a:buFontTx/>
                  <a:buChar char="-"/>
                </a:pPr>
                <a:r>
                  <a:rPr lang="fr-FR" dirty="0" smtClean="0"/>
                  <a:t>We assume a </a:t>
                </a:r>
                <a:r>
                  <a:rPr lang="fr-FR" dirty="0" err="1" smtClean="0"/>
                  <a:t>dataset</a:t>
                </a:r>
                <a:r>
                  <a:rPr lang="fr-FR" dirty="0" smtClean="0"/>
                  <a:t> D of</a:t>
                </a:r>
                <a:r>
                  <a:rPr lang="fr-FR" baseline="0" dirty="0" smtClean="0"/>
                  <a:t> n instances </a:t>
                </a:r>
                <a:r>
                  <a:rPr lang="fr-FR" baseline="0" dirty="0" err="1" smtClean="0"/>
                  <a:t>where</a:t>
                </a:r>
                <a:r>
                  <a:rPr lang="fr-FR" baseline="0" dirty="0" smtClean="0"/>
                  <a:t> </a:t>
                </a:r>
                <a:r>
                  <a:rPr lang="fr-FR" b="0" i="0" baseline="0" smtClean="0">
                    <a:latin typeface="Cambria Math" panose="02040503050406030204" pitchFamily="18" charset="0"/>
                  </a:rPr>
                  <a:t>𝑥_𝑖</a:t>
                </a:r>
                <a:r>
                  <a:rPr lang="en-US" dirty="0" smtClean="0"/>
                  <a:t> is a vector of terms,</a:t>
                </a:r>
                <a:r>
                  <a:rPr lang="en-US" baseline="0" dirty="0" smtClean="0"/>
                  <a:t> </a:t>
                </a:r>
                <a:r>
                  <a:rPr lang="fr-FR" b="0" i="0" baseline="0" smtClean="0">
                    <a:latin typeface="Cambria Math" panose="02040503050406030204" pitchFamily="18" charset="0"/>
                  </a:rPr>
                  <a:t>𝑦_𝑖</a:t>
                </a:r>
                <a:r>
                  <a:rPr lang="en-US" dirty="0" smtClean="0"/>
                  <a:t> is the class label and </a:t>
                </a:r>
                <a:r>
                  <a:rPr lang="fr-FR" b="0" i="0" smtClean="0">
                    <a:latin typeface="Cambria Math" panose="02040503050406030204" pitchFamily="18" charset="0"/>
                  </a:rPr>
                  <a:t>𝑧_𝑖</a:t>
                </a:r>
                <a:r>
                  <a:rPr lang="en-US" dirty="0" smtClean="0"/>
                  <a:t> is the</a:t>
                </a:r>
                <a:r>
                  <a:rPr lang="en-US" baseline="0" dirty="0" smtClean="0"/>
                  <a:t> confounder value</a:t>
                </a:r>
                <a:r>
                  <a:rPr lang="en-US" dirty="0" smtClean="0"/>
                  <a:t>.</a:t>
                </a:r>
              </a:p>
              <a:p>
                <a:pPr marL="171450" indent="-171450">
                  <a:buFontTx/>
                  <a:buChar char="-"/>
                </a:pPr>
                <a:endParaRPr lang="fr-FR" dirty="0" smtClean="0"/>
              </a:p>
              <a:p>
                <a:pPr marL="171450" indent="-171450">
                  <a:buFontTx/>
                  <a:buChar char="-"/>
                </a:pPr>
                <a:r>
                  <a:rPr lang="fr-FR" dirty="0" smtClean="0"/>
                  <a:t>Objective </a:t>
                </a:r>
                <a:r>
                  <a:rPr lang="fr-FR" dirty="0" err="1" smtClean="0"/>
                  <a:t>is</a:t>
                </a:r>
                <a:r>
                  <a:rPr lang="fr-FR" dirty="0" smtClean="0"/>
                  <a:t> to </a:t>
                </a:r>
                <a:r>
                  <a:rPr lang="fr-FR" dirty="0" err="1" smtClean="0"/>
                  <a:t>predict</a:t>
                </a:r>
                <a:r>
                  <a:rPr lang="fr-FR" dirty="0" smtClean="0"/>
                  <a:t> the</a:t>
                </a:r>
                <a:r>
                  <a:rPr lang="fr-FR" baseline="0" dirty="0" smtClean="0"/>
                  <a:t> label </a:t>
                </a:r>
                <a:r>
                  <a:rPr lang="fr-FR" i="0" baseline="0" dirty="0" smtClean="0">
                    <a:latin typeface="Cambria Math" panose="02040503050406030204" pitchFamily="18" charset="0"/>
                  </a:rPr>
                  <a:t>𝑦_𝑗</a:t>
                </a:r>
                <a:r>
                  <a:rPr lang="fr-FR" baseline="0" dirty="0" smtClean="0"/>
                  <a:t> for </a:t>
                </a:r>
                <a:r>
                  <a:rPr lang="fr-FR" baseline="0" dirty="0" err="1" smtClean="0"/>
                  <a:t>some</a:t>
                </a:r>
                <a:r>
                  <a:rPr lang="fr-FR" baseline="0" dirty="0" smtClean="0"/>
                  <a:t> new instance </a:t>
                </a:r>
                <a:r>
                  <a:rPr lang="fr-FR" i="0" baseline="0" dirty="0" smtClean="0">
                    <a:latin typeface="Cambria Math" panose="02040503050406030204" pitchFamily="18" charset="0"/>
                  </a:rPr>
                  <a:t>𝑥_𝑗</a:t>
                </a:r>
                <a:r>
                  <a:rPr lang="fr-FR" baseline="0" dirty="0" smtClean="0"/>
                  <a:t>, </a:t>
                </a:r>
                <a:r>
                  <a:rPr lang="fr-FR" baseline="0" dirty="0" err="1" smtClean="0"/>
                  <a:t>while</a:t>
                </a:r>
                <a:r>
                  <a:rPr lang="fr-FR" baseline="0" dirty="0" smtClean="0"/>
                  <a:t> </a:t>
                </a:r>
                <a:r>
                  <a:rPr lang="fr-FR" baseline="0" dirty="0" err="1" smtClean="0"/>
                  <a:t>controlling</a:t>
                </a:r>
                <a:r>
                  <a:rPr lang="fr-FR" baseline="0" dirty="0" smtClean="0"/>
                  <a:t> for an </a:t>
                </a:r>
                <a:r>
                  <a:rPr lang="fr-FR" baseline="0" dirty="0" err="1" smtClean="0"/>
                  <a:t>unobserved</a:t>
                </a:r>
                <a:r>
                  <a:rPr lang="fr-FR" baseline="0" dirty="0" smtClean="0"/>
                  <a:t> </a:t>
                </a:r>
                <a:r>
                  <a:rPr lang="fr-FR" baseline="0" dirty="0" err="1" smtClean="0"/>
                  <a:t>confounder</a:t>
                </a:r>
                <a:r>
                  <a:rPr lang="fr-FR" baseline="0" dirty="0" smtClean="0"/>
                  <a:t> </a:t>
                </a:r>
                <a:r>
                  <a:rPr lang="fr-FR" b="0" i="0" baseline="0" smtClean="0">
                    <a:latin typeface="Cambria Math" panose="02040503050406030204" pitchFamily="18" charset="0"/>
                  </a:rPr>
                  <a:t>𝑧_𝑗</a:t>
                </a:r>
                <a:r>
                  <a:rPr lang="en-US" dirty="0" smtClean="0"/>
                  <a:t>.</a:t>
                </a:r>
              </a:p>
              <a:p>
                <a:pPr marL="171450" indent="-171450">
                  <a:buFontTx/>
                  <a:buChar char="-"/>
                </a:pPr>
                <a:r>
                  <a:rPr lang="fr-FR" dirty="0" err="1" smtClean="0"/>
                  <a:t>We</a:t>
                </a:r>
                <a:r>
                  <a:rPr lang="fr-FR" dirty="0" smtClean="0"/>
                  <a:t> assume the </a:t>
                </a:r>
                <a:r>
                  <a:rPr lang="fr-FR" dirty="0" err="1" smtClean="0"/>
                  <a:t>confounder</a:t>
                </a:r>
                <a:r>
                  <a:rPr lang="fr-FR" dirty="0" smtClean="0"/>
                  <a:t> </a:t>
                </a:r>
                <a:r>
                  <a:rPr lang="fr-FR" dirty="0" err="1" smtClean="0"/>
                  <a:t>is</a:t>
                </a:r>
                <a:r>
                  <a:rPr lang="fr-FR" dirty="0" smtClean="0"/>
                  <a:t> </a:t>
                </a:r>
                <a:r>
                  <a:rPr lang="fr-FR" dirty="0" err="1" smtClean="0"/>
                  <a:t>observed</a:t>
                </a:r>
                <a:r>
                  <a:rPr lang="fr-FR" dirty="0" smtClean="0"/>
                  <a:t> at training time but not at </a:t>
                </a:r>
                <a:r>
                  <a:rPr lang="fr-FR" dirty="0" err="1" smtClean="0"/>
                  <a:t>testing</a:t>
                </a:r>
                <a:r>
                  <a:rPr lang="fr-FR" dirty="0" smtClean="0"/>
                  <a:t> time.</a:t>
                </a:r>
              </a:p>
              <a:p>
                <a:pPr marL="171450" indent="-171450">
                  <a:buFontTx/>
                  <a:buChar char="-"/>
                </a:pPr>
                <a:endParaRPr lang="fr-FR" dirty="0" smtClean="0"/>
              </a:p>
              <a:p>
                <a:pPr marL="171450" indent="-171450">
                  <a:buFontTx/>
                  <a:buChar char="-"/>
                </a:pPr>
                <a:r>
                  <a:rPr lang="fr-FR" dirty="0" smtClean="0"/>
                  <a:t>Figure:</a:t>
                </a:r>
              </a:p>
              <a:p>
                <a:pPr marL="628650" lvl="1" indent="-171450">
                  <a:buFontTx/>
                  <a:buChar char="-"/>
                </a:pPr>
                <a:r>
                  <a:rPr lang="fr-FR" dirty="0" err="1" smtClean="0"/>
                  <a:t>When</a:t>
                </a:r>
                <a:r>
                  <a:rPr lang="fr-FR" dirty="0" smtClean="0"/>
                  <a:t> </a:t>
                </a:r>
                <a:r>
                  <a:rPr lang="fr-FR" dirty="0" err="1" smtClean="0"/>
                  <a:t>we</a:t>
                </a:r>
                <a:r>
                  <a:rPr lang="fr-FR" dirty="0" smtClean="0"/>
                  <a:t> omit the </a:t>
                </a:r>
                <a:r>
                  <a:rPr lang="fr-FR" dirty="0" err="1" smtClean="0"/>
                  <a:t>confounding</a:t>
                </a:r>
                <a:r>
                  <a:rPr lang="fr-FR" dirty="0" smtClean="0"/>
                  <a:t> variable Z, </a:t>
                </a:r>
                <a:r>
                  <a:rPr lang="fr-FR" dirty="0" err="1" smtClean="0"/>
                  <a:t>then</a:t>
                </a:r>
                <a:r>
                  <a:rPr lang="fr-FR" dirty="0" smtClean="0"/>
                  <a:t> </a:t>
                </a:r>
                <a:r>
                  <a:rPr lang="fr-FR" dirty="0" err="1" smtClean="0"/>
                  <a:t>we</a:t>
                </a:r>
                <a:r>
                  <a:rPr lang="fr-FR" dirty="0" smtClean="0"/>
                  <a:t> are back to a</a:t>
                </a:r>
                <a:r>
                  <a:rPr lang="fr-FR" baseline="0" dirty="0" smtClean="0"/>
                  <a:t> standard </a:t>
                </a:r>
                <a:r>
                  <a:rPr lang="fr-FR" baseline="0" dirty="0" err="1" smtClean="0"/>
                  <a:t>approach</a:t>
                </a:r>
                <a:r>
                  <a:rPr lang="fr-FR" baseline="0" dirty="0" smtClean="0"/>
                  <a:t> to </a:t>
                </a:r>
                <a:r>
                  <a:rPr lang="fr-FR" baseline="0" dirty="0" err="1" smtClean="0"/>
                  <a:t>text</a:t>
                </a:r>
                <a:r>
                  <a:rPr lang="fr-FR" baseline="0" dirty="0" smtClean="0"/>
                  <a:t> classification </a:t>
                </a:r>
                <a:r>
                  <a:rPr lang="fr-FR" baseline="0" dirty="0" err="1" smtClean="0"/>
                  <a:t>where</a:t>
                </a:r>
                <a:r>
                  <a:rPr lang="fr-FR" baseline="0" dirty="0" smtClean="0"/>
                  <a:t> </a:t>
                </a:r>
                <a:r>
                  <a:rPr lang="fr-FR" baseline="0" dirty="0" err="1" smtClean="0"/>
                  <a:t>we</a:t>
                </a:r>
                <a:r>
                  <a:rPr lang="fr-FR" baseline="0" dirty="0" smtClean="0"/>
                  <a:t> model P(Y|X).</a:t>
                </a:r>
              </a:p>
              <a:p>
                <a:pPr marL="628650" lvl="1" indent="-171450">
                  <a:buFontTx/>
                  <a:buChar char="-"/>
                </a:pPr>
                <a:r>
                  <a:rPr lang="fr-FR" baseline="0" dirty="0" err="1" smtClean="0"/>
                  <a:t>We</a:t>
                </a:r>
                <a:r>
                  <a:rPr lang="fr-FR" baseline="0" dirty="0" smtClean="0"/>
                  <a:t> assume </a:t>
                </a:r>
                <a:r>
                  <a:rPr lang="fr-FR" baseline="0" dirty="0" err="1" smtClean="0"/>
                  <a:t>that</a:t>
                </a:r>
                <a:r>
                  <a:rPr lang="fr-FR" baseline="0" dirty="0" smtClean="0"/>
                  <a:t> the </a:t>
                </a:r>
                <a:r>
                  <a:rPr lang="fr-FR" baseline="0" dirty="0" err="1" smtClean="0"/>
                  <a:t>confounder</a:t>
                </a:r>
                <a:r>
                  <a:rPr lang="fr-FR" baseline="0" dirty="0" smtClean="0"/>
                  <a:t> influences </a:t>
                </a:r>
                <a:r>
                  <a:rPr lang="fr-FR" baseline="0" dirty="0" err="1" smtClean="0"/>
                  <a:t>both</a:t>
                </a:r>
                <a:r>
                  <a:rPr lang="fr-FR" baseline="0" dirty="0" smtClean="0"/>
                  <a:t> the </a:t>
                </a:r>
                <a:r>
                  <a:rPr lang="fr-FR" baseline="0" dirty="0" err="1" smtClean="0"/>
                  <a:t>term</a:t>
                </a:r>
                <a:r>
                  <a:rPr lang="fr-FR" baseline="0" dirty="0" smtClean="0"/>
                  <a:t> </a:t>
                </a:r>
                <a:r>
                  <a:rPr lang="fr-FR" baseline="0" dirty="0" err="1" smtClean="0"/>
                  <a:t>vector</a:t>
                </a:r>
                <a:r>
                  <a:rPr lang="fr-FR" baseline="0" dirty="0" smtClean="0"/>
                  <a:t> and the </a:t>
                </a:r>
                <a:r>
                  <a:rPr lang="fr-FR" baseline="0" dirty="0" err="1" smtClean="0"/>
                  <a:t>target</a:t>
                </a:r>
                <a:r>
                  <a:rPr lang="fr-FR" baseline="0" dirty="0" smtClean="0"/>
                  <a:t> label</a:t>
                </a:r>
              </a:p>
              <a:p>
                <a:pPr marL="628650" lvl="1" indent="-171450">
                  <a:buFontTx/>
                  <a:buChar char="-"/>
                </a:pPr>
                <a:r>
                  <a:rPr lang="fr-FR" baseline="0" dirty="0" err="1" smtClean="0"/>
                  <a:t>E.g</a:t>
                </a:r>
                <a:r>
                  <a:rPr lang="fr-FR" baseline="0" dirty="0" smtClean="0"/>
                  <a:t>: public </a:t>
                </a:r>
                <a:r>
                  <a:rPr lang="fr-FR" baseline="0" dirty="0" err="1" smtClean="0"/>
                  <a:t>health</a:t>
                </a:r>
                <a:r>
                  <a:rPr lang="fr-FR" baseline="0" dirty="0" smtClean="0"/>
                  <a:t> setting: y </a:t>
                </a:r>
                <a:r>
                  <a:rPr lang="fr-FR" baseline="0" dirty="0" err="1" smtClean="0"/>
                  <a:t>may</a:t>
                </a:r>
                <a:r>
                  <a:rPr lang="fr-FR" baseline="0" dirty="0" smtClean="0"/>
                  <a:t> </a:t>
                </a:r>
                <a:r>
                  <a:rPr lang="fr-FR" baseline="0" dirty="0" err="1" smtClean="0"/>
                  <a:t>be</a:t>
                </a:r>
                <a:r>
                  <a:rPr lang="fr-FR" baseline="0" dirty="0" smtClean="0"/>
                  <a:t> </a:t>
                </a:r>
                <a:r>
                  <a:rPr lang="fr-FR" baseline="0" dirty="0" err="1" smtClean="0"/>
                  <a:t>health</a:t>
                </a:r>
                <a:r>
                  <a:rPr lang="fr-FR" baseline="0" dirty="0" smtClean="0"/>
                  <a:t> </a:t>
                </a:r>
                <a:r>
                  <a:rPr lang="fr-FR" baseline="0" dirty="0" err="1" smtClean="0"/>
                  <a:t>status</a:t>
                </a:r>
                <a:r>
                  <a:rPr lang="fr-FR" baseline="0" dirty="0" smtClean="0"/>
                  <a:t>, x a </a:t>
                </a:r>
                <a:r>
                  <a:rPr lang="fr-FR" baseline="0" dirty="0" err="1" smtClean="0"/>
                  <a:t>term</a:t>
                </a:r>
                <a:r>
                  <a:rPr lang="fr-FR" baseline="0" dirty="0" smtClean="0"/>
                  <a:t> </a:t>
                </a:r>
                <a:r>
                  <a:rPr lang="fr-FR" baseline="0" dirty="0" err="1" smtClean="0"/>
                  <a:t>vector</a:t>
                </a:r>
                <a:r>
                  <a:rPr lang="fr-FR" baseline="0" dirty="0" smtClean="0"/>
                  <a:t> for online messages, and z a </a:t>
                </a:r>
                <a:r>
                  <a:rPr lang="fr-FR" baseline="0" dirty="0" err="1" smtClean="0"/>
                  <a:t>demographic</a:t>
                </a:r>
                <a:r>
                  <a:rPr lang="fr-FR" baseline="0" dirty="0" smtClean="0"/>
                  <a:t> variable</a:t>
                </a:r>
              </a:p>
              <a:p>
                <a:pPr marL="628650" lvl="1" indent="-171450">
                  <a:buFontTx/>
                  <a:buChar char="-"/>
                </a:pPr>
                <a:endParaRPr lang="fr-FR" baseline="0" dirty="0" smtClean="0"/>
              </a:p>
              <a:p>
                <a:pPr marL="171450" lvl="0" indent="-171450">
                  <a:buFontTx/>
                  <a:buChar char="-"/>
                </a:pPr>
                <a:r>
                  <a:rPr lang="fr-FR" baseline="0" dirty="0" smtClean="0"/>
                  <a:t>The back-</a:t>
                </a:r>
                <a:r>
                  <a:rPr lang="fr-FR" baseline="0" dirty="0" err="1" smtClean="0"/>
                  <a:t>door</a:t>
                </a:r>
                <a:r>
                  <a:rPr lang="fr-FR" baseline="0" dirty="0" smtClean="0"/>
                  <a:t> </a:t>
                </a:r>
                <a:r>
                  <a:rPr lang="fr-FR" baseline="0" dirty="0" err="1" smtClean="0"/>
                  <a:t>criterion</a:t>
                </a:r>
                <a:r>
                  <a:rPr lang="fr-FR" baseline="0" dirty="0" smtClean="0"/>
                  <a:t> </a:t>
                </a:r>
                <a:r>
                  <a:rPr lang="fr-FR" baseline="0" dirty="0" err="1" smtClean="0"/>
                  <a:t>is</a:t>
                </a:r>
                <a:r>
                  <a:rPr lang="fr-FR" baseline="0" dirty="0" smtClean="0"/>
                  <a:t> a </a:t>
                </a:r>
                <a:r>
                  <a:rPr lang="fr-FR" baseline="0" dirty="0" err="1" smtClean="0"/>
                  <a:t>graphical</a:t>
                </a:r>
                <a:r>
                  <a:rPr lang="fr-FR" baseline="0" dirty="0" smtClean="0"/>
                  <a:t> test </a:t>
                </a:r>
                <a:r>
                  <a:rPr lang="fr-FR" baseline="0" dirty="0" err="1" smtClean="0"/>
                  <a:t>that</a:t>
                </a:r>
                <a:r>
                  <a:rPr lang="fr-FR" baseline="0" dirty="0" smtClean="0"/>
                  <a:t> </a:t>
                </a:r>
                <a:r>
                  <a:rPr lang="fr-FR" baseline="0" dirty="0" err="1" smtClean="0"/>
                  <a:t>determines</a:t>
                </a:r>
                <a:r>
                  <a:rPr lang="fr-FR" baseline="0" dirty="0" smtClean="0"/>
                  <a:t> </a:t>
                </a:r>
                <a:r>
                  <a:rPr lang="fr-FR" baseline="0" dirty="0" err="1" smtClean="0"/>
                  <a:t>whether</a:t>
                </a:r>
                <a:r>
                  <a:rPr lang="fr-FR" baseline="0" dirty="0" smtClean="0"/>
                  <a:t> Z </a:t>
                </a:r>
                <a:r>
                  <a:rPr lang="fr-FR" baseline="0" dirty="0" err="1" smtClean="0"/>
                  <a:t>is</a:t>
                </a:r>
                <a:r>
                  <a:rPr lang="fr-FR" baseline="0" dirty="0" smtClean="0"/>
                  <a:t> a </a:t>
                </a:r>
                <a:r>
                  <a:rPr lang="fr-FR" baseline="0" dirty="0" err="1" smtClean="0"/>
                  <a:t>sufficient</a:t>
                </a:r>
                <a:r>
                  <a:rPr lang="fr-FR" baseline="0" dirty="0" smtClean="0"/>
                  <a:t> set of variables to </a:t>
                </a:r>
                <a:r>
                  <a:rPr lang="fr-FR" baseline="0" dirty="0" err="1" smtClean="0"/>
                  <a:t>estimate</a:t>
                </a:r>
                <a:r>
                  <a:rPr lang="fr-FR" baseline="0" dirty="0" smtClean="0"/>
                  <a:t> the causal </a:t>
                </a:r>
                <a:r>
                  <a:rPr lang="fr-FR" baseline="0" dirty="0" err="1" smtClean="0"/>
                  <a:t>effect</a:t>
                </a:r>
                <a:r>
                  <a:rPr lang="fr-FR" baseline="0" dirty="0" smtClean="0"/>
                  <a:t>:</a:t>
                </a:r>
              </a:p>
              <a:p>
                <a:pPr marL="628650" lvl="1" indent="-171450">
                  <a:buFontTx/>
                  <a:buChar char="-"/>
                </a:pPr>
                <a:r>
                  <a:rPr lang="fr-FR" baseline="0" dirty="0" smtClean="0"/>
                  <a:t>No </a:t>
                </a:r>
                <a:r>
                  <a:rPr lang="fr-FR" baseline="0" dirty="0" err="1" smtClean="0"/>
                  <a:t>node</a:t>
                </a:r>
                <a:r>
                  <a:rPr lang="fr-FR" baseline="0" dirty="0" smtClean="0"/>
                  <a:t>…</a:t>
                </a:r>
              </a:p>
              <a:p>
                <a:pPr marL="628650" lvl="1" indent="-171450">
                  <a:buFontTx/>
                  <a:buChar char="-"/>
                </a:pPr>
                <a:r>
                  <a:rPr lang="fr-FR" baseline="0" dirty="0" smtClean="0"/>
                  <a:t>Z blocks </a:t>
                </a:r>
                <a:r>
                  <a:rPr lang="fr-FR" baseline="0" dirty="0" err="1" smtClean="0"/>
                  <a:t>every</a:t>
                </a:r>
                <a:r>
                  <a:rPr lang="fr-FR" baseline="0" dirty="0" smtClean="0"/>
                  <a:t> </a:t>
                </a:r>
                <a:r>
                  <a:rPr lang="fr-FR" baseline="0" dirty="0" err="1" smtClean="0"/>
                  <a:t>path</a:t>
                </a:r>
                <a:r>
                  <a:rPr lang="fr-FR" baseline="0" dirty="0" smtClean="0"/>
                  <a:t>…</a:t>
                </a:r>
              </a:p>
              <a:p>
                <a:pPr marL="628650" lvl="1" indent="-171450">
                  <a:buFontTx/>
                  <a:buChar char="-"/>
                </a:pPr>
                <a:endParaRPr lang="fr-FR" baseline="0" dirty="0" smtClean="0"/>
              </a:p>
              <a:p>
                <a:pPr marL="171450" lvl="0" indent="-171450">
                  <a:buFontTx/>
                  <a:buChar char="-"/>
                </a:pPr>
                <a:r>
                  <a:rPr lang="fr-FR" baseline="0" dirty="0" smtClean="0"/>
                  <a:t>Back-</a:t>
                </a:r>
                <a:r>
                  <a:rPr lang="fr-FR" baseline="0" dirty="0" err="1" smtClean="0"/>
                  <a:t>door</a:t>
                </a:r>
                <a:r>
                  <a:rPr lang="fr-FR" baseline="0" dirty="0" smtClean="0"/>
                  <a:t> </a:t>
                </a:r>
                <a:r>
                  <a:rPr lang="fr-FR" baseline="0" dirty="0" err="1" smtClean="0"/>
                  <a:t>adjustment</a:t>
                </a:r>
                <a:r>
                  <a:rPr lang="fr-FR" baseline="0" dirty="0" smtClean="0"/>
                  <a:t> </a:t>
                </a:r>
                <a:r>
                  <a:rPr lang="fr-FR" baseline="0" dirty="0" err="1" smtClean="0"/>
                  <a:t>is</a:t>
                </a:r>
                <a:r>
                  <a:rPr lang="fr-FR" baseline="0" dirty="0" smtClean="0"/>
                  <a:t> </a:t>
                </a:r>
                <a:r>
                  <a:rPr lang="fr-FR" baseline="0" dirty="0" err="1" smtClean="0"/>
                  <a:t>typically</a:t>
                </a:r>
                <a:r>
                  <a:rPr lang="fr-FR" baseline="0" dirty="0" smtClean="0"/>
                  <a:t> </a:t>
                </a:r>
                <a:r>
                  <a:rPr lang="fr-FR" baseline="0" dirty="0" err="1" smtClean="0"/>
                  <a:t>used</a:t>
                </a:r>
                <a:r>
                  <a:rPr lang="fr-FR" baseline="0" dirty="0" smtClean="0"/>
                  <a:t> as a </a:t>
                </a:r>
                <a:r>
                  <a:rPr lang="fr-FR" baseline="0" dirty="0" err="1" smtClean="0"/>
                  <a:t>method</a:t>
                </a:r>
                <a:r>
                  <a:rPr lang="fr-FR" baseline="0" dirty="0" smtClean="0"/>
                  <a:t> of </a:t>
                </a:r>
                <a:r>
                  <a:rPr lang="fr-FR" baseline="0" dirty="0" err="1" smtClean="0"/>
                  <a:t>identifying</a:t>
                </a:r>
                <a:r>
                  <a:rPr lang="fr-FR" baseline="0" dirty="0" smtClean="0"/>
                  <a:t> the causal </a:t>
                </a:r>
                <a:r>
                  <a:rPr lang="fr-FR" baseline="0" dirty="0" err="1" smtClean="0"/>
                  <a:t>effect</a:t>
                </a:r>
                <a:r>
                  <a:rPr lang="fr-FR" baseline="0" dirty="0" smtClean="0"/>
                  <a:t> of X on Y, </a:t>
                </a:r>
                <a:r>
                  <a:rPr lang="fr-FR" baseline="0" dirty="0" err="1" smtClean="0"/>
                  <a:t>we</a:t>
                </a:r>
                <a:r>
                  <a:rPr lang="fr-FR" baseline="0" dirty="0" smtClean="0"/>
                  <a:t> are not </a:t>
                </a:r>
                <a:r>
                  <a:rPr lang="fr-FR" baseline="0" dirty="0" err="1" smtClean="0"/>
                  <a:t>attempting</a:t>
                </a:r>
                <a:r>
                  <a:rPr lang="fr-FR" baseline="0" dirty="0" smtClean="0"/>
                  <a:t> </a:t>
                </a:r>
                <a:r>
                  <a:rPr lang="fr-FR" baseline="0" dirty="0" err="1" smtClean="0"/>
                  <a:t>any</a:t>
                </a:r>
                <a:r>
                  <a:rPr lang="fr-FR" baseline="0" dirty="0" smtClean="0"/>
                  <a:t> causal </a:t>
                </a:r>
                <a:r>
                  <a:rPr lang="fr-FR" baseline="0" dirty="0" err="1" smtClean="0"/>
                  <a:t>interpretation</a:t>
                </a:r>
                <a:r>
                  <a:rPr lang="fr-FR" baseline="0" dirty="0" smtClean="0"/>
                  <a:t>. </a:t>
                </a:r>
              </a:p>
              <a:p>
                <a:pPr marL="171450" lvl="0" indent="-171450">
                  <a:buFontTx/>
                  <a:buChar char="-"/>
                </a:pPr>
                <a:r>
                  <a:rPr lang="fr-FR" baseline="0" dirty="0" err="1" smtClean="0"/>
                  <a:t>We</a:t>
                </a:r>
                <a:r>
                  <a:rPr lang="fr-FR" baseline="0" dirty="0" smtClean="0"/>
                  <a:t> use </a:t>
                </a:r>
                <a:r>
                  <a:rPr lang="fr-FR" baseline="0" dirty="0" err="1" smtClean="0"/>
                  <a:t>it</a:t>
                </a:r>
                <a:r>
                  <a:rPr lang="fr-FR" baseline="0" dirty="0" smtClean="0"/>
                  <a:t> as a </a:t>
                </a:r>
                <a:r>
                  <a:rPr lang="fr-FR" baseline="0" dirty="0" err="1" smtClean="0"/>
                  <a:t>framework</a:t>
                </a:r>
                <a:r>
                  <a:rPr lang="fr-FR" baseline="0" dirty="0" smtClean="0"/>
                  <a:t> for </a:t>
                </a:r>
                <a:r>
                  <a:rPr lang="fr-FR" baseline="0" dirty="0" err="1" smtClean="0"/>
                  <a:t>making</a:t>
                </a:r>
                <a:r>
                  <a:rPr lang="fr-FR" baseline="0" dirty="0" smtClean="0"/>
                  <a:t> a </a:t>
                </a:r>
                <a:r>
                  <a:rPr lang="fr-FR" baseline="0" dirty="0" err="1" smtClean="0"/>
                  <a:t>prediction</a:t>
                </a:r>
                <a:r>
                  <a:rPr lang="fr-FR" baseline="0" dirty="0" smtClean="0"/>
                  <a:t> for Y </a:t>
                </a:r>
                <a:r>
                  <a:rPr lang="fr-FR" baseline="0" dirty="0" err="1" smtClean="0"/>
                  <a:t>given</a:t>
                </a:r>
                <a:r>
                  <a:rPr lang="fr-FR" baseline="0" dirty="0" smtClean="0"/>
                  <a:t> X </a:t>
                </a:r>
                <a:r>
                  <a:rPr lang="fr-FR" baseline="0" dirty="0" err="1" smtClean="0"/>
                  <a:t>that</a:t>
                </a:r>
                <a:r>
                  <a:rPr lang="fr-FR" baseline="0" dirty="0" smtClean="0"/>
                  <a:t> </a:t>
                </a:r>
                <a:r>
                  <a:rPr lang="fr-FR" baseline="0" dirty="0" err="1" smtClean="0"/>
                  <a:t>controls</a:t>
                </a:r>
                <a:r>
                  <a:rPr lang="fr-FR" baseline="0" dirty="0" smtClean="0"/>
                  <a:t> for Z.</a:t>
                </a:r>
              </a:p>
              <a:p>
                <a:pPr marL="171450" lvl="0" indent="-171450">
                  <a:buFontTx/>
                  <a:buChar char="-"/>
                </a:pPr>
                <a:endParaRPr lang="fr-FR" baseline="0" dirty="0" smtClean="0"/>
              </a:p>
              <a:p>
                <a:pPr marL="171450" lvl="0" indent="-171450">
                  <a:buFontTx/>
                  <a:buChar char="-"/>
                </a:pPr>
                <a:r>
                  <a:rPr lang="fr-FR" baseline="0" dirty="0" smtClean="0"/>
                  <a:t>For </a:t>
                </a:r>
                <a:r>
                  <a:rPr lang="fr-FR" baseline="0" dirty="0" err="1" smtClean="0"/>
                  <a:t>simplicity</a:t>
                </a:r>
                <a:r>
                  <a:rPr lang="fr-FR" baseline="0" dirty="0" smtClean="0"/>
                  <a:t>, </a:t>
                </a:r>
                <a:r>
                  <a:rPr lang="fr-FR" baseline="0" dirty="0" err="1" smtClean="0"/>
                  <a:t>we</a:t>
                </a:r>
                <a:r>
                  <a:rPr lang="fr-FR" baseline="0" dirty="0" smtClean="0"/>
                  <a:t> </a:t>
                </a:r>
                <a:r>
                  <a:rPr lang="fr-FR" baseline="0" dirty="0" err="1" smtClean="0"/>
                  <a:t>assumed</a:t>
                </a:r>
                <a:r>
                  <a:rPr lang="fr-FR" baseline="0" dirty="0" smtClean="0"/>
                  <a:t> </a:t>
                </a:r>
                <a:r>
                  <a:rPr lang="fr-FR" baseline="0" dirty="0" err="1" smtClean="0"/>
                  <a:t>that</a:t>
                </a:r>
                <a:r>
                  <a:rPr lang="fr-FR" baseline="0" dirty="0" smtClean="0"/>
                  <a:t> x </a:t>
                </a:r>
                <a:r>
                  <a:rPr lang="fr-FR" baseline="0" dirty="0" err="1" smtClean="0"/>
                  <a:t>is</a:t>
                </a:r>
                <a:r>
                  <a:rPr lang="fr-FR" baseline="0" dirty="0" smtClean="0"/>
                  <a:t> a </a:t>
                </a:r>
                <a:r>
                  <a:rPr lang="fr-FR" baseline="0" dirty="0" err="1" smtClean="0"/>
                  <a:t>vector</a:t>
                </a:r>
                <a:r>
                  <a:rPr lang="fr-FR" baseline="0" dirty="0" smtClean="0"/>
                  <a:t> of </a:t>
                </a:r>
                <a:r>
                  <a:rPr lang="fr-FR" baseline="0" dirty="0" err="1" smtClean="0"/>
                  <a:t>binary</a:t>
                </a:r>
                <a:r>
                  <a:rPr lang="fr-FR" baseline="0" dirty="0" smtClean="0"/>
                  <a:t> </a:t>
                </a:r>
                <a:r>
                  <a:rPr lang="fr-FR" baseline="0" dirty="0" err="1" smtClean="0"/>
                  <a:t>features</a:t>
                </a:r>
                <a:r>
                  <a:rPr lang="fr-FR" baseline="0" dirty="0" smtClean="0"/>
                  <a:t> and </a:t>
                </a:r>
                <a:r>
                  <a:rPr lang="fr-FR" baseline="0" dirty="0" err="1" smtClean="0"/>
                  <a:t>that</a:t>
                </a:r>
                <a:r>
                  <a:rPr lang="fr-FR" baseline="0" dirty="0" smtClean="0"/>
                  <a:t> y and z are </a:t>
                </a:r>
                <a:r>
                  <a:rPr lang="fr-FR" baseline="0" dirty="0" err="1" smtClean="0"/>
                  <a:t>binary</a:t>
                </a:r>
                <a:r>
                  <a:rPr lang="fr-FR" baseline="0" dirty="0" smtClean="0"/>
                  <a:t> </a:t>
                </a:r>
                <a:r>
                  <a:rPr lang="fr-FR" baseline="0" dirty="0" err="1" smtClean="0"/>
                  <a:t>scalar</a:t>
                </a:r>
                <a:r>
                  <a:rPr lang="fr-FR" baseline="0" dirty="0" smtClean="0"/>
                  <a:t> variables.</a:t>
                </a:r>
              </a:p>
              <a:p>
                <a:endParaRPr lang="en-US" dirty="0"/>
              </a:p>
            </p:txBody>
          </p:sp>
        </mc:Fallback>
      </mc:AlternateContent>
      <p:sp>
        <p:nvSpPr>
          <p:cNvPr id="4" name="Slide Number Placeholder 3"/>
          <p:cNvSpPr>
            <a:spLocks noGrp="1"/>
          </p:cNvSpPr>
          <p:nvPr>
            <p:ph type="sldNum" sz="quarter" idx="10"/>
          </p:nvPr>
        </p:nvSpPr>
        <p:spPr/>
        <p:txBody>
          <a:bodyPr/>
          <a:lstStyle/>
          <a:p>
            <a:fld id="{737ADE7F-0738-45F2-9172-1DD9D5B76FD8}" type="slidenum">
              <a:rPr lang="en-US" smtClean="0"/>
              <a:t>7</a:t>
            </a:fld>
            <a:endParaRPr lang="en-US"/>
          </a:p>
        </p:txBody>
      </p:sp>
    </p:spTree>
    <p:extLst>
      <p:ext uri="{BB962C8B-B14F-4D97-AF65-F5344CB8AC3E}">
        <p14:creationId xmlns:p14="http://schemas.microsoft.com/office/powerpoint/2010/main" val="515904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fr-FR" baseline="0" dirty="0" smtClean="0"/>
              <a:t>For </a:t>
            </a:r>
            <a:r>
              <a:rPr lang="fr-FR" baseline="0" dirty="0" err="1" smtClean="0"/>
              <a:t>simplicity</a:t>
            </a:r>
            <a:r>
              <a:rPr lang="fr-FR" baseline="0" dirty="0" smtClean="0"/>
              <a:t>, </a:t>
            </a:r>
            <a:r>
              <a:rPr lang="fr-FR" baseline="0" dirty="0" err="1" smtClean="0"/>
              <a:t>we</a:t>
            </a:r>
            <a:r>
              <a:rPr lang="fr-FR" baseline="0" dirty="0" smtClean="0"/>
              <a:t> </a:t>
            </a:r>
            <a:r>
              <a:rPr lang="fr-FR" baseline="0" dirty="0" err="1" smtClean="0"/>
              <a:t>assumed</a:t>
            </a:r>
            <a:r>
              <a:rPr lang="fr-FR" baseline="0" dirty="0" smtClean="0"/>
              <a:t> </a:t>
            </a:r>
            <a:r>
              <a:rPr lang="fr-FR" baseline="0" dirty="0" err="1" smtClean="0"/>
              <a:t>that</a:t>
            </a:r>
            <a:r>
              <a:rPr lang="fr-FR" baseline="0" dirty="0" smtClean="0"/>
              <a:t> x </a:t>
            </a:r>
            <a:r>
              <a:rPr lang="fr-FR" baseline="0" dirty="0" err="1" smtClean="0"/>
              <a:t>is</a:t>
            </a:r>
            <a:r>
              <a:rPr lang="fr-FR" baseline="0" dirty="0" smtClean="0"/>
              <a:t> a </a:t>
            </a:r>
            <a:r>
              <a:rPr lang="fr-FR" baseline="0" dirty="0" err="1" smtClean="0"/>
              <a:t>vector</a:t>
            </a:r>
            <a:r>
              <a:rPr lang="fr-FR" baseline="0" dirty="0" smtClean="0"/>
              <a:t> of </a:t>
            </a:r>
            <a:r>
              <a:rPr lang="fr-FR" baseline="0" dirty="0" err="1" smtClean="0"/>
              <a:t>binary</a:t>
            </a:r>
            <a:r>
              <a:rPr lang="fr-FR" baseline="0" dirty="0" smtClean="0"/>
              <a:t> </a:t>
            </a:r>
            <a:r>
              <a:rPr lang="fr-FR" baseline="0" dirty="0" err="1" smtClean="0"/>
              <a:t>features</a:t>
            </a:r>
            <a:r>
              <a:rPr lang="fr-FR" baseline="0" dirty="0" smtClean="0"/>
              <a:t> and </a:t>
            </a:r>
            <a:r>
              <a:rPr lang="fr-FR" baseline="0" dirty="0" err="1" smtClean="0"/>
              <a:t>that</a:t>
            </a:r>
            <a:r>
              <a:rPr lang="fr-FR" baseline="0" dirty="0" smtClean="0"/>
              <a:t> y and z are </a:t>
            </a:r>
            <a:r>
              <a:rPr lang="fr-FR" baseline="0" dirty="0" err="1" smtClean="0"/>
              <a:t>binary</a:t>
            </a:r>
            <a:r>
              <a:rPr lang="fr-FR" baseline="0" dirty="0" smtClean="0"/>
              <a:t> variables.</a:t>
            </a:r>
          </a:p>
          <a:p>
            <a:pPr marL="171450" lvl="0" indent="-171450">
              <a:buFontTx/>
              <a:buChar char="-"/>
            </a:pPr>
            <a:endParaRPr lang="fr-FR" baseline="0" dirty="0" smtClean="0"/>
          </a:p>
          <a:p>
            <a:pPr marL="171450" lvl="0" indent="-171450">
              <a:buFontTx/>
              <a:buChar char="-"/>
            </a:pPr>
            <a:r>
              <a:rPr lang="fr-FR" baseline="0" dirty="0" err="1" smtClean="0"/>
              <a:t>Compute</a:t>
            </a:r>
            <a:r>
              <a:rPr lang="fr-FR" baseline="0" dirty="0" smtClean="0"/>
              <a:t> p(z) at training time </a:t>
            </a:r>
            <a:r>
              <a:rPr lang="fr-FR" baseline="0" dirty="0" err="1" smtClean="0"/>
              <a:t>using</a:t>
            </a:r>
            <a:r>
              <a:rPr lang="fr-FR" baseline="0" dirty="0" smtClean="0"/>
              <a:t> maximum </a:t>
            </a:r>
            <a:r>
              <a:rPr lang="fr-FR" baseline="0" dirty="0" err="1" smtClean="0"/>
              <a:t>likelihood</a:t>
            </a:r>
            <a:r>
              <a:rPr lang="fr-FR" baseline="0" dirty="0" smtClean="0"/>
              <a:t> estimation, and </a:t>
            </a:r>
            <a:r>
              <a:rPr lang="fr-FR" baseline="0" dirty="0" err="1" smtClean="0"/>
              <a:t>we</a:t>
            </a:r>
            <a:r>
              <a:rPr lang="fr-FR" baseline="0" dirty="0" smtClean="0"/>
              <a:t> use </a:t>
            </a:r>
            <a:r>
              <a:rPr lang="fr-FR" baseline="0" dirty="0" err="1" smtClean="0"/>
              <a:t>this</a:t>
            </a:r>
            <a:r>
              <a:rPr lang="fr-FR" baseline="0" dirty="0" smtClean="0"/>
              <a:t> computation at </a:t>
            </a:r>
            <a:r>
              <a:rPr lang="fr-FR" baseline="0" dirty="0" err="1" smtClean="0"/>
              <a:t>testing</a:t>
            </a:r>
            <a:r>
              <a:rPr lang="fr-FR" baseline="0" dirty="0" smtClean="0"/>
              <a:t> time.</a:t>
            </a:r>
          </a:p>
          <a:p>
            <a:pPr marL="171450" lvl="0" indent="-171450">
              <a:buFontTx/>
              <a:buChar char="-"/>
            </a:pPr>
            <a:endParaRPr lang="fr-FR" baseline="0" dirty="0" smtClean="0"/>
          </a:p>
          <a:p>
            <a:pPr marL="171450" lvl="0" indent="-171450">
              <a:buFontTx/>
              <a:buChar char="-"/>
            </a:pPr>
            <a:r>
              <a:rPr lang="fr-FR" baseline="0" dirty="0" err="1" smtClean="0"/>
              <a:t>We</a:t>
            </a:r>
            <a:r>
              <a:rPr lang="fr-FR" baseline="0" dirty="0" smtClean="0"/>
              <a:t> fit a model on p(</a:t>
            </a:r>
            <a:r>
              <a:rPr lang="fr-FR" baseline="0" dirty="0" err="1" smtClean="0"/>
              <a:t>y|x,z</a:t>
            </a:r>
            <a:r>
              <a:rPr lang="fr-FR" baseline="0" dirty="0" smtClean="0"/>
              <a:t>) at training time by </a:t>
            </a:r>
            <a:r>
              <a:rPr lang="fr-FR" baseline="0" dirty="0" err="1" smtClean="0"/>
              <a:t>adding</a:t>
            </a:r>
            <a:r>
              <a:rPr lang="fr-FR" baseline="0" dirty="0" smtClean="0"/>
              <a:t> </a:t>
            </a:r>
            <a:r>
              <a:rPr lang="fr-FR" baseline="0" dirty="0" err="1" smtClean="0"/>
              <a:t>two</a:t>
            </a:r>
            <a:r>
              <a:rPr lang="fr-FR" baseline="0" dirty="0" smtClean="0"/>
              <a:t> </a:t>
            </a:r>
            <a:r>
              <a:rPr lang="fr-FR" baseline="0" dirty="0" err="1" smtClean="0"/>
              <a:t>features</a:t>
            </a:r>
            <a:r>
              <a:rPr lang="fr-FR" baseline="0" dirty="0" smtClean="0"/>
              <a:t> to </a:t>
            </a:r>
            <a:r>
              <a:rPr lang="fr-FR" baseline="0" dirty="0" err="1" smtClean="0"/>
              <a:t>every</a:t>
            </a:r>
            <a:r>
              <a:rPr lang="fr-FR" baseline="0" dirty="0" smtClean="0"/>
              <a:t> </a:t>
            </a:r>
            <a:r>
              <a:rPr lang="fr-FR" baseline="0" dirty="0" err="1" smtClean="0"/>
              <a:t>term</a:t>
            </a:r>
            <a:r>
              <a:rPr lang="fr-FR" baseline="0" dirty="0" smtClean="0"/>
              <a:t> </a:t>
            </a:r>
            <a:r>
              <a:rPr lang="fr-FR" baseline="0" dirty="0" err="1" smtClean="0"/>
              <a:t>vector</a:t>
            </a:r>
            <a:r>
              <a:rPr lang="fr-FR" baseline="0" dirty="0" smtClean="0"/>
              <a:t>: one for </a:t>
            </a:r>
            <a:r>
              <a:rPr lang="fr-FR" baseline="0" dirty="0" err="1" smtClean="0"/>
              <a:t>each</a:t>
            </a:r>
            <a:r>
              <a:rPr lang="fr-FR" baseline="0" dirty="0" smtClean="0"/>
              <a:t> value of the </a:t>
            </a:r>
            <a:r>
              <a:rPr lang="fr-FR" baseline="0" dirty="0" err="1" smtClean="0"/>
              <a:t>confounder</a:t>
            </a:r>
            <a:r>
              <a:rPr lang="fr-FR"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8</a:t>
            </a:fld>
            <a:endParaRPr lang="en-US"/>
          </a:p>
        </p:txBody>
      </p:sp>
    </p:spTree>
    <p:extLst>
      <p:ext uri="{BB962C8B-B14F-4D97-AF65-F5344CB8AC3E}">
        <p14:creationId xmlns:p14="http://schemas.microsoft.com/office/powerpoint/2010/main" val="1299317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smtClean="0"/>
              <a:t>Twitter:</a:t>
            </a:r>
          </a:p>
          <a:p>
            <a:pPr marL="628650" lvl="1" indent="-171450">
              <a:buFontTx/>
              <a:buChar char="-"/>
            </a:pPr>
            <a:r>
              <a:rPr lang="fr-FR" baseline="0" dirty="0" err="1" smtClean="0"/>
              <a:t>Predict</a:t>
            </a:r>
            <a:r>
              <a:rPr lang="fr-FR" baseline="0" dirty="0" smtClean="0"/>
              <a:t> the location of a user </a:t>
            </a:r>
            <a:r>
              <a:rPr lang="fr-FR" baseline="0" dirty="0" err="1" smtClean="0"/>
              <a:t>from</a:t>
            </a:r>
            <a:r>
              <a:rPr lang="fr-FR" baseline="0" dirty="0" smtClean="0"/>
              <a:t> </a:t>
            </a:r>
            <a:r>
              <a:rPr lang="fr-FR" baseline="0" dirty="0" err="1" smtClean="0"/>
              <a:t>their</a:t>
            </a:r>
            <a:r>
              <a:rPr lang="fr-FR" baseline="0" dirty="0" smtClean="0"/>
              <a:t> messages, </a:t>
            </a:r>
            <a:r>
              <a:rPr lang="fr-FR" baseline="0" dirty="0" err="1" smtClean="0"/>
              <a:t>where</a:t>
            </a:r>
            <a:r>
              <a:rPr lang="fr-FR" baseline="0" dirty="0" smtClean="0"/>
              <a:t> </a:t>
            </a:r>
            <a:r>
              <a:rPr lang="fr-FR" baseline="0" dirty="0" err="1" smtClean="0"/>
              <a:t>gender</a:t>
            </a:r>
            <a:r>
              <a:rPr lang="fr-FR" baseline="0" dirty="0" smtClean="0"/>
              <a:t> </a:t>
            </a:r>
            <a:r>
              <a:rPr lang="fr-FR" baseline="0" dirty="0" err="1" smtClean="0"/>
              <a:t>is</a:t>
            </a:r>
            <a:r>
              <a:rPr lang="fr-FR" baseline="0" dirty="0" smtClean="0"/>
              <a:t> a </a:t>
            </a:r>
            <a:r>
              <a:rPr lang="fr-FR" baseline="0" dirty="0" err="1" smtClean="0"/>
              <a:t>potential</a:t>
            </a:r>
            <a:r>
              <a:rPr lang="fr-FR" baseline="0" dirty="0" smtClean="0"/>
              <a:t> </a:t>
            </a:r>
            <a:r>
              <a:rPr lang="fr-FR" baseline="0" dirty="0" err="1" smtClean="0"/>
              <a:t>confounder</a:t>
            </a:r>
            <a:r>
              <a:rPr lang="fr-FR" baseline="0" dirty="0" smtClean="0"/>
              <a:t>.</a:t>
            </a:r>
          </a:p>
          <a:p>
            <a:pPr marL="628650" lvl="1" indent="-171450">
              <a:buFontTx/>
              <a:buChar char="-"/>
            </a:pPr>
            <a:r>
              <a:rPr lang="fr-FR" baseline="0" dirty="0" err="1" smtClean="0"/>
              <a:t>Collected</a:t>
            </a:r>
            <a:r>
              <a:rPr lang="fr-FR" baseline="0" dirty="0" smtClean="0"/>
              <a:t> 250K tweets </a:t>
            </a:r>
            <a:r>
              <a:rPr lang="fr-FR" baseline="0" dirty="0" err="1" smtClean="0"/>
              <a:t>from</a:t>
            </a:r>
            <a:r>
              <a:rPr lang="fr-FR" baseline="0" dirty="0" smtClean="0"/>
              <a:t> NYC and 220K tweets </a:t>
            </a:r>
            <a:r>
              <a:rPr lang="fr-FR" baseline="0" dirty="0" err="1" smtClean="0"/>
              <a:t>from</a:t>
            </a:r>
            <a:r>
              <a:rPr lang="fr-FR" baseline="0" dirty="0" smtClean="0"/>
              <a:t> LA</a:t>
            </a:r>
          </a:p>
          <a:p>
            <a:pPr marL="628650" lvl="1" indent="-171450">
              <a:buFontTx/>
              <a:buChar char="-"/>
            </a:pPr>
            <a:r>
              <a:rPr lang="fr-FR" baseline="0" dirty="0" err="1" smtClean="0"/>
              <a:t>Filtered</a:t>
            </a:r>
            <a:r>
              <a:rPr lang="fr-FR" baseline="0" dirty="0" smtClean="0"/>
              <a:t> out bots, </a:t>
            </a:r>
            <a:r>
              <a:rPr lang="fr-FR" baseline="0" dirty="0" err="1" smtClean="0"/>
              <a:t>celebrities</a:t>
            </a:r>
            <a:r>
              <a:rPr lang="fr-FR" baseline="0" dirty="0" smtClean="0"/>
              <a:t>, and marketing </a:t>
            </a:r>
            <a:r>
              <a:rPr lang="fr-FR" baseline="0" dirty="0" err="1" smtClean="0"/>
              <a:t>accounts</a:t>
            </a:r>
            <a:r>
              <a:rPr lang="fr-FR" baseline="0" dirty="0" smtClean="0"/>
              <a:t> by </a:t>
            </a:r>
            <a:r>
              <a:rPr lang="fr-FR" baseline="0" dirty="0" err="1" smtClean="0"/>
              <a:t>removing</a:t>
            </a:r>
            <a:r>
              <a:rPr lang="fr-FR" baseline="0" dirty="0" smtClean="0"/>
              <a:t> </a:t>
            </a:r>
            <a:r>
              <a:rPr lang="fr-FR" baseline="0" dirty="0" err="1" smtClean="0"/>
              <a:t>users</a:t>
            </a:r>
            <a:r>
              <a:rPr lang="fr-FR" baseline="0" dirty="0" smtClean="0"/>
              <a:t> </a:t>
            </a:r>
            <a:r>
              <a:rPr lang="fr-FR" baseline="0" dirty="0" err="1" smtClean="0"/>
              <a:t>with</a:t>
            </a:r>
            <a:r>
              <a:rPr lang="fr-FR" baseline="0" dirty="0" smtClean="0"/>
              <a:t> </a:t>
            </a:r>
            <a:r>
              <a:rPr lang="fr-FR" baseline="0" dirty="0" err="1" smtClean="0"/>
              <a:t>fewer</a:t>
            </a:r>
            <a:r>
              <a:rPr lang="fr-FR" baseline="0" dirty="0" smtClean="0"/>
              <a:t> </a:t>
            </a:r>
            <a:r>
              <a:rPr lang="fr-FR" baseline="0" dirty="0" err="1" smtClean="0"/>
              <a:t>than</a:t>
            </a:r>
            <a:r>
              <a:rPr lang="fr-FR" baseline="0" dirty="0" smtClean="0"/>
              <a:t> 10 </a:t>
            </a:r>
            <a:r>
              <a:rPr lang="fr-FR" baseline="0" dirty="0" err="1" smtClean="0"/>
              <a:t>followers</a:t>
            </a:r>
            <a:r>
              <a:rPr lang="fr-FR" baseline="0" dirty="0" smtClean="0"/>
              <a:t>/</a:t>
            </a:r>
            <a:r>
              <a:rPr lang="fr-FR" baseline="0" dirty="0" err="1" smtClean="0"/>
              <a:t>followees</a:t>
            </a:r>
            <a:r>
              <a:rPr lang="fr-FR" baseline="0" dirty="0" smtClean="0"/>
              <a:t>, more </a:t>
            </a:r>
            <a:r>
              <a:rPr lang="fr-FR" baseline="0" dirty="0" err="1" smtClean="0"/>
              <a:t>than</a:t>
            </a:r>
            <a:r>
              <a:rPr lang="fr-FR" baseline="0" dirty="0" smtClean="0"/>
              <a:t> 1000 </a:t>
            </a:r>
            <a:r>
              <a:rPr lang="fr-FR" baseline="0" dirty="0" err="1" smtClean="0"/>
              <a:t>followers</a:t>
            </a:r>
            <a:r>
              <a:rPr lang="fr-FR" baseline="0" dirty="0" smtClean="0"/>
              <a:t>/</a:t>
            </a:r>
            <a:r>
              <a:rPr lang="fr-FR" baseline="0" dirty="0" err="1" smtClean="0"/>
              <a:t>followees</a:t>
            </a:r>
            <a:r>
              <a:rPr lang="fr-FR" baseline="0" dirty="0" smtClean="0"/>
              <a:t>, more </a:t>
            </a:r>
            <a:r>
              <a:rPr lang="fr-FR" baseline="0" dirty="0" err="1" smtClean="0"/>
              <a:t>than</a:t>
            </a:r>
            <a:r>
              <a:rPr lang="fr-FR" baseline="0" dirty="0" smtClean="0"/>
              <a:t> 5K </a:t>
            </a:r>
            <a:r>
              <a:rPr lang="fr-FR" baseline="0" dirty="0" err="1" smtClean="0"/>
              <a:t>posts</a:t>
            </a:r>
            <a:r>
              <a:rPr lang="fr-FR" baseline="0" dirty="0" smtClean="0"/>
              <a:t>.</a:t>
            </a:r>
          </a:p>
          <a:p>
            <a:pPr marL="628650" lvl="1" indent="-171450">
              <a:buFontTx/>
              <a:buChar char="-"/>
            </a:pPr>
            <a:r>
              <a:rPr lang="fr-FR" baseline="0" dirty="0" err="1" smtClean="0"/>
              <a:t>We</a:t>
            </a:r>
            <a:r>
              <a:rPr lang="fr-FR" baseline="0" dirty="0" smtClean="0"/>
              <a:t> label </a:t>
            </a:r>
            <a:r>
              <a:rPr lang="fr-FR" baseline="0" dirty="0" err="1" smtClean="0"/>
              <a:t>users</a:t>
            </a:r>
            <a:r>
              <a:rPr lang="fr-FR" baseline="0" dirty="0" smtClean="0"/>
              <a:t> </a:t>
            </a:r>
            <a:r>
              <a:rPr lang="fr-FR" baseline="0" dirty="0" err="1" smtClean="0"/>
              <a:t>gender</a:t>
            </a:r>
            <a:r>
              <a:rPr lang="fr-FR" baseline="0" dirty="0" smtClean="0"/>
              <a:t> </a:t>
            </a:r>
            <a:r>
              <a:rPr lang="fr-FR" baseline="0" dirty="0" err="1" smtClean="0"/>
              <a:t>using</a:t>
            </a:r>
            <a:r>
              <a:rPr lang="fr-FR" baseline="0" dirty="0" smtClean="0"/>
              <a:t> the US </a:t>
            </a:r>
            <a:r>
              <a:rPr lang="fr-FR" baseline="0" dirty="0" err="1" smtClean="0"/>
              <a:t>census</a:t>
            </a:r>
            <a:r>
              <a:rPr lang="fr-FR" baseline="0" dirty="0" smtClean="0"/>
              <a:t>, </a:t>
            </a:r>
            <a:r>
              <a:rPr lang="fr-FR" baseline="0" dirty="0" err="1" smtClean="0"/>
              <a:t>removing</a:t>
            </a:r>
            <a:r>
              <a:rPr lang="fr-FR" baseline="0" dirty="0" smtClean="0"/>
              <a:t> </a:t>
            </a:r>
            <a:r>
              <a:rPr lang="fr-FR" baseline="0" dirty="0" err="1" smtClean="0"/>
              <a:t>ambiguous</a:t>
            </a:r>
            <a:r>
              <a:rPr lang="fr-FR" baseline="0" dirty="0" smtClean="0"/>
              <a:t> </a:t>
            </a:r>
            <a:r>
              <a:rPr lang="fr-FR" baseline="0" dirty="0" err="1" smtClean="0"/>
              <a:t>names</a:t>
            </a:r>
            <a:r>
              <a:rPr lang="fr-FR" baseline="0" dirty="0" smtClean="0"/>
              <a:t>.</a:t>
            </a:r>
          </a:p>
          <a:p>
            <a:pPr marL="628650" lvl="1" indent="-171450">
              <a:buFontTx/>
              <a:buChar char="-"/>
            </a:pPr>
            <a:r>
              <a:rPr lang="fr-FR" baseline="0" dirty="0" smtClean="0"/>
              <a:t>For </a:t>
            </a:r>
            <a:r>
              <a:rPr lang="fr-FR" baseline="0" dirty="0" err="1" smtClean="0"/>
              <a:t>each</a:t>
            </a:r>
            <a:r>
              <a:rPr lang="fr-FR" baseline="0" dirty="0" smtClean="0"/>
              <a:t> </a:t>
            </a:r>
            <a:r>
              <a:rPr lang="fr-FR" baseline="0" dirty="0" err="1" smtClean="0"/>
              <a:t>users</a:t>
            </a:r>
            <a:r>
              <a:rPr lang="fr-FR" baseline="0" dirty="0" smtClean="0"/>
              <a:t>, </a:t>
            </a:r>
            <a:r>
              <a:rPr lang="fr-FR" baseline="0" dirty="0" err="1" smtClean="0"/>
              <a:t>we</a:t>
            </a:r>
            <a:r>
              <a:rPr lang="fr-FR" baseline="0" dirty="0" smtClean="0"/>
              <a:t> </a:t>
            </a:r>
            <a:r>
              <a:rPr lang="fr-FR" baseline="0" dirty="0" err="1" smtClean="0"/>
              <a:t>collect</a:t>
            </a:r>
            <a:r>
              <a:rPr lang="fr-FR" baseline="0" dirty="0" smtClean="0"/>
              <a:t> all the </a:t>
            </a:r>
            <a:r>
              <a:rPr lang="fr-FR" baseline="0" dirty="0" err="1" smtClean="0"/>
              <a:t>available</a:t>
            </a:r>
            <a:r>
              <a:rPr lang="fr-FR" baseline="0" dirty="0" smtClean="0"/>
              <a:t> tweets (up to 3200)</a:t>
            </a:r>
          </a:p>
          <a:p>
            <a:pPr marL="628650" lvl="1" indent="-171450">
              <a:buFontTx/>
              <a:buChar char="-"/>
            </a:pPr>
            <a:r>
              <a:rPr lang="fr-FR" baseline="0" dirty="0" err="1" smtClean="0"/>
              <a:t>Finally</a:t>
            </a:r>
            <a:r>
              <a:rPr lang="fr-FR" baseline="0" dirty="0" smtClean="0"/>
              <a:t>, </a:t>
            </a:r>
            <a:r>
              <a:rPr lang="fr-FR" baseline="0" dirty="0" err="1" smtClean="0"/>
              <a:t>we</a:t>
            </a:r>
            <a:r>
              <a:rPr lang="fr-FR" baseline="0" dirty="0" smtClean="0"/>
              <a:t> </a:t>
            </a:r>
            <a:r>
              <a:rPr lang="fr-FR" baseline="0" dirty="0" err="1" smtClean="0"/>
              <a:t>subsample</a:t>
            </a:r>
            <a:r>
              <a:rPr lang="fr-FR" baseline="0" dirty="0" smtClean="0"/>
              <a:t> </a:t>
            </a:r>
            <a:r>
              <a:rPr lang="fr-FR" baseline="0" dirty="0" err="1" smtClean="0"/>
              <a:t>our</a:t>
            </a:r>
            <a:r>
              <a:rPr lang="fr-FR" baseline="0" dirty="0" smtClean="0"/>
              <a:t> </a:t>
            </a:r>
            <a:r>
              <a:rPr lang="fr-FR" baseline="0" dirty="0" err="1" smtClean="0"/>
              <a:t>dataset</a:t>
            </a:r>
            <a:r>
              <a:rPr lang="fr-FR" baseline="0" dirty="0" smtClean="0"/>
              <a:t> to </a:t>
            </a:r>
            <a:r>
              <a:rPr lang="fr-FR" baseline="0" dirty="0" err="1" smtClean="0"/>
              <a:t>keep</a:t>
            </a:r>
            <a:r>
              <a:rPr lang="fr-FR" baseline="0" dirty="0" smtClean="0"/>
              <a:t> 6,000 </a:t>
            </a:r>
            <a:r>
              <a:rPr lang="fr-FR" baseline="0" dirty="0" err="1" smtClean="0"/>
              <a:t>users</a:t>
            </a:r>
            <a:r>
              <a:rPr lang="fr-FR" baseline="0" dirty="0" smtClean="0"/>
              <a:t> </a:t>
            </a:r>
            <a:r>
              <a:rPr lang="fr-FR" baseline="0" dirty="0" err="1" smtClean="0"/>
              <a:t>such</a:t>
            </a:r>
            <a:r>
              <a:rPr lang="fr-FR" baseline="0" dirty="0" smtClean="0"/>
              <a:t> </a:t>
            </a:r>
            <a:r>
              <a:rPr lang="fr-FR" baseline="0" dirty="0" err="1" smtClean="0"/>
              <a:t>that</a:t>
            </a:r>
            <a:r>
              <a:rPr lang="fr-FR" baseline="0" dirty="0" smtClean="0"/>
              <a:t> </a:t>
            </a:r>
            <a:r>
              <a:rPr lang="fr-FR" baseline="0" dirty="0" err="1" smtClean="0"/>
              <a:t>gender</a:t>
            </a:r>
            <a:r>
              <a:rPr lang="fr-FR" baseline="0" dirty="0" smtClean="0"/>
              <a:t> and location are </a:t>
            </a:r>
            <a:r>
              <a:rPr lang="fr-FR" baseline="0" dirty="0" err="1" smtClean="0"/>
              <a:t>uniformly</a:t>
            </a:r>
            <a:r>
              <a:rPr lang="fr-FR" baseline="0" dirty="0" smtClean="0"/>
              <a:t> </a:t>
            </a:r>
            <a:r>
              <a:rPr lang="fr-FR" baseline="0" dirty="0" err="1" smtClean="0"/>
              <a:t>distributed</a:t>
            </a:r>
            <a:r>
              <a:rPr lang="fr-FR" baseline="0" dirty="0" smtClean="0"/>
              <a:t> over the </a:t>
            </a:r>
            <a:r>
              <a:rPr lang="fr-FR" baseline="0" dirty="0" err="1" smtClean="0"/>
              <a:t>users</a:t>
            </a:r>
            <a:r>
              <a:rPr lang="fr-FR" baseline="0" dirty="0" smtClean="0"/>
              <a:t>.</a:t>
            </a:r>
          </a:p>
          <a:p>
            <a:pPr marL="171450" lvl="0" indent="-171450">
              <a:buFontTx/>
              <a:buChar char="-"/>
            </a:pPr>
            <a:r>
              <a:rPr lang="fr-FR" baseline="0" dirty="0" err="1" smtClean="0"/>
              <a:t>IMDb</a:t>
            </a:r>
            <a:r>
              <a:rPr lang="fr-FR" baseline="0" dirty="0" smtClean="0"/>
              <a:t>:</a:t>
            </a:r>
          </a:p>
          <a:p>
            <a:pPr marL="628650" lvl="1" indent="-171450">
              <a:buFontTx/>
              <a:buChar char="-"/>
            </a:pPr>
            <a:r>
              <a:rPr lang="fr-FR" baseline="0" dirty="0" err="1" smtClean="0"/>
              <a:t>Predict</a:t>
            </a:r>
            <a:r>
              <a:rPr lang="fr-FR" baseline="0" dirty="0" smtClean="0"/>
              <a:t> the sentiment of a </a:t>
            </a:r>
            <a:r>
              <a:rPr lang="fr-FR" baseline="0" dirty="0" err="1" smtClean="0"/>
              <a:t>movie</a:t>
            </a:r>
            <a:r>
              <a:rPr lang="fr-FR" baseline="0" dirty="0" smtClean="0"/>
              <a:t> </a:t>
            </a:r>
            <a:r>
              <a:rPr lang="fr-FR" baseline="0" dirty="0" err="1" smtClean="0"/>
              <a:t>review</a:t>
            </a:r>
            <a:r>
              <a:rPr lang="fr-FR" baseline="0" dirty="0" smtClean="0"/>
              <a:t> </a:t>
            </a:r>
            <a:r>
              <a:rPr lang="fr-FR" baseline="0" dirty="0" err="1" smtClean="0"/>
              <a:t>confounded</a:t>
            </a:r>
            <a:r>
              <a:rPr lang="fr-FR" baseline="0" dirty="0" smtClean="0"/>
              <a:t> by </a:t>
            </a:r>
            <a:r>
              <a:rPr lang="fr-FR" baseline="0" dirty="0" err="1" smtClean="0"/>
              <a:t>movie</a:t>
            </a:r>
            <a:r>
              <a:rPr lang="fr-FR" baseline="0" dirty="0" smtClean="0"/>
              <a:t> genre </a:t>
            </a:r>
            <a:r>
              <a:rPr lang="fr-FR" baseline="0" dirty="0" err="1" smtClean="0"/>
              <a:t>using</a:t>
            </a:r>
            <a:r>
              <a:rPr lang="fr-FR" baseline="0" dirty="0" smtClean="0"/>
              <a:t> an </a:t>
            </a:r>
            <a:r>
              <a:rPr lang="fr-FR" baseline="0" dirty="0" err="1" smtClean="0"/>
              <a:t>existing</a:t>
            </a:r>
            <a:r>
              <a:rPr lang="fr-FR" baseline="0" dirty="0" smtClean="0"/>
              <a:t> </a:t>
            </a:r>
            <a:r>
              <a:rPr lang="fr-FR" baseline="0" dirty="0" err="1" smtClean="0"/>
              <a:t>dataset</a:t>
            </a:r>
            <a:r>
              <a:rPr lang="fr-FR" baseline="0" dirty="0" smtClean="0"/>
              <a:t>.</a:t>
            </a:r>
          </a:p>
          <a:p>
            <a:pPr marL="628650" lvl="1" indent="-171450">
              <a:buFontTx/>
              <a:buChar char="-"/>
            </a:pPr>
            <a:r>
              <a:rPr lang="fr-FR" baseline="0" dirty="0" smtClean="0"/>
              <a:t>It </a:t>
            </a:r>
            <a:r>
              <a:rPr lang="fr-FR" baseline="0" dirty="0" err="1" smtClean="0"/>
              <a:t>contains</a:t>
            </a:r>
            <a:r>
              <a:rPr lang="fr-FR" baseline="0" dirty="0" smtClean="0"/>
              <a:t> 50K </a:t>
            </a:r>
            <a:r>
              <a:rPr lang="fr-FR" baseline="0" dirty="0" err="1" smtClean="0"/>
              <a:t>movie</a:t>
            </a:r>
            <a:r>
              <a:rPr lang="fr-FR" baseline="0" dirty="0" smtClean="0"/>
              <a:t> </a:t>
            </a:r>
            <a:r>
              <a:rPr lang="fr-FR" baseline="0" dirty="0" err="1" smtClean="0"/>
              <a:t>reviews</a:t>
            </a:r>
            <a:r>
              <a:rPr lang="fr-FR" baseline="0" dirty="0" smtClean="0"/>
              <a:t> </a:t>
            </a:r>
            <a:r>
              <a:rPr lang="fr-FR" baseline="0" dirty="0" err="1" smtClean="0"/>
              <a:t>from</a:t>
            </a:r>
            <a:r>
              <a:rPr lang="fr-FR" baseline="0" dirty="0" smtClean="0"/>
              <a:t> </a:t>
            </a:r>
            <a:r>
              <a:rPr lang="fr-FR" baseline="0" dirty="0" err="1" smtClean="0"/>
              <a:t>IMDb</a:t>
            </a:r>
            <a:r>
              <a:rPr lang="fr-FR" baseline="0" dirty="0" smtClean="0"/>
              <a:t> </a:t>
            </a:r>
            <a:r>
              <a:rPr lang="fr-FR" baseline="0" dirty="0" err="1" smtClean="0"/>
              <a:t>labeled</a:t>
            </a:r>
            <a:r>
              <a:rPr lang="fr-FR" baseline="0" dirty="0" smtClean="0"/>
              <a:t> as </a:t>
            </a:r>
            <a:r>
              <a:rPr lang="fr-FR" baseline="0" dirty="0" err="1" smtClean="0"/>
              <a:t>showing</a:t>
            </a:r>
            <a:r>
              <a:rPr lang="fr-FR" baseline="0" dirty="0" smtClean="0"/>
              <a:t> </a:t>
            </a:r>
            <a:r>
              <a:rPr lang="fr-FR" baseline="0" dirty="0" err="1" smtClean="0"/>
              <a:t>either</a:t>
            </a:r>
            <a:r>
              <a:rPr lang="fr-FR" baseline="0" dirty="0" smtClean="0"/>
              <a:t> positive or </a:t>
            </a:r>
            <a:r>
              <a:rPr lang="fr-FR" baseline="0" dirty="0" err="1" smtClean="0"/>
              <a:t>negative</a:t>
            </a:r>
            <a:r>
              <a:rPr lang="fr-FR" baseline="0" dirty="0" smtClean="0"/>
              <a:t> sentiment.</a:t>
            </a:r>
          </a:p>
          <a:p>
            <a:pPr marL="628650" lvl="1" indent="-171450">
              <a:buFontTx/>
              <a:buChar char="-"/>
            </a:pPr>
            <a:r>
              <a:rPr lang="fr-FR" baseline="0" dirty="0" err="1" smtClean="0"/>
              <a:t>We</a:t>
            </a:r>
            <a:r>
              <a:rPr lang="fr-FR" baseline="0" dirty="0" smtClean="0"/>
              <a:t> </a:t>
            </a:r>
            <a:r>
              <a:rPr lang="fr-FR" baseline="0" dirty="0" err="1" smtClean="0"/>
              <a:t>create</a:t>
            </a:r>
            <a:r>
              <a:rPr lang="fr-FR" baseline="0" dirty="0" smtClean="0"/>
              <a:t> the </a:t>
            </a:r>
            <a:r>
              <a:rPr lang="fr-FR" baseline="0" dirty="0" err="1" smtClean="0"/>
              <a:t>confounder</a:t>
            </a:r>
            <a:r>
              <a:rPr lang="fr-FR" baseline="0" dirty="0" smtClean="0"/>
              <a:t> value as </a:t>
            </a:r>
            <a:r>
              <a:rPr lang="fr-FR" baseline="0" dirty="0" err="1" smtClean="0"/>
              <a:t>being</a:t>
            </a:r>
            <a:r>
              <a:rPr lang="fr-FR" baseline="0" dirty="0" smtClean="0"/>
              <a:t> 1 if the </a:t>
            </a:r>
            <a:r>
              <a:rPr lang="fr-FR" baseline="0" dirty="0" err="1" smtClean="0"/>
              <a:t>movie</a:t>
            </a:r>
            <a:r>
              <a:rPr lang="fr-FR" baseline="0" dirty="0" smtClean="0"/>
              <a:t> </a:t>
            </a:r>
            <a:r>
              <a:rPr lang="fr-FR" baseline="0" dirty="0" err="1" smtClean="0"/>
              <a:t>is</a:t>
            </a:r>
            <a:r>
              <a:rPr lang="fr-FR" baseline="0" dirty="0" smtClean="0"/>
              <a:t> a </a:t>
            </a:r>
            <a:r>
              <a:rPr lang="fr-FR" baseline="0" dirty="0" err="1" smtClean="0"/>
              <a:t>horror</a:t>
            </a:r>
            <a:r>
              <a:rPr lang="fr-FR" baseline="0" dirty="0" smtClean="0"/>
              <a:t> </a:t>
            </a:r>
            <a:r>
              <a:rPr lang="fr-FR" baseline="0" dirty="0" err="1" smtClean="0"/>
              <a:t>movie</a:t>
            </a:r>
            <a:r>
              <a:rPr lang="fr-FR" baseline="0" dirty="0" smtClean="0"/>
              <a:t>, 0 </a:t>
            </a:r>
            <a:r>
              <a:rPr lang="fr-FR" baseline="0" dirty="0" err="1" smtClean="0"/>
              <a:t>otherwise</a:t>
            </a:r>
            <a:r>
              <a:rPr lang="fr-FR" baseline="0" dirty="0" smtClean="0"/>
              <a:t>.</a:t>
            </a:r>
          </a:p>
          <a:p>
            <a:pPr marL="171450" lvl="0" indent="-171450">
              <a:buFontTx/>
              <a:buChar char="-"/>
            </a:pPr>
            <a:r>
              <a:rPr lang="fr-FR" baseline="0" dirty="0" smtClean="0"/>
              <a:t>Canadian </a:t>
            </a:r>
            <a:r>
              <a:rPr lang="fr-FR" baseline="0" dirty="0" err="1" smtClean="0"/>
              <a:t>parliament</a:t>
            </a:r>
            <a:r>
              <a:rPr lang="fr-FR" baseline="0" dirty="0" smtClean="0"/>
              <a:t>:</a:t>
            </a:r>
          </a:p>
          <a:p>
            <a:pPr marL="628650" lvl="1" indent="-171450">
              <a:buFontTx/>
              <a:buChar char="-"/>
            </a:pPr>
            <a:r>
              <a:rPr lang="fr-FR" baseline="0" dirty="0" err="1" smtClean="0"/>
              <a:t>Predict</a:t>
            </a:r>
            <a:r>
              <a:rPr lang="fr-FR" baseline="0" dirty="0" smtClean="0"/>
              <a:t> the </a:t>
            </a:r>
            <a:r>
              <a:rPr lang="fr-FR" baseline="0" dirty="0" err="1" smtClean="0"/>
              <a:t>political</a:t>
            </a:r>
            <a:r>
              <a:rPr lang="fr-FR" baseline="0" dirty="0" smtClean="0"/>
              <a:t> affiliation of a </a:t>
            </a:r>
            <a:r>
              <a:rPr lang="fr-FR" baseline="0" dirty="0" err="1" smtClean="0"/>
              <a:t>member</a:t>
            </a:r>
            <a:r>
              <a:rPr lang="fr-FR" baseline="0" dirty="0" smtClean="0"/>
              <a:t> of </a:t>
            </a:r>
            <a:r>
              <a:rPr lang="fr-FR" baseline="0" dirty="0" err="1" smtClean="0"/>
              <a:t>parliament</a:t>
            </a:r>
            <a:r>
              <a:rPr lang="fr-FR" baseline="0" dirty="0" smtClean="0"/>
              <a:t> base on the content of </a:t>
            </a:r>
            <a:r>
              <a:rPr lang="fr-FR" baseline="0" dirty="0" err="1" smtClean="0"/>
              <a:t>their</a:t>
            </a:r>
            <a:r>
              <a:rPr lang="fr-FR" baseline="0" dirty="0" smtClean="0"/>
              <a:t> speeches. The </a:t>
            </a:r>
            <a:r>
              <a:rPr lang="fr-FR" baseline="0" dirty="0" err="1" smtClean="0"/>
              <a:t>confounder</a:t>
            </a:r>
            <a:r>
              <a:rPr lang="fr-FR" baseline="0" dirty="0" smtClean="0"/>
              <a:t> </a:t>
            </a:r>
            <a:r>
              <a:rPr lang="fr-FR" baseline="0" dirty="0" err="1" smtClean="0"/>
              <a:t>is</a:t>
            </a:r>
            <a:r>
              <a:rPr lang="fr-FR" baseline="0" dirty="0" smtClean="0"/>
              <a:t> </a:t>
            </a:r>
            <a:r>
              <a:rPr lang="fr-FR" baseline="0" dirty="0" err="1" smtClean="0"/>
              <a:t>whether</a:t>
            </a:r>
            <a:r>
              <a:rPr lang="fr-FR" baseline="0" dirty="0" smtClean="0"/>
              <a:t> the speaker </a:t>
            </a:r>
            <a:r>
              <a:rPr lang="fr-FR" baseline="0" dirty="0" err="1" smtClean="0"/>
              <a:t>is</a:t>
            </a:r>
            <a:r>
              <a:rPr lang="fr-FR" baseline="0" dirty="0" smtClean="0"/>
              <a:t> </a:t>
            </a:r>
            <a:r>
              <a:rPr lang="fr-FR" baseline="0" dirty="0" err="1" smtClean="0"/>
              <a:t>from</a:t>
            </a:r>
            <a:r>
              <a:rPr lang="fr-FR" baseline="0" dirty="0" smtClean="0"/>
              <a:t> the </a:t>
            </a:r>
            <a:r>
              <a:rPr lang="fr-FR" baseline="0" dirty="0" err="1" smtClean="0"/>
              <a:t>government</a:t>
            </a:r>
            <a:r>
              <a:rPr lang="fr-FR" baseline="0" dirty="0" smtClean="0"/>
              <a:t> party or the opposition party.</a:t>
            </a:r>
          </a:p>
          <a:p>
            <a:pPr marL="628650" lvl="1" indent="-171450">
              <a:buFontTx/>
              <a:buChar char="-"/>
            </a:pPr>
            <a:r>
              <a:rPr lang="fr-FR" baseline="0" dirty="0" err="1" smtClean="0"/>
              <a:t>We</a:t>
            </a:r>
            <a:r>
              <a:rPr lang="fr-FR" baseline="0" dirty="0" smtClean="0"/>
              <a:t> </a:t>
            </a:r>
            <a:r>
              <a:rPr lang="fr-FR" baseline="0" dirty="0" err="1" smtClean="0"/>
              <a:t>obtained</a:t>
            </a:r>
            <a:r>
              <a:rPr lang="fr-FR" baseline="0" dirty="0" smtClean="0"/>
              <a:t> data </a:t>
            </a:r>
            <a:r>
              <a:rPr lang="fr-FR" baseline="0" dirty="0" err="1" smtClean="0"/>
              <a:t>from</a:t>
            </a:r>
            <a:r>
              <a:rPr lang="fr-FR" baseline="0" dirty="0" smtClean="0"/>
              <a:t> </a:t>
            </a:r>
            <a:r>
              <a:rPr lang="fr-FR" baseline="0" dirty="0" err="1" smtClean="0"/>
              <a:t>previous</a:t>
            </a:r>
            <a:r>
              <a:rPr lang="fr-FR" baseline="0" dirty="0" smtClean="0"/>
              <a:t> </a:t>
            </a:r>
            <a:r>
              <a:rPr lang="fr-FR" baseline="0" dirty="0" err="1" smtClean="0"/>
              <a:t>researchs</a:t>
            </a:r>
            <a:r>
              <a:rPr lang="fr-FR" baseline="0" dirty="0" smtClean="0"/>
              <a:t> for the 36th and 39th </a:t>
            </a:r>
            <a:r>
              <a:rPr lang="fr-FR" baseline="0" dirty="0" err="1" smtClean="0"/>
              <a:t>parliament</a:t>
            </a:r>
            <a:r>
              <a:rPr lang="fr-FR" baseline="0" dirty="0" smtClean="0"/>
              <a:t> </a:t>
            </a:r>
            <a:r>
              <a:rPr lang="fr-FR" baseline="0" dirty="0" err="1" smtClean="0"/>
              <a:t>where</a:t>
            </a:r>
            <a:r>
              <a:rPr lang="fr-FR" baseline="0" dirty="0" smtClean="0"/>
              <a:t> the </a:t>
            </a:r>
            <a:r>
              <a:rPr lang="fr-FR" baseline="0" dirty="0" err="1" smtClean="0"/>
              <a:t>government</a:t>
            </a:r>
            <a:r>
              <a:rPr lang="fr-FR" baseline="0" dirty="0" smtClean="0"/>
              <a:t> parties are </a:t>
            </a:r>
            <a:r>
              <a:rPr lang="fr-FR" baseline="0" dirty="0" err="1" smtClean="0"/>
              <a:t>different</a:t>
            </a:r>
            <a:r>
              <a:rPr lang="fr-FR" baseline="0" dirty="0" smtClean="0"/>
              <a:t>.</a:t>
            </a:r>
          </a:p>
          <a:p>
            <a:pPr marL="628650" lvl="1" indent="-171450">
              <a:buFontTx/>
              <a:buChar char="-"/>
            </a:pPr>
            <a:endParaRPr lang="fr-FR" baseline="0" dirty="0" smtClean="0"/>
          </a:p>
          <a:p>
            <a:pPr marL="171450" lvl="0" indent="-171450">
              <a:buFontTx/>
              <a:buChar char="-"/>
            </a:pPr>
            <a:r>
              <a:rPr lang="fr-FR" baseline="0" dirty="0" smtClean="0"/>
              <a:t>For </a:t>
            </a:r>
            <a:r>
              <a:rPr lang="fr-FR" baseline="0" dirty="0" err="1" smtClean="0"/>
              <a:t>brevity</a:t>
            </a:r>
            <a:r>
              <a:rPr lang="fr-FR" baseline="0" dirty="0" smtClean="0"/>
              <a:t>, I </a:t>
            </a:r>
            <a:r>
              <a:rPr lang="fr-FR" baseline="0" dirty="0" err="1" smtClean="0"/>
              <a:t>will</a:t>
            </a:r>
            <a:r>
              <a:rPr lang="fr-FR" baseline="0" dirty="0" smtClean="0"/>
              <a:t> </a:t>
            </a:r>
            <a:r>
              <a:rPr lang="fr-FR" baseline="0" dirty="0" err="1" smtClean="0"/>
              <a:t>only</a:t>
            </a:r>
            <a:r>
              <a:rPr lang="fr-FR" baseline="0" dirty="0" smtClean="0"/>
              <a:t> </a:t>
            </a:r>
            <a:r>
              <a:rPr lang="fr-FR" baseline="0" dirty="0" err="1" smtClean="0"/>
              <a:t>be</a:t>
            </a:r>
            <a:r>
              <a:rPr lang="fr-FR" baseline="0" dirty="0" smtClean="0"/>
              <a:t> </a:t>
            </a:r>
            <a:r>
              <a:rPr lang="fr-FR" baseline="0" dirty="0" err="1" smtClean="0"/>
              <a:t>presenting</a:t>
            </a:r>
            <a:r>
              <a:rPr lang="fr-FR" baseline="0" dirty="0" smtClean="0"/>
              <a:t> the Twitter </a:t>
            </a:r>
            <a:r>
              <a:rPr lang="fr-FR" baseline="0" dirty="0" err="1" smtClean="0"/>
              <a:t>experiment</a:t>
            </a:r>
            <a:r>
              <a:rPr lang="fr-FR" baseline="0" dirty="0" smtClean="0"/>
              <a:t> and </a:t>
            </a:r>
            <a:r>
              <a:rPr lang="fr-FR" baseline="0" dirty="0" err="1" smtClean="0"/>
              <a:t>results</a:t>
            </a:r>
            <a:r>
              <a:rPr lang="fr-FR" baseline="0" dirty="0" smtClean="0"/>
              <a:t> but the </a:t>
            </a:r>
            <a:r>
              <a:rPr lang="fr-FR" baseline="0" dirty="0" err="1" smtClean="0"/>
              <a:t>other</a:t>
            </a:r>
            <a:r>
              <a:rPr lang="fr-FR" baseline="0" dirty="0" smtClean="0"/>
              <a:t> </a:t>
            </a:r>
            <a:r>
              <a:rPr lang="fr-FR" baseline="0" dirty="0" err="1" smtClean="0"/>
              <a:t>ones</a:t>
            </a:r>
            <a:r>
              <a:rPr lang="fr-FR" baseline="0" dirty="0" smtClean="0"/>
              <a:t> are </a:t>
            </a:r>
            <a:r>
              <a:rPr lang="fr-FR" baseline="0" dirty="0" err="1" smtClean="0"/>
              <a:t>available</a:t>
            </a:r>
            <a:r>
              <a:rPr lang="fr-FR" baseline="0" dirty="0" smtClean="0"/>
              <a:t> and </a:t>
            </a:r>
            <a:r>
              <a:rPr lang="fr-FR" baseline="0" dirty="0" err="1" smtClean="0"/>
              <a:t>detailed</a:t>
            </a:r>
            <a:r>
              <a:rPr lang="fr-FR" baseline="0" dirty="0" smtClean="0"/>
              <a:t> in the </a:t>
            </a:r>
            <a:r>
              <a:rPr lang="fr-FR" baseline="0" dirty="0" err="1" smtClean="0"/>
              <a:t>paper</a:t>
            </a:r>
            <a:r>
              <a:rPr lang="fr-FR" baseline="0" dirty="0" smtClean="0"/>
              <a:t>.</a:t>
            </a:r>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9</a:t>
            </a:fld>
            <a:endParaRPr lang="en-US"/>
          </a:p>
        </p:txBody>
      </p:sp>
    </p:spTree>
    <p:extLst>
      <p:ext uri="{BB962C8B-B14F-4D97-AF65-F5344CB8AC3E}">
        <p14:creationId xmlns:p14="http://schemas.microsoft.com/office/powerpoint/2010/main" val="311044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85EE2EF-450C-4AB1-863E-1AB9ECC6F4A8}" type="datetime1">
              <a:rPr lang="en-US" smtClean="0"/>
              <a:t>2/17/2016</a:t>
            </a:fld>
            <a:endParaRPr lang="en-US" dirty="0"/>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840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113291-E271-4DC5-9AD3-4766BE44D5CD}" type="datetime1">
              <a:rPr lang="en-US" smtClean="0"/>
              <a:t>2/17/2016</a:t>
            </a:fld>
            <a:endParaRPr lang="en-US" dirty="0"/>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27608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602952-954C-44DA-8B68-AE332788195E}" type="datetime1">
              <a:rPr lang="en-US" smtClean="0"/>
              <a:t>2/17/2016</a:t>
            </a:fld>
            <a:endParaRPr lang="en-US" dirty="0"/>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886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171450" indent="-171450">
              <a:lnSpc>
                <a:spcPct val="150000"/>
              </a:lnSpc>
              <a:buSzPct val="75000"/>
              <a:buFont typeface="Wingdings" panose="05000000000000000000" pitchFamily="2" charset="2"/>
              <a:buChar char="§"/>
              <a:defRPr sz="2600"/>
            </a:lvl1pPr>
            <a:lvl2pPr>
              <a:lnSpc>
                <a:spcPct val="150000"/>
              </a:lnSpc>
              <a:defRPr sz="2400"/>
            </a:lvl2pPr>
            <a:lvl3pPr>
              <a:lnSpc>
                <a:spcPct val="150000"/>
              </a:lnSpc>
              <a:defRPr sz="2000"/>
            </a:lvl3pPr>
            <a:lvl4pPr>
              <a:lnSpc>
                <a:spcPct val="150000"/>
              </a:lnSpc>
              <a:defRPr sz="1600"/>
            </a:lvl4pPr>
            <a:lvl5pPr>
              <a:lnSpc>
                <a:spcPct val="150000"/>
              </a:lnSpc>
              <a:defRPr sz="1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E4A068C-CA8D-49FF-8A92-1A0D66FC2041}" type="datetime1">
              <a:rPr lang="en-US" smtClean="0"/>
              <a:t>2/17/2016</a:t>
            </a:fld>
            <a:endParaRPr lang="en-US" dirty="0"/>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52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C942C7-138D-44CF-83C6-275DFB2634AC}" type="datetime1">
              <a:rPr lang="en-US" smtClean="0"/>
              <a:t>2/17/2016</a:t>
            </a:fld>
            <a:endParaRPr lang="en-US" dirty="0"/>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928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5FA6F2-8D02-4340-B2E0-32D9BC184667}" type="datetime1">
              <a:rPr lang="en-US" smtClean="0"/>
              <a:t>2/17/2016</a:t>
            </a:fld>
            <a:endParaRPr lang="en-US" dirty="0"/>
          </a:p>
        </p:txBody>
      </p:sp>
      <p:sp>
        <p:nvSpPr>
          <p:cNvPr id="6" name="Footer Placeholder 5"/>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77154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5FC7F4-C34E-4F0F-BF9B-5C1655CB6B58}" type="datetime1">
              <a:rPr lang="en-US" smtClean="0"/>
              <a:t>2/17/2016</a:t>
            </a:fld>
            <a:endParaRPr lang="en-US" dirty="0"/>
          </a:p>
        </p:txBody>
      </p:sp>
      <p:sp>
        <p:nvSpPr>
          <p:cNvPr id="8" name="Footer Placeholder 7"/>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80711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9EF086-5F52-4F69-9798-D1D60485DDCD}" type="datetime1">
              <a:rPr lang="en-US" smtClean="0"/>
              <a:t>2/17/2016</a:t>
            </a:fld>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26268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1CC553-DF97-4908-83CB-2678F0B1D8DB}" type="datetime1">
              <a:rPr lang="en-US" smtClean="0"/>
              <a:t>2/17/2016</a:t>
            </a:fld>
            <a:endParaRPr lang="en-US" dirty="0"/>
          </a:p>
        </p:txBody>
      </p:sp>
      <p:sp>
        <p:nvSpPr>
          <p:cNvPr id="3" name="Footer Placeholder 2"/>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0165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3A13B-F7AF-46AA-BB73-7120620AF5F2}" type="datetime1">
              <a:rPr lang="en-US" smtClean="0"/>
              <a:t>2/17/2016</a:t>
            </a:fld>
            <a:endParaRPr lang="en-US" dirty="0"/>
          </a:p>
        </p:txBody>
      </p:sp>
      <p:sp>
        <p:nvSpPr>
          <p:cNvPr id="6" name="Footer Placeholder 5"/>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06855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53B9274-90D4-4413-9837-EC0A021D5778}" type="datetime1">
              <a:rPr lang="en-US" smtClean="0"/>
              <a:t>2/17/2016</a:t>
            </a:fld>
            <a:endParaRPr lang="en-US" dirty="0"/>
          </a:p>
        </p:txBody>
      </p:sp>
      <p:sp>
        <p:nvSpPr>
          <p:cNvPr id="6" name="Footer Placeholder 5"/>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366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8C17CF9-D75B-4452-87F8-7EC88804DB08}" type="datetime1">
              <a:rPr lang="en-US" smtClean="0"/>
              <a:t>2/17/2016</a:t>
            </a:fld>
            <a:endParaRPr lang="en-US" dirty="0"/>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76540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5920" y="4960137"/>
            <a:ext cx="5596280" cy="1463040"/>
          </a:xfrm>
        </p:spPr>
        <p:txBody>
          <a:bodyPr>
            <a:normAutofit fontScale="90000"/>
          </a:bodyPr>
          <a:lstStyle/>
          <a:p>
            <a:r>
              <a:rPr lang="en-US" dirty="0"/>
              <a:t>Robust Text Classification in the Presence of Confounding Bias</a:t>
            </a:r>
          </a:p>
        </p:txBody>
      </p:sp>
      <p:sp>
        <p:nvSpPr>
          <p:cNvPr id="3" name="Subtitle 2"/>
          <p:cNvSpPr>
            <a:spLocks noGrp="1"/>
          </p:cNvSpPr>
          <p:nvPr>
            <p:ph type="subTitle" idx="1"/>
          </p:nvPr>
        </p:nvSpPr>
        <p:spPr>
          <a:xfrm>
            <a:off x="6400800" y="4960137"/>
            <a:ext cx="2743200" cy="1463040"/>
          </a:xfrm>
        </p:spPr>
        <p:txBody>
          <a:bodyPr/>
          <a:lstStyle/>
          <a:p>
            <a:r>
              <a:rPr lang="en-US" dirty="0" smtClean="0"/>
              <a:t>Virgile Landeiro &amp; Aron </a:t>
            </a:r>
            <a:r>
              <a:rPr lang="en-US" dirty="0" err="1" smtClean="0"/>
              <a:t>Culotta</a:t>
            </a:r>
            <a:endParaRPr lang="en-US" dirty="0" smtClean="0"/>
          </a:p>
          <a:p>
            <a:r>
              <a:rPr lang="en-US" dirty="0" smtClean="0"/>
              <a:t>Illinois Institute of Technology</a:t>
            </a:r>
          </a:p>
          <a:p>
            <a:r>
              <a:rPr lang="en-US" smtClean="0"/>
              <a:t>Chicago</a:t>
            </a:r>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3751145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Injecting Confounding Bias</a:t>
            </a:r>
            <a:endParaRPr lang="en-US" dirty="0"/>
          </a:p>
        </p:txBody>
      </p:sp>
      <p:sp>
        <p:nvSpPr>
          <p:cNvPr id="8" name="Content Placeholder 7"/>
          <p:cNvSpPr>
            <a:spLocks noGrp="1"/>
          </p:cNvSpPr>
          <p:nvPr>
            <p:ph idx="1"/>
          </p:nvPr>
        </p:nvSpPr>
        <p:spPr>
          <a:xfrm>
            <a:off x="768096" y="1813207"/>
            <a:ext cx="7523849" cy="581891"/>
          </a:xfrm>
        </p:spPr>
        <p:txBody>
          <a:bodyPr>
            <a:normAutofit lnSpcReduction="10000"/>
          </a:bodyPr>
          <a:lstStyle/>
          <a:p>
            <a:r>
              <a:rPr lang="en-US" sz="2200" dirty="0" smtClean="0"/>
              <a:t>Introduce confounding bias according to the following constraints:</a:t>
            </a:r>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867E5644-1E61-4311-A31E-84CB9C7AA8A9}" type="slidenum">
              <a:rPr lang="en-US" smtClean="0"/>
              <a:t>10</a:t>
            </a:fld>
            <a:endParaRPr lang="en-US" dirty="0"/>
          </a:p>
        </p:txBody>
      </p:sp>
      <mc:AlternateContent xmlns:mc="http://schemas.openxmlformats.org/markup-compatibility/2006" xmlns:a14="http://schemas.microsoft.com/office/drawing/2010/main">
        <mc:Choice Requires="a14">
          <p:sp>
            <p:nvSpPr>
              <p:cNvPr id="2" name="Rectangle 1"/>
              <p:cNvSpPr/>
              <p:nvPr/>
            </p:nvSpPr>
            <p:spPr>
              <a:xfrm>
                <a:off x="768095" y="2265226"/>
                <a:ext cx="8375905" cy="3262738"/>
              </a:xfrm>
              <a:prstGeom prst="rect">
                <a:avLst/>
              </a:prstGeom>
            </p:spPr>
            <p:txBody>
              <a:bodyPr vert="horz" lIns="45720" tIns="45720" rIns="45720" bIns="45720" numCol="1" rtlCol="0">
                <a:normAutofit/>
              </a:bodyPr>
              <a:lstStyle/>
              <a:p>
                <a:pPr marL="265176" lvl="1" indent="-137160" defTabSz="914400">
                  <a:lnSpc>
                    <a:spcPct val="150000"/>
                  </a:lnSpc>
                  <a:spcBef>
                    <a:spcPts val="200"/>
                  </a:spcBef>
                  <a:spcAft>
                    <a:spcPts val="400"/>
                  </a:spcAft>
                  <a:buClr>
                    <a:schemeClr val="accent1"/>
                  </a:buClr>
                  <a:buFont typeface="Wingdings 3" pitchFamily="18" charset="2"/>
                  <a:buChar char=""/>
                </a:pPr>
                <a14:m>
                  <m:oMath xmlns:m="http://schemas.openxmlformats.org/officeDocument/2006/math">
                    <m:sSub>
                      <m:sSubPr>
                        <m:ctrlPr>
                          <a:rPr lang="fr-FR" sz="2200" i="1" smtClean="0">
                            <a:ln>
                              <a:noFill/>
                            </a:ln>
                            <a:latin typeface="Cambria Math" panose="02040503050406030204" pitchFamily="18" charset="0"/>
                          </a:rPr>
                        </m:ctrlPr>
                      </m:sSubPr>
                      <m:e>
                        <m:r>
                          <a:rPr lang="fr-FR" sz="2200">
                            <a:ln>
                              <a:noFill/>
                            </a:ln>
                            <a:latin typeface="Cambria Math" panose="02040503050406030204" pitchFamily="18" charset="0"/>
                          </a:rPr>
                          <m:t>𝑃</m:t>
                        </m:r>
                      </m:e>
                      <m:sub>
                        <m:r>
                          <a:rPr lang="fr-FR" sz="2200">
                            <a:ln>
                              <a:noFill/>
                            </a:ln>
                            <a:latin typeface="Cambria Math" panose="02040503050406030204" pitchFamily="18" charset="0"/>
                          </a:rPr>
                          <m:t>𝑡𝑟𝑎𝑖𝑛</m:t>
                        </m:r>
                      </m:sub>
                    </m:sSub>
                    <m:d>
                      <m:dPr>
                        <m:ctrlPr>
                          <a:rPr lang="fr-FR" sz="2200" i="1">
                            <a:ln>
                              <a:noFill/>
                            </a:ln>
                            <a:latin typeface="Cambria Math" panose="02040503050406030204" pitchFamily="18" charset="0"/>
                          </a:rPr>
                        </m:ctrlPr>
                      </m:dPr>
                      <m:e>
                        <m:r>
                          <a:rPr lang="fr-FR" sz="2200">
                            <a:ln>
                              <a:noFill/>
                            </a:ln>
                            <a:latin typeface="Cambria Math" panose="02040503050406030204" pitchFamily="18" charset="0"/>
                          </a:rPr>
                          <m:t>𝑌</m:t>
                        </m:r>
                      </m:e>
                    </m:d>
                    <m:r>
                      <a:rPr lang="fr-FR" sz="2200">
                        <a:ln>
                          <a:noFill/>
                        </a:ln>
                        <a:latin typeface="Cambria Math" panose="02040503050406030204" pitchFamily="18" charset="0"/>
                      </a:rPr>
                      <m:t>=</m:t>
                    </m:r>
                    <m:sSub>
                      <m:sSubPr>
                        <m:ctrlPr>
                          <a:rPr lang="fr-FR" sz="2200" i="1">
                            <a:ln>
                              <a:noFill/>
                            </a:ln>
                            <a:latin typeface="Cambria Math" panose="02040503050406030204" pitchFamily="18" charset="0"/>
                          </a:rPr>
                        </m:ctrlPr>
                      </m:sSubPr>
                      <m:e>
                        <m:r>
                          <a:rPr lang="fr-FR" sz="2200">
                            <a:ln>
                              <a:noFill/>
                            </a:ln>
                            <a:latin typeface="Cambria Math" panose="02040503050406030204" pitchFamily="18" charset="0"/>
                          </a:rPr>
                          <m:t>𝑃</m:t>
                        </m:r>
                      </m:e>
                      <m:sub>
                        <m:r>
                          <a:rPr lang="fr-FR" sz="2200">
                            <a:ln>
                              <a:noFill/>
                            </a:ln>
                            <a:latin typeface="Cambria Math" panose="02040503050406030204" pitchFamily="18" charset="0"/>
                          </a:rPr>
                          <m:t>𝑡𝑒𝑠𝑡</m:t>
                        </m:r>
                      </m:sub>
                    </m:sSub>
                    <m:d>
                      <m:dPr>
                        <m:ctrlPr>
                          <a:rPr lang="fr-FR" sz="2200" i="1">
                            <a:ln>
                              <a:noFill/>
                            </a:ln>
                            <a:latin typeface="Cambria Math" panose="02040503050406030204" pitchFamily="18" charset="0"/>
                          </a:rPr>
                        </m:ctrlPr>
                      </m:dPr>
                      <m:e>
                        <m:r>
                          <a:rPr lang="fr-FR" sz="2200">
                            <a:ln>
                              <a:noFill/>
                            </a:ln>
                            <a:latin typeface="Cambria Math" panose="02040503050406030204" pitchFamily="18" charset="0"/>
                          </a:rPr>
                          <m:t>𝑌</m:t>
                        </m:r>
                      </m:e>
                    </m:d>
                  </m:oMath>
                </a14:m>
                <a:endParaRPr lang="fr-FR" sz="2200" dirty="0" smtClean="0">
                  <a:ln>
                    <a:noFill/>
                  </a:ln>
                </a:endParaRPr>
              </a:p>
              <a:p>
                <a:pPr marL="265176" lvl="1" indent="-137160" defTabSz="914400">
                  <a:lnSpc>
                    <a:spcPct val="150000"/>
                  </a:lnSpc>
                  <a:spcBef>
                    <a:spcPts val="200"/>
                  </a:spcBef>
                  <a:spcAft>
                    <a:spcPts val="400"/>
                  </a:spcAft>
                  <a:buClr>
                    <a:schemeClr val="accent1"/>
                  </a:buClr>
                  <a:buFont typeface="Wingdings 3" pitchFamily="18" charset="2"/>
                  <a:buChar char=""/>
                </a:pPr>
                <a14:m>
                  <m:oMath xmlns:m="http://schemas.openxmlformats.org/officeDocument/2006/math">
                    <m:sSub>
                      <m:sSubPr>
                        <m:ctrlPr>
                          <a:rPr lang="en-US" sz="2200" b="0" i="1" smtClean="0">
                            <a:ln>
                              <a:noFill/>
                            </a:ln>
                            <a:latin typeface="Cambria Math" panose="02040503050406030204" pitchFamily="18" charset="0"/>
                          </a:rPr>
                        </m:ctrlPr>
                      </m:sSubPr>
                      <m:e>
                        <m:r>
                          <a:rPr lang="en-US" sz="2200" b="0" i="1" smtClean="0">
                            <a:ln>
                              <a:noFill/>
                            </a:ln>
                            <a:latin typeface="Cambria Math" panose="02040503050406030204" pitchFamily="18" charset="0"/>
                          </a:rPr>
                          <m:t>𝑃</m:t>
                        </m:r>
                      </m:e>
                      <m:sub>
                        <m:r>
                          <a:rPr lang="en-US" sz="2200" b="0" i="1" smtClean="0">
                            <a:ln>
                              <a:noFill/>
                            </a:ln>
                            <a:latin typeface="Cambria Math" panose="02040503050406030204" pitchFamily="18" charset="0"/>
                          </a:rPr>
                          <m:t>𝑡𝑟𝑎𝑖𝑛</m:t>
                        </m:r>
                      </m:sub>
                    </m:sSub>
                    <m:d>
                      <m:dPr>
                        <m:ctrlPr>
                          <a:rPr lang="en-US" sz="2200" b="0" i="1" smtClean="0">
                            <a:ln>
                              <a:noFill/>
                            </a:ln>
                            <a:latin typeface="Cambria Math" panose="02040503050406030204" pitchFamily="18" charset="0"/>
                          </a:rPr>
                        </m:ctrlPr>
                      </m:dPr>
                      <m:e>
                        <m:r>
                          <a:rPr lang="en-US" sz="2200" b="0" i="1" smtClean="0">
                            <a:ln>
                              <a:noFill/>
                            </a:ln>
                            <a:latin typeface="Cambria Math" panose="02040503050406030204" pitchFamily="18" charset="0"/>
                          </a:rPr>
                          <m:t>𝑍</m:t>
                        </m:r>
                      </m:e>
                    </m:d>
                    <m:r>
                      <a:rPr lang="en-US" sz="2200" b="0" i="1" smtClean="0">
                        <a:ln>
                          <a:noFill/>
                        </a:ln>
                        <a:latin typeface="Cambria Math" panose="02040503050406030204" pitchFamily="18" charset="0"/>
                      </a:rPr>
                      <m:t>=</m:t>
                    </m:r>
                    <m:sSub>
                      <m:sSubPr>
                        <m:ctrlPr>
                          <a:rPr lang="en-US" sz="2200" b="0" i="1" smtClean="0">
                            <a:ln>
                              <a:noFill/>
                            </a:ln>
                            <a:latin typeface="Cambria Math" panose="02040503050406030204" pitchFamily="18" charset="0"/>
                          </a:rPr>
                        </m:ctrlPr>
                      </m:sSubPr>
                      <m:e>
                        <m:r>
                          <a:rPr lang="en-US" sz="2200" b="0" i="1" smtClean="0">
                            <a:ln>
                              <a:noFill/>
                            </a:ln>
                            <a:latin typeface="Cambria Math" panose="02040503050406030204" pitchFamily="18" charset="0"/>
                          </a:rPr>
                          <m:t>𝑃</m:t>
                        </m:r>
                      </m:e>
                      <m:sub>
                        <m:r>
                          <a:rPr lang="en-US" sz="2200" b="0" i="1" smtClean="0">
                            <a:ln>
                              <a:noFill/>
                            </a:ln>
                            <a:latin typeface="Cambria Math" panose="02040503050406030204" pitchFamily="18" charset="0"/>
                          </a:rPr>
                          <m:t>𝑡𝑒𝑠𝑡</m:t>
                        </m:r>
                      </m:sub>
                    </m:sSub>
                    <m:d>
                      <m:dPr>
                        <m:ctrlPr>
                          <a:rPr lang="en-US" sz="2200" b="0" i="1" smtClean="0">
                            <a:ln>
                              <a:noFill/>
                            </a:ln>
                            <a:latin typeface="Cambria Math" panose="02040503050406030204" pitchFamily="18" charset="0"/>
                          </a:rPr>
                        </m:ctrlPr>
                      </m:dPr>
                      <m:e>
                        <m:r>
                          <a:rPr lang="en-US" sz="2200" b="0" i="1" smtClean="0">
                            <a:ln>
                              <a:noFill/>
                            </a:ln>
                            <a:latin typeface="Cambria Math" panose="02040503050406030204" pitchFamily="18" charset="0"/>
                          </a:rPr>
                          <m:t>𝑍</m:t>
                        </m:r>
                      </m:e>
                    </m:d>
                  </m:oMath>
                </a14:m>
                <a:endParaRPr lang="en-US" sz="2200" b="0" dirty="0" smtClean="0">
                  <a:ln>
                    <a:noFill/>
                  </a:ln>
                </a:endParaRPr>
              </a:p>
              <a:p>
                <a:pPr marL="265176" lvl="1" indent="-137160" defTabSz="914400">
                  <a:lnSpc>
                    <a:spcPct val="150000"/>
                  </a:lnSpc>
                  <a:spcBef>
                    <a:spcPts val="200"/>
                  </a:spcBef>
                  <a:spcAft>
                    <a:spcPts val="400"/>
                  </a:spcAft>
                  <a:buClr>
                    <a:schemeClr val="accent1"/>
                  </a:buClr>
                  <a:buFont typeface="Wingdings 3" pitchFamily="18" charset="2"/>
                  <a:buChar char=""/>
                </a:pPr>
                <a14:m>
                  <m:oMath xmlns:m="http://schemas.openxmlformats.org/officeDocument/2006/math">
                    <m:r>
                      <a:rPr lang="en-US" sz="2200" b="0" i="1" smtClean="0">
                        <a:ln>
                          <a:noFill/>
                        </a:ln>
                        <a:latin typeface="Cambria Math" panose="02040503050406030204" pitchFamily="18" charset="0"/>
                      </a:rPr>
                      <m:t>𝑃</m:t>
                    </m:r>
                    <m:d>
                      <m:dPr>
                        <m:ctrlPr>
                          <a:rPr lang="en-US" sz="2200" b="0" i="1" smtClean="0">
                            <a:ln>
                              <a:noFill/>
                            </a:ln>
                            <a:latin typeface="Cambria Math" panose="02040503050406030204" pitchFamily="18" charset="0"/>
                          </a:rPr>
                        </m:ctrlPr>
                      </m:dPr>
                      <m:e>
                        <m:r>
                          <a:rPr lang="en-US" sz="2200" b="0" i="1" smtClean="0">
                            <a:ln>
                              <a:noFill/>
                            </a:ln>
                            <a:latin typeface="Cambria Math" panose="02040503050406030204" pitchFamily="18" charset="0"/>
                          </a:rPr>
                          <m:t>𝑌</m:t>
                        </m:r>
                        <m:r>
                          <a:rPr lang="en-US" sz="2200" b="0" i="1" smtClean="0">
                            <a:ln>
                              <a:noFill/>
                            </a:ln>
                            <a:latin typeface="Cambria Math" panose="02040503050406030204" pitchFamily="18" charset="0"/>
                          </a:rPr>
                          <m:t>=1</m:t>
                        </m:r>
                      </m:e>
                      <m:e>
                        <m:r>
                          <a:rPr lang="en-US" sz="2200" b="0" i="1" smtClean="0">
                            <a:ln>
                              <a:noFill/>
                            </a:ln>
                            <a:latin typeface="Cambria Math" panose="02040503050406030204" pitchFamily="18" charset="0"/>
                          </a:rPr>
                          <m:t>𝑍</m:t>
                        </m:r>
                        <m:r>
                          <a:rPr lang="en-US" sz="2200" b="0" i="1" smtClean="0">
                            <a:ln>
                              <a:noFill/>
                            </a:ln>
                            <a:latin typeface="Cambria Math" panose="02040503050406030204" pitchFamily="18" charset="0"/>
                          </a:rPr>
                          <m:t>=1</m:t>
                        </m:r>
                      </m:e>
                    </m:d>
                    <m:r>
                      <a:rPr lang="en-US" sz="2200" b="0" i="1" smtClean="0">
                        <a:ln>
                          <a:noFill/>
                        </a:ln>
                        <a:latin typeface="Cambria Math" panose="02040503050406030204" pitchFamily="18" charset="0"/>
                      </a:rPr>
                      <m:t>=</m:t>
                    </m:r>
                    <m:r>
                      <a:rPr lang="en-US" sz="2200" b="0" i="1" smtClean="0">
                        <a:ln>
                          <a:noFill/>
                        </a:ln>
                        <a:latin typeface="Cambria Math" panose="02040503050406030204" pitchFamily="18" charset="0"/>
                      </a:rPr>
                      <m:t>𝑏</m:t>
                    </m:r>
                  </m:oMath>
                </a14:m>
                <a:endParaRPr lang="fr-FR" sz="2200" dirty="0">
                  <a:ln>
                    <a:noFill/>
                  </a:ln>
                </a:endParaRPr>
              </a:p>
              <a:p>
                <a:pPr marL="265176" lvl="1" indent="-137160" defTabSz="914400">
                  <a:lnSpc>
                    <a:spcPct val="150000"/>
                  </a:lnSpc>
                  <a:spcBef>
                    <a:spcPts val="200"/>
                  </a:spcBef>
                  <a:spcAft>
                    <a:spcPts val="400"/>
                  </a:spcAft>
                  <a:buClr>
                    <a:schemeClr val="accent1"/>
                  </a:buClr>
                  <a:buFont typeface="Wingdings 3" pitchFamily="18" charset="2"/>
                  <a:buChar char=""/>
                </a:pPr>
                <a:endParaRPr lang="fr-FR" sz="2200" dirty="0">
                  <a:ln>
                    <a:noFill/>
                  </a:ln>
                </a:endParaRPr>
              </a:p>
              <a:p>
                <a:pPr marL="265176" lvl="1" indent="-137160" defTabSz="914400">
                  <a:lnSpc>
                    <a:spcPct val="150000"/>
                  </a:lnSpc>
                  <a:spcBef>
                    <a:spcPts val="200"/>
                  </a:spcBef>
                  <a:spcAft>
                    <a:spcPts val="400"/>
                  </a:spcAft>
                  <a:buClr>
                    <a:schemeClr val="accent1"/>
                  </a:buClr>
                  <a:buFont typeface="Wingdings 3" pitchFamily="18" charset="2"/>
                  <a:buChar char=""/>
                </a:pPr>
                <a:endParaRPr lang="en-US" sz="2200" dirty="0"/>
              </a:p>
              <a:p>
                <a:pPr marL="128016" lvl="1" defTabSz="914400">
                  <a:lnSpc>
                    <a:spcPct val="150000"/>
                  </a:lnSpc>
                  <a:spcBef>
                    <a:spcPts val="200"/>
                  </a:spcBef>
                  <a:spcAft>
                    <a:spcPts val="400"/>
                  </a:spcAft>
                  <a:buClr>
                    <a:schemeClr val="accent1"/>
                  </a:buClr>
                </a:pPr>
                <a:endParaRPr lang="en-US" sz="2200" dirty="0" smtClean="0">
                  <a:ln>
                    <a:noFill/>
                  </a:ln>
                </a:endParaRPr>
              </a:p>
            </p:txBody>
          </p:sp>
        </mc:Choice>
        <mc:Fallback xmlns="">
          <p:sp>
            <p:nvSpPr>
              <p:cNvPr id="2" name="Rectangle 1"/>
              <p:cNvSpPr>
                <a:spLocks noRot="1" noChangeAspect="1" noMove="1" noResize="1" noEditPoints="1" noAdjustHandles="1" noChangeArrowheads="1" noChangeShapeType="1" noTextEdit="1"/>
              </p:cNvSpPr>
              <p:nvPr/>
            </p:nvSpPr>
            <p:spPr>
              <a:xfrm>
                <a:off x="768095" y="2265226"/>
                <a:ext cx="8375905" cy="326273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394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Confounding Bias</a:t>
            </a:r>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11</a:t>
            </a:fld>
            <a:endParaRPr lang="en-US" dirty="0"/>
          </a:p>
        </p:txBody>
      </p:sp>
      <p:pic>
        <p:nvPicPr>
          <p:cNvPr id="1026" name="Picture 2" descr="http://www.freeusandworldmaps.com/images/USPrintable/USAOutlinePrintNoText.jpg"/>
          <p:cNvPicPr>
            <a:picLocks noChangeAspect="1" noChangeArrowheads="1"/>
          </p:cNvPicPr>
          <p:nvPr/>
        </p:nvPicPr>
        <p:blipFill rotWithShape="1">
          <a:blip r:embed="rId2">
            <a:extLst>
              <a:ext uri="{28A0092B-C50C-407E-A947-70E740481C1C}">
                <a14:useLocalDpi xmlns:a14="http://schemas.microsoft.com/office/drawing/2010/main" val="0"/>
              </a:ext>
            </a:extLst>
          </a:blip>
          <a:srcRect t="8997" b="13179"/>
          <a:stretch/>
        </p:blipFill>
        <p:spPr bwMode="auto">
          <a:xfrm>
            <a:off x="1063445" y="2176206"/>
            <a:ext cx="6699355" cy="42031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hart 10"/>
          <p:cNvGraphicFramePr>
            <a:graphicFrameLocks/>
          </p:cNvGraphicFramePr>
          <p:nvPr>
            <p:extLst>
              <p:ext uri="{D42A27DB-BD31-4B8C-83A1-F6EECF244321}">
                <p14:modId xmlns:p14="http://schemas.microsoft.com/office/powerpoint/2010/main" val="3767273654"/>
              </p:ext>
            </p:extLst>
          </p:nvPr>
        </p:nvGraphicFramePr>
        <p:xfrm>
          <a:off x="212277" y="3460797"/>
          <a:ext cx="2422704" cy="24155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extLst>
              <p:ext uri="{D42A27DB-BD31-4B8C-83A1-F6EECF244321}">
                <p14:modId xmlns:p14="http://schemas.microsoft.com/office/powerpoint/2010/main" val="2038378322"/>
              </p:ext>
            </p:extLst>
          </p:nvPr>
        </p:nvGraphicFramePr>
        <p:xfrm>
          <a:off x="5635446" y="2851693"/>
          <a:ext cx="2422704" cy="2415514"/>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13" name="TextBox 12"/>
              <p:cNvSpPr txBox="1"/>
              <p:nvPr/>
            </p:nvSpPr>
            <p:spPr>
              <a:xfrm>
                <a:off x="2906672" y="3816103"/>
                <a:ext cx="2457082" cy="92333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𝑀𝑎𝑙𝑒</m:t>
                          </m:r>
                        </m:e>
                      </m:d>
                      <m:r>
                        <a:rPr lang="en-US" b="0" i="1" smtClean="0">
                          <a:latin typeface="Cambria Math" panose="02040503050406030204" pitchFamily="18" charset="0"/>
                        </a:rPr>
                        <m:t>=0.504</m:t>
                      </m:r>
                    </m:oMath>
                  </m:oMathPara>
                </a14:m>
                <a:endParaRPr lang="en-US" b="0" i="1" dirty="0" smtClean="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𝑁𝑌𝐶</m:t>
                          </m:r>
                        </m:e>
                      </m:d>
                      <m:r>
                        <a:rPr lang="en-US" b="0" i="1" smtClean="0">
                          <a:latin typeface="Cambria Math" panose="02040503050406030204" pitchFamily="18" charset="0"/>
                        </a:rPr>
                        <m:t>=0.491 </m:t>
                      </m:r>
                    </m:oMath>
                  </m:oMathPara>
                </a14:m>
                <a:endParaRPr lang="en-US" b="0" dirty="0" smtClean="0"/>
              </a:p>
              <a:p>
                <a:pPr algn="ct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𝑁𝑌𝐶</m:t>
                        </m:r>
                      </m:e>
                      <m:e>
                        <m:r>
                          <a:rPr lang="en-US" b="0" i="1" smtClean="0">
                            <a:latin typeface="Cambria Math" panose="02040503050406030204" pitchFamily="18" charset="0"/>
                          </a:rPr>
                          <m:t>𝑀𝑎𝑙𝑒</m:t>
                        </m:r>
                      </m:e>
                    </m:d>
                    <m:r>
                      <a:rPr lang="en-US" b="0" i="1" smtClean="0">
                        <a:latin typeface="Cambria Math" panose="02040503050406030204" pitchFamily="18" charset="0"/>
                      </a:rPr>
                      <m:t>=0.489</m:t>
                    </m:r>
                  </m:oMath>
                </a14:m>
                <a:r>
                  <a:rPr lang="en-US" b="0" dirty="0" smtClean="0"/>
                  <a:t> </a:t>
                </a:r>
              </a:p>
            </p:txBody>
          </p:sp>
        </mc:Choice>
        <mc:Fallback xmlns="">
          <p:sp>
            <p:nvSpPr>
              <p:cNvPr id="13" name="TextBox 12"/>
              <p:cNvSpPr txBox="1">
                <a:spLocks noRot="1" noChangeAspect="1" noMove="1" noResize="1" noEditPoints="1" noAdjustHandles="1" noChangeArrowheads="1" noChangeShapeType="1" noTextEdit="1"/>
              </p:cNvSpPr>
              <p:nvPr/>
            </p:nvSpPr>
            <p:spPr>
              <a:xfrm>
                <a:off x="2906672" y="3816103"/>
                <a:ext cx="2457082" cy="923330"/>
              </a:xfrm>
              <a:prstGeom prst="rect">
                <a:avLst/>
              </a:prstGeom>
              <a:blipFill>
                <a:blip r:embed="rId5"/>
                <a:stretch>
                  <a:fillRect/>
                </a:stretch>
              </a:blipFill>
            </p:spPr>
            <p:txBody>
              <a:bodyPr/>
              <a:lstStyle/>
              <a:p>
                <a:r>
                  <a:rPr lang="en-US">
                    <a:noFill/>
                  </a:rPr>
                  <a:t> </a:t>
                </a:r>
              </a:p>
            </p:txBody>
          </p:sp>
        </mc:Fallback>
      </mc:AlternateContent>
      <p:sp>
        <p:nvSpPr>
          <p:cNvPr id="14" name="TextBox 13"/>
          <p:cNvSpPr txBox="1"/>
          <p:nvPr/>
        </p:nvSpPr>
        <p:spPr>
          <a:xfrm>
            <a:off x="1" y="1917123"/>
            <a:ext cx="9144000" cy="461665"/>
          </a:xfrm>
          <a:prstGeom prst="rect">
            <a:avLst/>
          </a:prstGeom>
          <a:noFill/>
        </p:spPr>
        <p:txBody>
          <a:bodyPr wrap="square" rtlCol="0">
            <a:spAutoFit/>
          </a:bodyPr>
          <a:lstStyle/>
          <a:p>
            <a:pPr algn="ctr"/>
            <a:r>
              <a:rPr lang="en-US" sz="2400" dirty="0" smtClean="0"/>
              <a:t>Original Dataset</a:t>
            </a:r>
            <a:endParaRPr lang="en-US" sz="2400" dirty="0"/>
          </a:p>
        </p:txBody>
      </p:sp>
    </p:spTree>
    <p:extLst>
      <p:ext uri="{BB962C8B-B14F-4D97-AF65-F5344CB8AC3E}">
        <p14:creationId xmlns:p14="http://schemas.microsoft.com/office/powerpoint/2010/main" val="1899960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Confounding Bias</a:t>
            </a:r>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12</a:t>
            </a:fld>
            <a:endParaRPr lang="en-US" dirty="0"/>
          </a:p>
        </p:txBody>
      </p:sp>
      <p:pic>
        <p:nvPicPr>
          <p:cNvPr id="1026" name="Picture 2" descr="http://www.freeusandworldmaps.com/images/USPrintable/USAOutlinePrintNoText.jpg"/>
          <p:cNvPicPr>
            <a:picLocks noChangeAspect="1" noChangeArrowheads="1"/>
          </p:cNvPicPr>
          <p:nvPr/>
        </p:nvPicPr>
        <p:blipFill rotWithShape="1">
          <a:blip r:embed="rId2">
            <a:extLst>
              <a:ext uri="{28A0092B-C50C-407E-A947-70E740481C1C}">
                <a14:useLocalDpi xmlns:a14="http://schemas.microsoft.com/office/drawing/2010/main" val="0"/>
              </a:ext>
            </a:extLst>
          </a:blip>
          <a:srcRect t="8997" b="13179"/>
          <a:stretch/>
        </p:blipFill>
        <p:spPr bwMode="auto">
          <a:xfrm>
            <a:off x="1063445" y="2176206"/>
            <a:ext cx="6699355" cy="42031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hart 7"/>
          <p:cNvGraphicFramePr>
            <a:graphicFrameLocks/>
          </p:cNvGraphicFramePr>
          <p:nvPr>
            <p:extLst>
              <p:ext uri="{D42A27DB-BD31-4B8C-83A1-F6EECF244321}">
                <p14:modId xmlns:p14="http://schemas.microsoft.com/office/powerpoint/2010/main" val="1344748209"/>
              </p:ext>
            </p:extLst>
          </p:nvPr>
        </p:nvGraphicFramePr>
        <p:xfrm>
          <a:off x="210312" y="3465578"/>
          <a:ext cx="2422704" cy="24155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4202898694"/>
              </p:ext>
            </p:extLst>
          </p:nvPr>
        </p:nvGraphicFramePr>
        <p:xfrm>
          <a:off x="5632704" y="2852928"/>
          <a:ext cx="2422704" cy="2415514"/>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13" name="TextBox 12"/>
              <p:cNvSpPr txBox="1"/>
              <p:nvPr/>
            </p:nvSpPr>
            <p:spPr>
              <a:xfrm>
                <a:off x="2906672" y="3816103"/>
                <a:ext cx="2457082" cy="92333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𝑀𝑎𝑙𝑒</m:t>
                          </m:r>
                        </m:e>
                      </m:d>
                      <m:r>
                        <a:rPr lang="en-US" b="0" i="1" smtClean="0">
                          <a:latin typeface="Cambria Math" panose="02040503050406030204" pitchFamily="18" charset="0"/>
                        </a:rPr>
                        <m:t>=0.501</m:t>
                      </m:r>
                    </m:oMath>
                  </m:oMathPara>
                </a14:m>
                <a:endParaRPr lang="en-US" b="0" i="1" dirty="0" smtClean="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𝑁𝑌𝐶</m:t>
                          </m:r>
                        </m:e>
                      </m:d>
                      <m:r>
                        <a:rPr lang="en-US" b="0" i="1" smtClean="0">
                          <a:latin typeface="Cambria Math" panose="02040503050406030204" pitchFamily="18" charset="0"/>
                        </a:rPr>
                        <m:t>=0.5 </m:t>
                      </m:r>
                    </m:oMath>
                  </m:oMathPara>
                </a14:m>
                <a:endParaRPr lang="en-US" b="0" dirty="0" smtClean="0"/>
              </a:p>
              <a:p>
                <a:pPr algn="ct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𝑁𝑌𝐶</m:t>
                        </m:r>
                      </m:e>
                      <m:e>
                        <m:r>
                          <a:rPr lang="en-US" b="0" i="1" smtClean="0">
                            <a:latin typeface="Cambria Math" panose="02040503050406030204" pitchFamily="18" charset="0"/>
                          </a:rPr>
                          <m:t>𝑀𝑎𝑙𝑒</m:t>
                        </m:r>
                      </m:e>
                    </m:d>
                    <m:r>
                      <a:rPr lang="en-US" b="0" i="1" smtClean="0">
                        <a:latin typeface="Cambria Math" panose="02040503050406030204" pitchFamily="18" charset="0"/>
                      </a:rPr>
                      <m:t>=0.1</m:t>
                    </m:r>
                  </m:oMath>
                </a14:m>
                <a:r>
                  <a:rPr lang="en-US" b="0" dirty="0" smtClean="0"/>
                  <a:t> </a:t>
                </a:r>
              </a:p>
            </p:txBody>
          </p:sp>
        </mc:Choice>
        <mc:Fallback xmlns="">
          <p:sp>
            <p:nvSpPr>
              <p:cNvPr id="13" name="TextBox 12"/>
              <p:cNvSpPr txBox="1">
                <a:spLocks noRot="1" noChangeAspect="1" noMove="1" noResize="1" noEditPoints="1" noAdjustHandles="1" noChangeArrowheads="1" noChangeShapeType="1" noTextEdit="1"/>
              </p:cNvSpPr>
              <p:nvPr/>
            </p:nvSpPr>
            <p:spPr>
              <a:xfrm>
                <a:off x="2906672" y="3816103"/>
                <a:ext cx="2457082" cy="923330"/>
              </a:xfrm>
              <a:prstGeom prst="rect">
                <a:avLst/>
              </a:prstGeom>
              <a:blipFill>
                <a:blip r:embed="rId5"/>
                <a:stretch>
                  <a:fillRect/>
                </a:stretch>
              </a:blipFill>
            </p:spPr>
            <p:txBody>
              <a:bodyPr/>
              <a:lstStyle/>
              <a:p>
                <a:r>
                  <a:rPr lang="en-US">
                    <a:noFill/>
                  </a:rPr>
                  <a:t> </a:t>
                </a:r>
              </a:p>
            </p:txBody>
          </p:sp>
        </mc:Fallback>
      </mc:AlternateContent>
      <p:sp>
        <p:nvSpPr>
          <p:cNvPr id="14" name="TextBox 13"/>
          <p:cNvSpPr txBox="1"/>
          <p:nvPr/>
        </p:nvSpPr>
        <p:spPr>
          <a:xfrm>
            <a:off x="1" y="1917123"/>
            <a:ext cx="9144000" cy="461665"/>
          </a:xfrm>
          <a:prstGeom prst="rect">
            <a:avLst/>
          </a:prstGeom>
          <a:noFill/>
        </p:spPr>
        <p:txBody>
          <a:bodyPr wrap="square" rtlCol="0">
            <a:spAutoFit/>
          </a:bodyPr>
          <a:lstStyle/>
          <a:p>
            <a:pPr algn="ctr"/>
            <a:r>
              <a:rPr lang="en-US" sz="2400" dirty="0" smtClean="0"/>
              <a:t>Biased Dataset</a:t>
            </a:r>
            <a:endParaRPr lang="en-US" sz="2400" dirty="0"/>
          </a:p>
        </p:txBody>
      </p:sp>
    </p:spTree>
    <p:extLst>
      <p:ext uri="{BB962C8B-B14F-4D97-AF65-F5344CB8AC3E}">
        <p14:creationId xmlns:p14="http://schemas.microsoft.com/office/powerpoint/2010/main" val="4203753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Baselines</a:t>
            </a:r>
            <a:endParaRPr lang="en-US" dirty="0"/>
          </a:p>
        </p:txBody>
      </p:sp>
      <p:sp>
        <p:nvSpPr>
          <p:cNvPr id="3" name="Content Placeholder 2"/>
          <p:cNvSpPr>
            <a:spLocks noGrp="1"/>
          </p:cNvSpPr>
          <p:nvPr>
            <p:ph idx="1"/>
          </p:nvPr>
        </p:nvSpPr>
        <p:spPr>
          <a:xfrm>
            <a:off x="768095" y="4823773"/>
            <a:ext cx="8151223" cy="1646931"/>
          </a:xfrm>
        </p:spPr>
        <p:txBody>
          <a:bodyPr numCol="2">
            <a:noAutofit/>
          </a:bodyPr>
          <a:lstStyle/>
          <a:p>
            <a:r>
              <a:rPr lang="fr-FR" dirty="0" err="1" smtClean="0"/>
              <a:t>Logistic</a:t>
            </a:r>
            <a:r>
              <a:rPr lang="fr-FR" dirty="0" smtClean="0"/>
              <a:t> </a:t>
            </a:r>
            <a:r>
              <a:rPr lang="fr-FR" dirty="0" err="1"/>
              <a:t>Regression</a:t>
            </a:r>
            <a:r>
              <a:rPr lang="fr-FR" dirty="0"/>
              <a:t> (LR)</a:t>
            </a:r>
          </a:p>
          <a:p>
            <a:r>
              <a:rPr lang="fr-FR" dirty="0" err="1" smtClean="0"/>
              <a:t>Subsampling</a:t>
            </a:r>
            <a:r>
              <a:rPr lang="fr-FR" dirty="0" smtClean="0"/>
              <a:t> </a:t>
            </a:r>
            <a:r>
              <a:rPr lang="fr-FR" dirty="0"/>
              <a:t>(S</a:t>
            </a:r>
            <a:r>
              <a:rPr lang="fr-FR" dirty="0" smtClean="0"/>
              <a:t>)</a:t>
            </a:r>
          </a:p>
          <a:p>
            <a:endParaRPr lang="fr-FR" dirty="0"/>
          </a:p>
          <a:p>
            <a:r>
              <a:rPr lang="fr-FR" dirty="0" err="1"/>
              <a:t>Matching</a:t>
            </a:r>
            <a:r>
              <a:rPr lang="fr-FR" dirty="0"/>
              <a:t> (M)</a:t>
            </a:r>
          </a:p>
          <a:p>
            <a:r>
              <a:rPr lang="fr-FR" dirty="0" err="1"/>
              <a:t>Sum</a:t>
            </a:r>
            <a:r>
              <a:rPr lang="fr-FR" dirty="0"/>
              <a:t> Out (S)</a:t>
            </a:r>
            <a:endParaRPr lang="en-US" dirty="0"/>
          </a:p>
          <a:p>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13</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478780" y="2673157"/>
                <a:ext cx="8105238" cy="13578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𝐷</m:t>
                          </m:r>
                          <m:r>
                            <a:rPr lang="en-US" sz="2400" b="0" i="1" smtClean="0">
                              <a:latin typeface="Cambria Math" panose="02040503050406030204" pitchFamily="18" charset="0"/>
                            </a:rPr>
                            <m:t>,</m:t>
                          </m:r>
                          <m:r>
                            <a:rPr lang="en-US" sz="2400" b="0" i="1" smtClean="0">
                              <a:latin typeface="Cambria Math" panose="02040503050406030204" pitchFamily="18" charset="0"/>
                            </a:rPr>
                            <m:t>𝜃</m:t>
                          </m:r>
                        </m:e>
                      </m:d>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𝐷</m:t>
                          </m:r>
                        </m:sub>
                        <m:sup/>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𝜃</m:t>
                                  </m:r>
                                </m:sub>
                              </m:sSub>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e>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𝑖</m:t>
                                      </m:r>
                                    </m:sub>
                                  </m:sSub>
                                </m:e>
                              </m:d>
                              <m:r>
                                <a:rPr lang="en-US" sz="2400" b="0" i="1" smtClean="0">
                                  <a:solidFill>
                                    <a:schemeClr val="accent2"/>
                                  </a:solidFill>
                                  <a:latin typeface="Cambria Math" panose="02040503050406030204" pitchFamily="18" charset="0"/>
                                </a:rPr>
                                <m:t>−</m:t>
                              </m:r>
                              <m:sSub>
                                <m:sSubPr>
                                  <m:ctrlPr>
                                    <a:rPr lang="en-US" sz="2400" b="0" i="1" smtClean="0">
                                      <a:solidFill>
                                        <a:schemeClr val="accent2"/>
                                      </a:solidFill>
                                      <a:latin typeface="Cambria Math" panose="02040503050406030204" pitchFamily="18" charset="0"/>
                                    </a:rPr>
                                  </m:ctrlPr>
                                </m:sSubPr>
                                <m:e>
                                  <m:r>
                                    <a:rPr lang="en-US" sz="2400" b="0" i="1" smtClean="0">
                                      <a:solidFill>
                                        <a:schemeClr val="accent2"/>
                                      </a:solidFill>
                                      <a:latin typeface="Cambria Math" panose="02040503050406030204" pitchFamily="18" charset="0"/>
                                    </a:rPr>
                                    <m:t>𝜆</m:t>
                                  </m:r>
                                </m:e>
                                <m:sub>
                                  <m:r>
                                    <a:rPr lang="en-US" sz="2400" b="0" i="1" smtClean="0">
                                      <a:solidFill>
                                        <a:schemeClr val="accent2"/>
                                      </a:solidFill>
                                      <a:latin typeface="Cambria Math" panose="02040503050406030204" pitchFamily="18" charset="0"/>
                                    </a:rPr>
                                    <m:t>𝑥</m:t>
                                  </m:r>
                                </m:sub>
                              </m:sSub>
                            </m:e>
                          </m:func>
                          <m:r>
                            <a:rPr lang="en-US" sz="2400" b="0" i="1" smtClean="0">
                              <a:solidFill>
                                <a:schemeClr val="accent2"/>
                              </a:solidFill>
                              <a:latin typeface="Cambria Math" panose="02040503050406030204" pitchFamily="18" charset="0"/>
                            </a:rPr>
                            <m:t> </m:t>
                          </m:r>
                          <m:nary>
                            <m:naryPr>
                              <m:chr m:val="∑"/>
                              <m:supHide m:val="on"/>
                              <m:ctrlPr>
                                <a:rPr lang="en-US" sz="2400" b="0" i="1" smtClean="0">
                                  <a:solidFill>
                                    <a:schemeClr val="accent2"/>
                                  </a:solidFill>
                                  <a:latin typeface="Cambria Math" panose="02040503050406030204" pitchFamily="18" charset="0"/>
                                </a:rPr>
                              </m:ctrlPr>
                            </m:naryPr>
                            <m:sub>
                              <m:r>
                                <m:rPr>
                                  <m:brk m:alnAt="7"/>
                                </m:rPr>
                                <a:rPr lang="en-US" sz="2400" b="0" i="1" smtClean="0">
                                  <a:solidFill>
                                    <a:schemeClr val="accent2"/>
                                  </a:solidFill>
                                  <a:latin typeface="Cambria Math" panose="02040503050406030204" pitchFamily="18" charset="0"/>
                                </a:rPr>
                                <m:t>𝑘</m:t>
                              </m:r>
                            </m:sub>
                            <m:sup/>
                            <m:e>
                              <m:sSup>
                                <m:sSupPr>
                                  <m:ctrlPr>
                                    <a:rPr lang="en-US" sz="2400" b="0" i="1" smtClean="0">
                                      <a:solidFill>
                                        <a:schemeClr val="accent2"/>
                                      </a:solidFill>
                                      <a:latin typeface="Cambria Math" panose="02040503050406030204" pitchFamily="18" charset="0"/>
                                    </a:rPr>
                                  </m:ctrlPr>
                                </m:sSupPr>
                                <m:e>
                                  <m:d>
                                    <m:dPr>
                                      <m:ctrlPr>
                                        <a:rPr lang="en-US" sz="2400" b="0" i="1" smtClean="0">
                                          <a:solidFill>
                                            <a:schemeClr val="accent2"/>
                                          </a:solidFill>
                                          <a:latin typeface="Cambria Math" panose="02040503050406030204" pitchFamily="18" charset="0"/>
                                        </a:rPr>
                                      </m:ctrlPr>
                                    </m:dPr>
                                    <m:e>
                                      <m:sSubSup>
                                        <m:sSubSupPr>
                                          <m:ctrlPr>
                                            <a:rPr lang="en-US" sz="2400" b="0" i="1" smtClean="0">
                                              <a:solidFill>
                                                <a:schemeClr val="accent2"/>
                                              </a:solidFill>
                                              <a:latin typeface="Cambria Math" panose="02040503050406030204" pitchFamily="18" charset="0"/>
                                            </a:rPr>
                                          </m:ctrlPr>
                                        </m:sSubSupPr>
                                        <m:e>
                                          <m:r>
                                            <a:rPr lang="en-US" sz="2400" b="0" i="1" smtClean="0">
                                              <a:solidFill>
                                                <a:schemeClr val="accent2"/>
                                              </a:solidFill>
                                              <a:latin typeface="Cambria Math" panose="02040503050406030204" pitchFamily="18" charset="0"/>
                                            </a:rPr>
                                            <m:t>𝜃</m:t>
                                          </m:r>
                                        </m:e>
                                        <m:sub>
                                          <m:r>
                                            <a:rPr lang="en-US" sz="2400" b="0" i="1" smtClean="0">
                                              <a:solidFill>
                                                <a:schemeClr val="accent2"/>
                                              </a:solidFill>
                                              <a:latin typeface="Cambria Math" panose="02040503050406030204" pitchFamily="18" charset="0"/>
                                            </a:rPr>
                                            <m:t>𝑘</m:t>
                                          </m:r>
                                        </m:sub>
                                        <m:sup>
                                          <m:r>
                                            <a:rPr lang="en-US" sz="2400" b="0" i="1" smtClean="0">
                                              <a:solidFill>
                                                <a:schemeClr val="accent2"/>
                                              </a:solidFill>
                                              <a:latin typeface="Cambria Math" panose="02040503050406030204" pitchFamily="18" charset="0"/>
                                            </a:rPr>
                                            <m:t>𝑥</m:t>
                                          </m:r>
                                        </m:sup>
                                      </m:sSubSup>
                                    </m:e>
                                  </m:d>
                                </m:e>
                                <m:sup>
                                  <m:r>
                                    <a:rPr lang="en-US" sz="2400" b="0" i="1" smtClean="0">
                                      <a:solidFill>
                                        <a:schemeClr val="accent2"/>
                                      </a:solidFill>
                                      <a:latin typeface="Cambria Math" panose="02040503050406030204" pitchFamily="18" charset="0"/>
                                    </a:rPr>
                                    <m:t>2</m:t>
                                  </m:r>
                                </m:sup>
                              </m:sSup>
                            </m:e>
                          </m:nary>
                          <m:r>
                            <a:rPr lang="en-US" sz="2400" b="0" i="1" smtClean="0">
                              <a:solidFill>
                                <a:srgbClr val="C00000"/>
                              </a:solidFill>
                              <a:latin typeface="Cambria Math" panose="02040503050406030204" pitchFamily="18" charset="0"/>
                            </a:rPr>
                            <m:t>−</m:t>
                          </m:r>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𝜆</m:t>
                              </m:r>
                            </m:e>
                            <m:sub>
                              <m:r>
                                <a:rPr lang="en-US" sz="2400" b="0" i="1" smtClean="0">
                                  <a:solidFill>
                                    <a:srgbClr val="C00000"/>
                                  </a:solidFill>
                                  <a:latin typeface="Cambria Math" panose="02040503050406030204" pitchFamily="18" charset="0"/>
                                </a:rPr>
                                <m:t>𝑧</m:t>
                              </m:r>
                            </m:sub>
                          </m:sSub>
                          <m:nary>
                            <m:naryPr>
                              <m:chr m:val="∑"/>
                              <m:supHide m:val="on"/>
                              <m:ctrlPr>
                                <a:rPr lang="en-US" sz="2400" i="1">
                                  <a:solidFill>
                                    <a:srgbClr val="C00000"/>
                                  </a:solidFill>
                                  <a:latin typeface="Cambria Math" panose="02040503050406030204" pitchFamily="18" charset="0"/>
                                </a:rPr>
                              </m:ctrlPr>
                            </m:naryPr>
                            <m:sub>
                              <m:r>
                                <m:rPr>
                                  <m:brk m:alnAt="7"/>
                                </m:rPr>
                                <a:rPr lang="en-US" sz="2400" i="1">
                                  <a:solidFill>
                                    <a:srgbClr val="C00000"/>
                                  </a:solidFill>
                                  <a:latin typeface="Cambria Math" panose="02040503050406030204" pitchFamily="18" charset="0"/>
                                </a:rPr>
                                <m:t>𝑘</m:t>
                              </m:r>
                            </m:sub>
                            <m:sup/>
                            <m:e>
                              <m:sSup>
                                <m:sSupPr>
                                  <m:ctrlPr>
                                    <a:rPr lang="en-US" sz="2400" i="1">
                                      <a:solidFill>
                                        <a:srgbClr val="C00000"/>
                                      </a:solidFill>
                                      <a:latin typeface="Cambria Math" panose="02040503050406030204" pitchFamily="18" charset="0"/>
                                    </a:rPr>
                                  </m:ctrlPr>
                                </m:sSupPr>
                                <m:e>
                                  <m:d>
                                    <m:dPr>
                                      <m:ctrlPr>
                                        <a:rPr lang="en-US" sz="2400" i="1">
                                          <a:solidFill>
                                            <a:srgbClr val="C00000"/>
                                          </a:solidFill>
                                          <a:latin typeface="Cambria Math" panose="02040503050406030204" pitchFamily="18" charset="0"/>
                                        </a:rPr>
                                      </m:ctrlPr>
                                    </m:dPr>
                                    <m:e>
                                      <m:sSubSup>
                                        <m:sSubSupPr>
                                          <m:ctrlPr>
                                            <a:rPr lang="en-US" sz="2400" i="1">
                                              <a:solidFill>
                                                <a:srgbClr val="C00000"/>
                                              </a:solidFill>
                                              <a:latin typeface="Cambria Math" panose="02040503050406030204" pitchFamily="18" charset="0"/>
                                            </a:rPr>
                                          </m:ctrlPr>
                                        </m:sSubSupPr>
                                        <m:e>
                                          <m:r>
                                            <a:rPr lang="en-US" sz="2400" i="1">
                                              <a:solidFill>
                                                <a:srgbClr val="C00000"/>
                                              </a:solidFill>
                                              <a:latin typeface="Cambria Math" panose="02040503050406030204" pitchFamily="18" charset="0"/>
                                            </a:rPr>
                                            <m:t>𝜃</m:t>
                                          </m:r>
                                        </m:e>
                                        <m:sub>
                                          <m:r>
                                            <a:rPr lang="en-US" sz="2400" i="1">
                                              <a:solidFill>
                                                <a:srgbClr val="C00000"/>
                                              </a:solidFill>
                                              <a:latin typeface="Cambria Math" panose="02040503050406030204" pitchFamily="18" charset="0"/>
                                            </a:rPr>
                                            <m:t>𝑘</m:t>
                                          </m:r>
                                        </m:sub>
                                        <m:sup>
                                          <m:r>
                                            <a:rPr lang="en-US" sz="2400" b="0" i="1" smtClean="0">
                                              <a:solidFill>
                                                <a:srgbClr val="C00000"/>
                                              </a:solidFill>
                                              <a:latin typeface="Cambria Math" panose="02040503050406030204" pitchFamily="18" charset="0"/>
                                            </a:rPr>
                                            <m:t>𝑧</m:t>
                                          </m:r>
                                        </m:sup>
                                      </m:sSubSup>
                                    </m:e>
                                  </m:d>
                                </m:e>
                                <m:sup>
                                  <m:r>
                                    <a:rPr lang="en-US" sz="2400" i="1">
                                      <a:solidFill>
                                        <a:srgbClr val="C00000"/>
                                      </a:solidFill>
                                      <a:latin typeface="Cambria Math" panose="02040503050406030204" pitchFamily="18" charset="0"/>
                                    </a:rPr>
                                    <m:t>2</m:t>
                                  </m:r>
                                </m:sup>
                              </m:sSup>
                            </m:e>
                          </m:nary>
                        </m:e>
                      </m:nary>
                    </m:oMath>
                  </m:oMathPara>
                </a14:m>
                <a:endParaRPr lang="en-US" sz="2400" b="0" i="1" dirty="0" smtClean="0">
                  <a:latin typeface="Cambria Math" panose="02040503050406030204" pitchFamily="18" charset="0"/>
                </a:endParaRPr>
              </a:p>
              <a:p>
                <a:r>
                  <a:rPr lang="en-US" sz="2400" dirty="0" smtClean="0">
                    <a:latin typeface="Cambria Math" panose="02040503050406030204" pitchFamily="18" charset="0"/>
                  </a:rPr>
                  <a:t>with </a:t>
                </a:r>
                <a14:m>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𝜆</m:t>
                        </m:r>
                      </m:e>
                      <m:sub>
                        <m:r>
                          <a:rPr lang="en-US" sz="2400" b="0" i="1" smtClean="0">
                            <a:solidFill>
                              <a:srgbClr val="C00000"/>
                            </a:solidFill>
                            <a:latin typeface="Cambria Math" panose="02040503050406030204" pitchFamily="18" charset="0"/>
                          </a:rPr>
                          <m:t>𝑧</m:t>
                        </m:r>
                      </m:sub>
                    </m:sSub>
                    <m:r>
                      <a:rPr lang="en-US" sz="2400" b="0" i="1" smtClean="0">
                        <a:latin typeface="Cambria Math" panose="02040503050406030204" pitchFamily="18" charset="0"/>
                      </a:rPr>
                      <m:t>&lt;</m:t>
                    </m:r>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𝜆</m:t>
                        </m:r>
                      </m:e>
                      <m:sub>
                        <m:r>
                          <a:rPr lang="en-US" sz="2400" b="0" i="1" smtClean="0">
                            <a:solidFill>
                              <a:schemeClr val="accent1">
                                <a:lumMod val="75000"/>
                              </a:schemeClr>
                            </a:solidFill>
                            <a:latin typeface="Cambria Math" panose="02040503050406030204" pitchFamily="18" charset="0"/>
                          </a:rPr>
                          <m:t>𝑥</m:t>
                        </m:r>
                      </m:sub>
                    </m:sSub>
                  </m:oMath>
                </a14:m>
                <a:r>
                  <a:rPr lang="en-US" sz="2400" b="0" dirty="0" smtClean="0">
                    <a:latin typeface="Cambria Math" panose="02040503050406030204" pitchFamily="18" charset="0"/>
                  </a:rPr>
                  <a:t>.</a:t>
                </a:r>
              </a:p>
            </p:txBody>
          </p:sp>
        </mc:Choice>
        <mc:Fallback xmlns="">
          <p:sp>
            <p:nvSpPr>
              <p:cNvPr id="6" name="TextBox 5"/>
              <p:cNvSpPr txBox="1">
                <a:spLocks noRot="1" noChangeAspect="1" noMove="1" noResize="1" noEditPoints="1" noAdjustHandles="1" noChangeArrowheads="1" noChangeShapeType="1" noTextEdit="1"/>
              </p:cNvSpPr>
              <p:nvPr/>
            </p:nvSpPr>
            <p:spPr>
              <a:xfrm>
                <a:off x="478780" y="2673157"/>
                <a:ext cx="8105238" cy="1357872"/>
              </a:xfrm>
              <a:prstGeom prst="rect">
                <a:avLst/>
              </a:prstGeom>
              <a:blipFill>
                <a:blip r:embed="rId3"/>
                <a:stretch>
                  <a:fillRect l="-1204" b="-9459"/>
                </a:stretch>
              </a:blipFill>
            </p:spPr>
            <p:txBody>
              <a:bodyPr/>
              <a:lstStyle/>
              <a:p>
                <a:r>
                  <a:rPr lang="en-US">
                    <a:noFill/>
                  </a:rPr>
                  <a:t> </a:t>
                </a:r>
              </a:p>
            </p:txBody>
          </p:sp>
        </mc:Fallback>
      </mc:AlternateContent>
      <p:sp>
        <p:nvSpPr>
          <p:cNvPr id="8" name="Rectangle 7"/>
          <p:cNvSpPr/>
          <p:nvPr/>
        </p:nvSpPr>
        <p:spPr>
          <a:xfrm>
            <a:off x="768095" y="1893892"/>
            <a:ext cx="7815923" cy="692497"/>
          </a:xfrm>
          <a:prstGeom prst="rect">
            <a:avLst/>
          </a:prstGeom>
        </p:spPr>
        <p:txBody>
          <a:bodyPr wrap="square">
            <a:spAutoFit/>
          </a:bodyPr>
          <a:lstStyle/>
          <a:p>
            <a:pPr marL="171450" lvl="0" indent="-171450" defTabSz="914400">
              <a:lnSpc>
                <a:spcPct val="150000"/>
              </a:lnSpc>
              <a:spcBef>
                <a:spcPts val="1200"/>
              </a:spcBef>
              <a:spcAft>
                <a:spcPts val="200"/>
              </a:spcAft>
              <a:buClr>
                <a:srgbClr val="1CADE4"/>
              </a:buClr>
              <a:buSzPct val="75000"/>
              <a:buFont typeface="Wingdings" panose="05000000000000000000" pitchFamily="2" charset="2"/>
              <a:buChar char="§"/>
            </a:pPr>
            <a:r>
              <a:rPr lang="fr-FR" sz="2600" dirty="0">
                <a:solidFill>
                  <a:prstClr val="black"/>
                </a:solidFill>
              </a:rPr>
              <a:t>Back-</a:t>
            </a:r>
            <a:r>
              <a:rPr lang="fr-FR" sz="2600" dirty="0" err="1">
                <a:solidFill>
                  <a:prstClr val="black"/>
                </a:solidFill>
              </a:rPr>
              <a:t>door</a:t>
            </a:r>
            <a:r>
              <a:rPr lang="fr-FR" sz="2600" dirty="0">
                <a:solidFill>
                  <a:prstClr val="black"/>
                </a:solidFill>
              </a:rPr>
              <a:t> </a:t>
            </a:r>
            <a:r>
              <a:rPr lang="fr-FR" sz="2600" dirty="0" err="1">
                <a:solidFill>
                  <a:prstClr val="black"/>
                </a:solidFill>
              </a:rPr>
              <a:t>Adjustment</a:t>
            </a:r>
            <a:r>
              <a:rPr lang="fr-FR" sz="2600" dirty="0">
                <a:solidFill>
                  <a:prstClr val="black"/>
                </a:solidFill>
              </a:rPr>
              <a:t> (BA and BAZ10)</a:t>
            </a:r>
          </a:p>
        </p:txBody>
      </p:sp>
    </p:spTree>
    <p:extLst>
      <p:ext uri="{BB962C8B-B14F-4D97-AF65-F5344CB8AC3E}">
        <p14:creationId xmlns:p14="http://schemas.microsoft.com/office/powerpoint/2010/main" val="3920742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for the Twitter dataset</a:t>
            </a:r>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14</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7207" y="2045977"/>
            <a:ext cx="5892183" cy="4268434"/>
          </a:xfrm>
          <a:prstGeom prst="rect">
            <a:avLst/>
          </a:prstGeom>
        </p:spPr>
      </p:pic>
    </p:spTree>
    <p:extLst>
      <p:ext uri="{BB962C8B-B14F-4D97-AF65-F5344CB8AC3E}">
        <p14:creationId xmlns:p14="http://schemas.microsoft.com/office/powerpoint/2010/main" val="1645429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for the Twitter dataset</a:t>
            </a:r>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15</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288" y="1766401"/>
            <a:ext cx="5892183" cy="4530256"/>
          </a:xfrm>
          <a:prstGeom prst="rect">
            <a:avLst/>
          </a:prstGeom>
        </p:spPr>
      </p:pic>
    </p:spTree>
    <p:extLst>
      <p:ext uri="{BB962C8B-B14F-4D97-AF65-F5344CB8AC3E}">
        <p14:creationId xmlns:p14="http://schemas.microsoft.com/office/powerpoint/2010/main" val="1733911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Back-door Adjustment</a:t>
            </a:r>
            <a:endParaRPr lang="en-US" dirty="0"/>
          </a:p>
        </p:txBody>
      </p:sp>
      <p:sp>
        <p:nvSpPr>
          <p:cNvPr id="3" name="Content Placeholder 2"/>
          <p:cNvSpPr>
            <a:spLocks noGrp="1"/>
          </p:cNvSpPr>
          <p:nvPr>
            <p:ph idx="1"/>
          </p:nvPr>
        </p:nvSpPr>
        <p:spPr>
          <a:xfrm>
            <a:off x="768096" y="1698918"/>
            <a:ext cx="7290055" cy="4350674"/>
          </a:xfrm>
        </p:spPr>
        <p:txBody>
          <a:bodyPr/>
          <a:lstStyle/>
          <a:p>
            <a:r>
              <a:rPr lang="en-US" dirty="0" smtClean="0"/>
              <a:t>Simpson’s Paradox</a:t>
            </a: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16</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2564" y="2363932"/>
            <a:ext cx="5901116" cy="4106772"/>
          </a:xfrm>
          <a:prstGeom prst="rect">
            <a:avLst/>
          </a:prstGeom>
        </p:spPr>
      </p:pic>
    </p:spTree>
    <p:extLst>
      <p:ext uri="{BB962C8B-B14F-4D97-AF65-F5344CB8AC3E}">
        <p14:creationId xmlns:p14="http://schemas.microsoft.com/office/powerpoint/2010/main" val="3328881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Back-door Adjustment</a:t>
            </a:r>
            <a:endParaRPr lang="en-US" dirty="0"/>
          </a:p>
        </p:txBody>
      </p:sp>
      <p:sp>
        <p:nvSpPr>
          <p:cNvPr id="3" name="Content Placeholder 2"/>
          <p:cNvSpPr>
            <a:spLocks noGrp="1"/>
          </p:cNvSpPr>
          <p:nvPr>
            <p:ph idx="1"/>
          </p:nvPr>
        </p:nvSpPr>
        <p:spPr>
          <a:xfrm>
            <a:off x="768096" y="1761255"/>
            <a:ext cx="8375904" cy="4387042"/>
          </a:xfrm>
        </p:spPr>
        <p:txBody>
          <a:bodyPr/>
          <a:lstStyle/>
          <a:p>
            <a:pPr>
              <a:lnSpc>
                <a:spcPct val="100000"/>
              </a:lnSpc>
            </a:pPr>
            <a:r>
              <a:rPr lang="en-US" dirty="0" smtClean="0"/>
              <a:t>Coefficients of features predictive of the confounding variable:</a:t>
            </a: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17</a:t>
            </a:fld>
            <a:endParaRPr lang="en-US" dirty="0"/>
          </a:p>
        </p:txBody>
      </p:sp>
      <p:pic>
        <p:nvPicPr>
          <p:cNvPr id="8" name="Picture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07849" y="2348346"/>
            <a:ext cx="5210548" cy="4013715"/>
          </a:xfrm>
          <a:prstGeom prst="rect">
            <a:avLst/>
          </a:prstGeom>
        </p:spPr>
      </p:pic>
    </p:spTree>
    <p:extLst>
      <p:ext uri="{BB962C8B-B14F-4D97-AF65-F5344CB8AC3E}">
        <p14:creationId xmlns:p14="http://schemas.microsoft.com/office/powerpoint/2010/main" val="14645036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 Future Work</a:t>
            </a:r>
            <a:endParaRPr lang="en-US" dirty="0"/>
          </a:p>
        </p:txBody>
      </p:sp>
      <p:sp>
        <p:nvSpPr>
          <p:cNvPr id="3" name="Content Placeholder 2"/>
          <p:cNvSpPr>
            <a:spLocks noGrp="1"/>
          </p:cNvSpPr>
          <p:nvPr>
            <p:ph idx="1"/>
          </p:nvPr>
        </p:nvSpPr>
        <p:spPr/>
        <p:txBody>
          <a:bodyPr>
            <a:normAutofit lnSpcReduction="10000"/>
          </a:bodyPr>
          <a:lstStyle/>
          <a:p>
            <a:r>
              <a:rPr lang="en-US" dirty="0" smtClean="0"/>
              <a:t>Efficient and effective method to use back-door adjustment in text classification.</a:t>
            </a:r>
          </a:p>
          <a:p>
            <a:r>
              <a:rPr lang="en-US" dirty="0" smtClean="0"/>
              <a:t>Use back-door adjustment with a vector of confounders.</a:t>
            </a:r>
          </a:p>
          <a:p>
            <a:r>
              <a:rPr lang="en-US" dirty="0" smtClean="0"/>
              <a:t>Use back-door adjustment with a noisy measurement of the confounder.</a:t>
            </a:r>
          </a:p>
          <a:p>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2278575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a:t>
            </a:fld>
            <a:endParaRPr lang="en-US" dirty="0"/>
          </a:p>
        </p:txBody>
      </p:sp>
      <p:sp>
        <p:nvSpPr>
          <p:cNvPr id="6" name="Content Placeholder 2"/>
          <p:cNvSpPr>
            <a:spLocks noGrp="1"/>
          </p:cNvSpPr>
          <p:nvPr>
            <p:ph idx="1"/>
          </p:nvPr>
        </p:nvSpPr>
        <p:spPr/>
        <p:txBody>
          <a:bodyPr>
            <a:normAutofit fontScale="62500" lnSpcReduction="20000"/>
          </a:bodyPr>
          <a:lstStyle/>
          <a:p>
            <a:r>
              <a:rPr lang="en-US" dirty="0" smtClean="0"/>
              <a:t>Development of text classification over more than 50 years</a:t>
            </a:r>
            <a:r>
              <a:rPr lang="en-US" baseline="30000" dirty="0"/>
              <a:t>1</a:t>
            </a:r>
            <a:endParaRPr lang="en-US" dirty="0" smtClean="0"/>
          </a:p>
          <a:p>
            <a:r>
              <a:rPr lang="en-US" dirty="0" smtClean="0"/>
              <a:t>Mostly centered around categorization of documents into topics</a:t>
            </a:r>
          </a:p>
          <a:p>
            <a:r>
              <a:rPr lang="en-US" dirty="0" smtClean="0"/>
              <a:t>New areas of research (computational science):</a:t>
            </a:r>
          </a:p>
          <a:p>
            <a:pPr lvl="1"/>
            <a:r>
              <a:rPr lang="en-US" dirty="0" smtClean="0"/>
              <a:t>Public health surveillance</a:t>
            </a:r>
          </a:p>
          <a:p>
            <a:pPr lvl="1"/>
            <a:r>
              <a:rPr lang="en-US" dirty="0" smtClean="0"/>
              <a:t>Political science</a:t>
            </a:r>
          </a:p>
          <a:p>
            <a:pPr lvl="1"/>
            <a:r>
              <a:rPr lang="en-US" dirty="0" smtClean="0"/>
              <a:t>Marketing</a:t>
            </a:r>
          </a:p>
          <a:p>
            <a:pPr lvl="1"/>
            <a:r>
              <a:rPr lang="en-US" dirty="0" err="1" smtClean="0"/>
              <a:t>etc</a:t>
            </a:r>
            <a:endParaRPr lang="en-US" dirty="0" smtClean="0"/>
          </a:p>
          <a:p>
            <a:r>
              <a:rPr lang="en-US" dirty="0" smtClean="0"/>
              <a:t>But algorithms stay the same: standard supervised classification algorithms</a:t>
            </a:r>
          </a:p>
          <a:p>
            <a:r>
              <a:rPr lang="en-US" dirty="0" smtClean="0"/>
              <a:t>To ensure validity of study </a:t>
            </a:r>
            <a:r>
              <a:rPr lang="en-US" dirty="0" smtClean="0">
                <a:sym typeface="Wingdings" panose="05000000000000000000" pitchFamily="2" charset="2"/>
              </a:rPr>
              <a:t> need classifiers robust to confounding variables</a:t>
            </a:r>
            <a:endParaRPr lang="en-US" dirty="0"/>
          </a:p>
        </p:txBody>
      </p:sp>
      <p:sp>
        <p:nvSpPr>
          <p:cNvPr id="7" name="Footer Placeholder 4"/>
          <p:cNvSpPr txBox="1">
            <a:spLocks/>
          </p:cNvSpPr>
          <p:nvPr/>
        </p:nvSpPr>
        <p:spPr>
          <a:xfrm>
            <a:off x="0" y="6377031"/>
            <a:ext cx="4245935" cy="461665"/>
          </a:xfrm>
          <a:prstGeom prst="rect">
            <a:avLst/>
          </a:prstGeom>
          <a:noFill/>
        </p:spPr>
        <p:txBody>
          <a:bodyPr wrap="square" rtlCol="0">
            <a:spAutoFit/>
          </a:bodyPr>
          <a:lstStyle>
            <a:defPPr>
              <a:defRPr lang="en-US"/>
            </a:defPPr>
            <a:lvl1pPr>
              <a:defRPr sz="1200">
                <a:solidFill>
                  <a:schemeClr val="bg1">
                    <a:lumMod val="50000"/>
                  </a:schemeClr>
                </a:solidFill>
              </a:defRPr>
            </a:lvl1pPr>
          </a:lstStyle>
          <a:p>
            <a:r>
              <a:rPr lang="en-US" dirty="0" smtClean="0"/>
              <a:t>1 - </a:t>
            </a:r>
            <a:r>
              <a:rPr lang="en-US" dirty="0" err="1"/>
              <a:t>Maron</a:t>
            </a:r>
            <a:r>
              <a:rPr lang="en-US" dirty="0"/>
              <a:t>, M. E. 1961. Automatic indexing: an experimental inquiry. Journal of the ACM (JACM) 8(3):404–417.</a:t>
            </a:r>
          </a:p>
        </p:txBody>
      </p:sp>
    </p:spTree>
    <p:extLst>
      <p:ext uri="{BB962C8B-B14F-4D97-AF65-F5344CB8AC3E}">
        <p14:creationId xmlns:p14="http://schemas.microsoft.com/office/powerpoint/2010/main" val="3512173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 top features for Logistic Regression</a:t>
            </a:r>
            <a:endParaRPr lang="en-US" dirty="0"/>
          </a:p>
        </p:txBody>
      </p:sp>
      <p:sp>
        <p:nvSpPr>
          <p:cNvPr id="4" name="Text Placeholder 3"/>
          <p:cNvSpPr>
            <a:spLocks noGrp="1"/>
          </p:cNvSpPr>
          <p:nvPr>
            <p:ph type="body" sz="half" idx="2"/>
          </p:nvPr>
        </p:nvSpPr>
        <p:spPr/>
        <p:txBody>
          <a:bodyPr/>
          <a:lstStyle/>
          <a:p>
            <a:r>
              <a:rPr lang="en-US" dirty="0" smtClean="0"/>
              <a:t>Female (resp. Male) and New York (resp. Los Angeles) are highly correlated.</a:t>
            </a:r>
            <a:endParaRPr lang="en-US" dirty="0"/>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867E5644-1E61-4311-A31E-84CB9C7AA8A9}" type="slidenum">
              <a:rPr lang="en-US" smtClean="0"/>
              <a:t>3</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537306958"/>
              </p:ext>
            </p:extLst>
          </p:nvPr>
        </p:nvGraphicFramePr>
        <p:xfrm>
          <a:off x="0" y="0"/>
          <a:ext cx="9144000" cy="4509655"/>
        </p:xfrm>
        <a:graphic>
          <a:graphicData uri="http://schemas.openxmlformats.org/drawingml/2006/table">
            <a:tbl>
              <a:tblPr bandCol="1">
                <a:tableStyleId>{0E3FDE45-AF77-4B5C-9715-49D594BDF05E}</a:tableStyleId>
              </a:tblPr>
              <a:tblGrid>
                <a:gridCol w="1943100">
                  <a:extLst>
                    <a:ext uri="{9D8B030D-6E8A-4147-A177-3AD203B41FA5}">
                      <a16:colId xmlns:a16="http://schemas.microsoft.com/office/drawing/2014/main" val="3501195474"/>
                    </a:ext>
                  </a:extLst>
                </a:gridCol>
                <a:gridCol w="1714500">
                  <a:extLst>
                    <a:ext uri="{9D8B030D-6E8A-4147-A177-3AD203B41FA5}">
                      <a16:colId xmlns:a16="http://schemas.microsoft.com/office/drawing/2014/main" val="325432986"/>
                    </a:ext>
                  </a:extLst>
                </a:gridCol>
                <a:gridCol w="1828800">
                  <a:extLst>
                    <a:ext uri="{9D8B030D-6E8A-4147-A177-3AD203B41FA5}">
                      <a16:colId xmlns:a16="http://schemas.microsoft.com/office/drawing/2014/main" val="3236488850"/>
                    </a:ext>
                  </a:extLst>
                </a:gridCol>
                <a:gridCol w="1828800">
                  <a:extLst>
                    <a:ext uri="{9D8B030D-6E8A-4147-A177-3AD203B41FA5}">
                      <a16:colId xmlns:a16="http://schemas.microsoft.com/office/drawing/2014/main" val="1670832702"/>
                    </a:ext>
                  </a:extLst>
                </a:gridCol>
                <a:gridCol w="1828800">
                  <a:extLst>
                    <a:ext uri="{9D8B030D-6E8A-4147-A177-3AD203B41FA5}">
                      <a16:colId xmlns:a16="http://schemas.microsoft.com/office/drawing/2014/main" val="552995922"/>
                    </a:ext>
                  </a:extLst>
                </a:gridCol>
              </a:tblGrid>
              <a:tr h="453411">
                <a:tc>
                  <a:txBody>
                    <a:bodyPr/>
                    <a:lstStyle/>
                    <a:p>
                      <a:pPr marL="0" marR="0">
                        <a:lnSpc>
                          <a:spcPct val="107000"/>
                        </a:lnSpc>
                        <a:spcBef>
                          <a:spcPts val="0"/>
                        </a:spcBef>
                        <a:spcAft>
                          <a:spcPts val="0"/>
                        </a:spcAft>
                      </a:pPr>
                      <a:r>
                        <a:rPr lang="en-US" sz="2400">
                          <a:effectLst/>
                        </a:rPr>
                        <a:t>nyc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angeles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ny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york</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california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36421"/>
                  </a:ext>
                </a:extLst>
              </a:tr>
              <a:tr h="453411">
                <a:tc>
                  <a:txBody>
                    <a:bodyPr/>
                    <a:lstStyle/>
                    <a:p>
                      <a:pPr marL="0" marR="0">
                        <a:lnSpc>
                          <a:spcPct val="107000"/>
                        </a:lnSpc>
                        <a:spcBef>
                          <a:spcPts val="0"/>
                        </a:spcBef>
                        <a:spcAft>
                          <a:spcPts val="0"/>
                        </a:spcAft>
                      </a:pPr>
                      <a:r>
                        <a:rPr lang="en-US" sz="2400">
                          <a:effectLst/>
                        </a:rPr>
                        <a:t>los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brooklyn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snow</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disneyland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0911770"/>
                  </a:ext>
                </a:extLst>
              </a:tr>
              <a:tr h="453411">
                <a:tc>
                  <a:txBody>
                    <a:bodyPr/>
                    <a:lstStyle/>
                    <a:p>
                      <a:pPr marL="0" marR="0">
                        <a:lnSpc>
                          <a:spcPct val="107000"/>
                        </a:lnSpc>
                        <a:spcBef>
                          <a:spcPts val="0"/>
                        </a:spcBef>
                        <a:spcAft>
                          <a:spcPts val="0"/>
                        </a:spcAft>
                      </a:pPr>
                      <a:r>
                        <a:rPr lang="en-US" sz="2400">
                          <a:effectLst/>
                        </a:rPr>
                        <a:t>jersey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city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san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hollywood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2061657"/>
                  </a:ext>
                </a:extLst>
              </a:tr>
              <a:tr h="453411">
                <a:tc>
                  <a:txBody>
                    <a:bodyPr/>
                    <a:lstStyle/>
                    <a:p>
                      <a:pPr marL="0" marR="0">
                        <a:lnSpc>
                          <a:spcPct val="107000"/>
                        </a:lnSpc>
                        <a:spcBef>
                          <a:spcPts val="0"/>
                        </a:spcBef>
                        <a:spcAft>
                          <a:spcPts val="0"/>
                        </a:spcAft>
                      </a:pPr>
                      <a:r>
                        <a:rPr lang="en-US" sz="2400" dirty="0" err="1">
                          <a:effectLst/>
                        </a:rPr>
                        <a:t>monica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santa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nj</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manhattan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losangeles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6168979"/>
                  </a:ext>
                </a:extLst>
              </a:tr>
              <a:tr h="449629">
                <a:tc>
                  <a:txBody>
                    <a:bodyPr/>
                    <a:lstStyle/>
                    <a:p>
                      <a:pPr marL="0" marR="0">
                        <a:lnSpc>
                          <a:spcPct val="107000"/>
                        </a:lnSpc>
                        <a:spcBef>
                          <a:spcPts val="0"/>
                        </a:spcBef>
                        <a:spcAft>
                          <a:spcPts val="0"/>
                        </a:spcAft>
                      </a:pPr>
                      <a:r>
                        <a:rPr lang="en-US" sz="2400">
                          <a:effectLst/>
                        </a:rPr>
                        <a:t>earthquake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team</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dodgers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solidFill>
                            <a:schemeClr val="tx1"/>
                          </a:solidFill>
                          <a:effectLst/>
                        </a:rPr>
                        <a:t>hills</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smtClean="0">
                          <a:solidFill>
                            <a:schemeClr val="tx1"/>
                          </a:solidFill>
                          <a:effectLst/>
                        </a:rPr>
                        <a:t>cute</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1729938"/>
                  </a:ext>
                </a:extLst>
              </a:tr>
              <a:tr h="432738">
                <a:tc>
                  <a:txBody>
                    <a:bodyPr/>
                    <a:lstStyle/>
                    <a:p>
                      <a:pPr marL="0" marR="0">
                        <a:lnSpc>
                          <a:spcPct val="107000"/>
                        </a:lnSpc>
                        <a:spcBef>
                          <a:spcPts val="0"/>
                        </a:spcBef>
                        <a:spcAft>
                          <a:spcPts val="0"/>
                        </a:spcAft>
                      </a:pPr>
                      <a:r>
                        <a:rPr lang="en-US" sz="2400">
                          <a:effectLst/>
                        </a:rPr>
                        <a:t>heart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vegas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chill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solidFill>
                            <a:schemeClr val="tx1"/>
                          </a:solidFill>
                          <a:effectLst/>
                        </a:rPr>
                        <a:t>state</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smtClean="0">
                          <a:solidFill>
                            <a:schemeClr val="tx1"/>
                          </a:solidFill>
                          <a:effectLst/>
                        </a:rPr>
                        <a:t>happiness</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7126545"/>
                  </a:ext>
                </a:extLst>
              </a:tr>
              <a:tr h="453411">
                <a:tc>
                  <a:txBody>
                    <a:bodyPr/>
                    <a:lstStyle/>
                    <a:p>
                      <a:pPr marL="0" marR="0">
                        <a:lnSpc>
                          <a:spcPct val="107000"/>
                        </a:lnSpc>
                        <a:spcBef>
                          <a:spcPts val="0"/>
                        </a:spcBef>
                        <a:spcAft>
                          <a:spcPts val="0"/>
                        </a:spcAft>
                      </a:pPr>
                      <a:r>
                        <a:rPr lang="en-US" sz="2400" dirty="0" smtClean="0">
                          <a:solidFill>
                            <a:schemeClr val="tx1"/>
                          </a:solidFill>
                          <a:effectLst/>
                        </a:rPr>
                        <a:t>makeup</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pacific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cali</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solidFill>
                            <a:schemeClr val="tx1"/>
                          </a:solidFill>
                          <a:effectLst/>
                        </a:rPr>
                        <a:t>father</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solidFill>
                            <a:schemeClr val="tx1"/>
                          </a:solidFill>
                          <a:effectLst/>
                        </a:rPr>
                        <a:t>brother</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062268"/>
                  </a:ext>
                </a:extLst>
              </a:tr>
              <a:tr h="453411">
                <a:tc>
                  <a:txBody>
                    <a:bodyPr/>
                    <a:lstStyle/>
                    <a:p>
                      <a:pPr marL="0" marR="0">
                        <a:lnSpc>
                          <a:spcPct val="107000"/>
                        </a:lnSpc>
                        <a:spcBef>
                          <a:spcPts val="0"/>
                        </a:spcBef>
                        <a:spcAft>
                          <a:spcPts val="0"/>
                        </a:spcAft>
                      </a:pPr>
                      <a:r>
                        <a:rPr lang="en-US" sz="2400">
                          <a:effectLst/>
                        </a:rPr>
                        <a:t>also</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guess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socal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solidFill>
                            <a:schemeClr val="tx1"/>
                          </a:solidFill>
                          <a:effectLst/>
                        </a:rPr>
                        <a:t>field</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solidFill>
                            <a:schemeClr val="tx1"/>
                          </a:solidFill>
                          <a:effectLst/>
                        </a:rPr>
                        <a:t>job</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3633997"/>
                  </a:ext>
                </a:extLst>
              </a:tr>
              <a:tr h="453411">
                <a:tc>
                  <a:txBody>
                    <a:bodyPr/>
                    <a:lstStyle/>
                    <a:p>
                      <a:pPr marL="0" marR="0">
                        <a:lnSpc>
                          <a:spcPct val="107000"/>
                        </a:lnSpc>
                        <a:spcBef>
                          <a:spcPts val="0"/>
                        </a:spcBef>
                        <a:spcAft>
                          <a:spcPts val="0"/>
                        </a:spcAft>
                      </a:pPr>
                      <a:r>
                        <a:rPr lang="en-US" sz="2400">
                          <a:effectLst/>
                        </a:rPr>
                        <a:t>cant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venice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tacos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smtClean="0">
                          <a:solidFill>
                            <a:schemeClr val="tx1"/>
                          </a:solidFill>
                          <a:effectLst/>
                        </a:rPr>
                        <a:t>boo</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solidFill>
                            <a:schemeClr val="tx1"/>
                          </a:solidFill>
                          <a:effectLst/>
                        </a:rPr>
                        <a:t>wonderful</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2290707"/>
                  </a:ext>
                </a:extLst>
              </a:tr>
              <a:tr h="453411">
                <a:tc>
                  <a:txBody>
                    <a:bodyPr/>
                    <a:lstStyle/>
                    <a:p>
                      <a:pPr marL="0" marR="0">
                        <a:lnSpc>
                          <a:spcPct val="107000"/>
                        </a:lnSpc>
                        <a:spcBef>
                          <a:spcPts val="0"/>
                        </a:spcBef>
                        <a:spcAft>
                          <a:spcPts val="0"/>
                        </a:spcAft>
                      </a:pPr>
                      <a:r>
                        <a:rPr lang="en-US" sz="2400">
                          <a:effectLst/>
                        </a:rPr>
                        <a:t>laugh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train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single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wanna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brothers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9630915"/>
                  </a:ext>
                </a:extLst>
              </a:tr>
            </a:tbl>
          </a:graphicData>
        </a:graphic>
      </p:graphicFrame>
    </p:spTree>
    <p:extLst>
      <p:ext uri="{BB962C8B-B14F-4D97-AF65-F5344CB8AC3E}">
        <p14:creationId xmlns:p14="http://schemas.microsoft.com/office/powerpoint/2010/main" val="3500899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 top features for Logistic Regression</a:t>
            </a:r>
            <a:endParaRPr lang="en-US" dirty="0"/>
          </a:p>
        </p:txBody>
      </p:sp>
      <p:sp>
        <p:nvSpPr>
          <p:cNvPr id="4" name="Text Placeholder 3"/>
          <p:cNvSpPr>
            <a:spLocks noGrp="1"/>
          </p:cNvSpPr>
          <p:nvPr>
            <p:ph type="body" sz="half" idx="2"/>
          </p:nvPr>
        </p:nvSpPr>
        <p:spPr/>
        <p:txBody>
          <a:bodyPr/>
          <a:lstStyle/>
          <a:p>
            <a:r>
              <a:rPr lang="en-US" dirty="0" smtClean="0"/>
              <a:t>Male (resp. Female) and New York (resp. Los Angeles) are highly correlated.</a:t>
            </a:r>
            <a:endParaRPr lang="en-US" dirty="0"/>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867E5644-1E61-4311-A31E-84CB9C7AA8A9}" type="slidenum">
              <a:rPr lang="en-US" smtClean="0"/>
              <a:t>4</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289872035"/>
              </p:ext>
            </p:extLst>
          </p:nvPr>
        </p:nvGraphicFramePr>
        <p:xfrm>
          <a:off x="0" y="0"/>
          <a:ext cx="9144000" cy="4509655"/>
        </p:xfrm>
        <a:graphic>
          <a:graphicData uri="http://schemas.openxmlformats.org/drawingml/2006/table">
            <a:tbl>
              <a:tblPr bandCol="1">
                <a:tableStyleId>{0E3FDE45-AF77-4B5C-9715-49D594BDF05E}</a:tableStyleId>
              </a:tblPr>
              <a:tblGrid>
                <a:gridCol w="1943100">
                  <a:extLst>
                    <a:ext uri="{9D8B030D-6E8A-4147-A177-3AD203B41FA5}">
                      <a16:colId xmlns:a16="http://schemas.microsoft.com/office/drawing/2014/main" val="3501195474"/>
                    </a:ext>
                  </a:extLst>
                </a:gridCol>
                <a:gridCol w="1714500">
                  <a:extLst>
                    <a:ext uri="{9D8B030D-6E8A-4147-A177-3AD203B41FA5}">
                      <a16:colId xmlns:a16="http://schemas.microsoft.com/office/drawing/2014/main" val="325432986"/>
                    </a:ext>
                  </a:extLst>
                </a:gridCol>
                <a:gridCol w="1828800">
                  <a:extLst>
                    <a:ext uri="{9D8B030D-6E8A-4147-A177-3AD203B41FA5}">
                      <a16:colId xmlns:a16="http://schemas.microsoft.com/office/drawing/2014/main" val="3236488850"/>
                    </a:ext>
                  </a:extLst>
                </a:gridCol>
                <a:gridCol w="1828800">
                  <a:extLst>
                    <a:ext uri="{9D8B030D-6E8A-4147-A177-3AD203B41FA5}">
                      <a16:colId xmlns:a16="http://schemas.microsoft.com/office/drawing/2014/main" val="1670832702"/>
                    </a:ext>
                  </a:extLst>
                </a:gridCol>
                <a:gridCol w="1828800">
                  <a:extLst>
                    <a:ext uri="{9D8B030D-6E8A-4147-A177-3AD203B41FA5}">
                      <a16:colId xmlns:a16="http://schemas.microsoft.com/office/drawing/2014/main" val="552995922"/>
                    </a:ext>
                  </a:extLst>
                </a:gridCol>
              </a:tblGrid>
              <a:tr h="453411">
                <a:tc>
                  <a:txBody>
                    <a:bodyPr/>
                    <a:lstStyle/>
                    <a:p>
                      <a:pPr marL="0" marR="0">
                        <a:lnSpc>
                          <a:spcPct val="107000"/>
                        </a:lnSpc>
                        <a:spcBef>
                          <a:spcPts val="0"/>
                        </a:spcBef>
                        <a:spcAft>
                          <a:spcPts val="0"/>
                        </a:spcAft>
                      </a:pPr>
                      <a:r>
                        <a:rPr lang="en-US" sz="2400">
                          <a:effectLst/>
                        </a:rPr>
                        <a:t>nyc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angeles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ny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york</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california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36421"/>
                  </a:ext>
                </a:extLst>
              </a:tr>
              <a:tr h="453411">
                <a:tc>
                  <a:txBody>
                    <a:bodyPr/>
                    <a:lstStyle/>
                    <a:p>
                      <a:pPr marL="0" marR="0">
                        <a:lnSpc>
                          <a:spcPct val="107000"/>
                        </a:lnSpc>
                        <a:spcBef>
                          <a:spcPts val="0"/>
                        </a:spcBef>
                        <a:spcAft>
                          <a:spcPts val="0"/>
                        </a:spcAft>
                      </a:pPr>
                      <a:r>
                        <a:rPr lang="en-US" sz="2400">
                          <a:effectLst/>
                        </a:rPr>
                        <a:t>los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brooklyn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snow</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disneyland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0911770"/>
                  </a:ext>
                </a:extLst>
              </a:tr>
              <a:tr h="453411">
                <a:tc>
                  <a:txBody>
                    <a:bodyPr/>
                    <a:lstStyle/>
                    <a:p>
                      <a:pPr marL="0" marR="0">
                        <a:lnSpc>
                          <a:spcPct val="107000"/>
                        </a:lnSpc>
                        <a:spcBef>
                          <a:spcPts val="0"/>
                        </a:spcBef>
                        <a:spcAft>
                          <a:spcPts val="0"/>
                        </a:spcAft>
                      </a:pPr>
                      <a:r>
                        <a:rPr lang="en-US" sz="2400">
                          <a:effectLst/>
                        </a:rPr>
                        <a:t>jersey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city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san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hollywood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2061657"/>
                  </a:ext>
                </a:extLst>
              </a:tr>
              <a:tr h="453411">
                <a:tc>
                  <a:txBody>
                    <a:bodyPr/>
                    <a:lstStyle/>
                    <a:p>
                      <a:pPr marL="0" marR="0">
                        <a:lnSpc>
                          <a:spcPct val="107000"/>
                        </a:lnSpc>
                        <a:spcBef>
                          <a:spcPts val="0"/>
                        </a:spcBef>
                        <a:spcAft>
                          <a:spcPts val="0"/>
                        </a:spcAft>
                      </a:pPr>
                      <a:r>
                        <a:rPr lang="en-US" sz="2400" dirty="0" err="1">
                          <a:effectLst/>
                        </a:rPr>
                        <a:t>monica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santa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nj</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manhattan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losangeles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6168979"/>
                  </a:ext>
                </a:extLst>
              </a:tr>
              <a:tr h="449629">
                <a:tc>
                  <a:txBody>
                    <a:bodyPr/>
                    <a:lstStyle/>
                    <a:p>
                      <a:pPr marL="0" marR="0">
                        <a:lnSpc>
                          <a:spcPct val="107000"/>
                        </a:lnSpc>
                        <a:spcBef>
                          <a:spcPts val="0"/>
                        </a:spcBef>
                        <a:spcAft>
                          <a:spcPts val="0"/>
                        </a:spcAft>
                      </a:pPr>
                      <a:r>
                        <a:rPr lang="en-US" sz="2400">
                          <a:effectLst/>
                        </a:rPr>
                        <a:t>earthquake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team</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dodgers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hills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2400" b="1" kern="1200" dirty="0" smtClean="0">
                          <a:solidFill>
                            <a:srgbClr val="FF0000"/>
                          </a:solidFill>
                          <a:effectLst/>
                          <a:latin typeface="+mn-lt"/>
                          <a:ea typeface="+mn-ea"/>
                          <a:cs typeface="+mn-cs"/>
                        </a:rPr>
                        <a:t>cute</a:t>
                      </a:r>
                      <a:endParaRPr lang="en-US" sz="2400" b="1" kern="1200" dirty="0">
                        <a:solidFill>
                          <a:srgbClr val="FF0000"/>
                        </a:solidFill>
                        <a:effectLst/>
                        <a:latin typeface="+mn-lt"/>
                        <a:ea typeface="+mn-ea"/>
                        <a:cs typeface="+mn-cs"/>
                      </a:endParaRPr>
                    </a:p>
                  </a:txBody>
                  <a:tcPr marL="68580" marR="68580" marT="0" marB="0"/>
                </a:tc>
                <a:extLst>
                  <a:ext uri="{0D108BD9-81ED-4DB2-BD59-A6C34878D82A}">
                    <a16:rowId xmlns:a16="http://schemas.microsoft.com/office/drawing/2014/main" val="3071729938"/>
                  </a:ext>
                </a:extLst>
              </a:tr>
              <a:tr h="432738">
                <a:tc>
                  <a:txBody>
                    <a:bodyPr/>
                    <a:lstStyle/>
                    <a:p>
                      <a:pPr marL="0" marR="0">
                        <a:lnSpc>
                          <a:spcPct val="107000"/>
                        </a:lnSpc>
                        <a:spcBef>
                          <a:spcPts val="0"/>
                        </a:spcBef>
                        <a:spcAft>
                          <a:spcPts val="0"/>
                        </a:spcAft>
                      </a:pPr>
                      <a:r>
                        <a:rPr lang="en-US" sz="2400" dirty="0">
                          <a:effectLst/>
                        </a:rPr>
                        <a:t>heart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vegas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chill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state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2400" b="1" kern="1200" dirty="0" smtClean="0">
                          <a:solidFill>
                            <a:srgbClr val="FF0000"/>
                          </a:solidFill>
                          <a:effectLst/>
                          <a:latin typeface="+mn-lt"/>
                          <a:ea typeface="+mn-ea"/>
                          <a:cs typeface="+mn-cs"/>
                        </a:rPr>
                        <a:t>happiness</a:t>
                      </a:r>
                      <a:endParaRPr lang="en-US" sz="2400" b="1" kern="1200" dirty="0">
                        <a:solidFill>
                          <a:srgbClr val="FF0000"/>
                        </a:solidFill>
                        <a:effectLst/>
                        <a:latin typeface="+mn-lt"/>
                        <a:ea typeface="+mn-ea"/>
                        <a:cs typeface="+mn-cs"/>
                      </a:endParaRPr>
                    </a:p>
                  </a:txBody>
                  <a:tcPr marL="68580" marR="68580" marT="0" marB="0"/>
                </a:tc>
                <a:extLst>
                  <a:ext uri="{0D108BD9-81ED-4DB2-BD59-A6C34878D82A}">
                    <a16:rowId xmlns:a16="http://schemas.microsoft.com/office/drawing/2014/main" val="2337126545"/>
                  </a:ext>
                </a:extLst>
              </a:tr>
              <a:tr h="453411">
                <a:tc>
                  <a:txBody>
                    <a:bodyPr/>
                    <a:lstStyle/>
                    <a:p>
                      <a:pPr marL="0" marR="0">
                        <a:lnSpc>
                          <a:spcPct val="107000"/>
                        </a:lnSpc>
                        <a:spcBef>
                          <a:spcPts val="0"/>
                        </a:spcBef>
                        <a:spcAft>
                          <a:spcPts val="0"/>
                        </a:spcAft>
                      </a:pPr>
                      <a:r>
                        <a:rPr lang="en-US" sz="2400" b="1" dirty="0" smtClean="0">
                          <a:solidFill>
                            <a:srgbClr val="FF0000"/>
                          </a:solidFill>
                          <a:effectLst/>
                        </a:rPr>
                        <a:t>makeup</a:t>
                      </a:r>
                      <a:endParaRPr lang="en-US"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pacific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cali</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father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brother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062268"/>
                  </a:ext>
                </a:extLst>
              </a:tr>
              <a:tr h="453411">
                <a:tc>
                  <a:txBody>
                    <a:bodyPr/>
                    <a:lstStyle/>
                    <a:p>
                      <a:pPr marL="0" marR="0">
                        <a:lnSpc>
                          <a:spcPct val="107000"/>
                        </a:lnSpc>
                        <a:spcBef>
                          <a:spcPts val="0"/>
                        </a:spcBef>
                        <a:spcAft>
                          <a:spcPts val="0"/>
                        </a:spcAft>
                      </a:pPr>
                      <a:r>
                        <a:rPr lang="en-US" sz="2400">
                          <a:effectLst/>
                        </a:rPr>
                        <a:t>also</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guess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socal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field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job</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3633997"/>
                  </a:ext>
                </a:extLst>
              </a:tr>
              <a:tr h="453411">
                <a:tc>
                  <a:txBody>
                    <a:bodyPr/>
                    <a:lstStyle/>
                    <a:p>
                      <a:pPr marL="0" marR="0">
                        <a:lnSpc>
                          <a:spcPct val="107000"/>
                        </a:lnSpc>
                        <a:spcBef>
                          <a:spcPts val="0"/>
                        </a:spcBef>
                        <a:spcAft>
                          <a:spcPts val="0"/>
                        </a:spcAft>
                      </a:pPr>
                      <a:r>
                        <a:rPr lang="en-US" sz="2400">
                          <a:effectLst/>
                        </a:rPr>
                        <a:t>cant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venice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tacos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2400" b="1" kern="1200" dirty="0" smtClean="0">
                          <a:solidFill>
                            <a:srgbClr val="FF0000"/>
                          </a:solidFill>
                          <a:effectLst/>
                          <a:latin typeface="+mn-lt"/>
                          <a:ea typeface="+mn-ea"/>
                          <a:cs typeface="+mn-cs"/>
                        </a:rPr>
                        <a:t>boo</a:t>
                      </a:r>
                      <a:endParaRPr lang="en-US" sz="2400" b="1" kern="1200" dirty="0">
                        <a:solidFill>
                          <a:srgbClr val="FF0000"/>
                        </a:solidFill>
                        <a:effectLst/>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a:effectLst/>
                        </a:rPr>
                        <a:t>wonderful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2290707"/>
                  </a:ext>
                </a:extLst>
              </a:tr>
              <a:tr h="453411">
                <a:tc>
                  <a:txBody>
                    <a:bodyPr/>
                    <a:lstStyle/>
                    <a:p>
                      <a:pPr marL="0" marR="0">
                        <a:lnSpc>
                          <a:spcPct val="107000"/>
                        </a:lnSpc>
                        <a:spcBef>
                          <a:spcPts val="0"/>
                        </a:spcBef>
                        <a:spcAft>
                          <a:spcPts val="0"/>
                        </a:spcAft>
                      </a:pPr>
                      <a:r>
                        <a:rPr lang="en-US" sz="2400">
                          <a:effectLst/>
                        </a:rPr>
                        <a:t>laugh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train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single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wanna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brothers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9630915"/>
                  </a:ext>
                </a:extLst>
              </a:tr>
            </a:tbl>
          </a:graphicData>
        </a:graphic>
      </p:graphicFrame>
    </p:spTree>
    <p:extLst>
      <p:ext uri="{BB962C8B-B14F-4D97-AF65-F5344CB8AC3E}">
        <p14:creationId xmlns:p14="http://schemas.microsoft.com/office/powerpoint/2010/main" val="894786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confounding Variable?</a:t>
            </a:r>
            <a:endParaRPr lang="en-US" dirty="0"/>
          </a:p>
        </p:txBody>
      </p:sp>
      <p:sp>
        <p:nvSpPr>
          <p:cNvPr id="4" name="Footer Placeholder 3"/>
          <p:cNvSpPr>
            <a:spLocks noGrp="1"/>
          </p:cNvSpPr>
          <p:nvPr>
            <p:ph type="ftr" sz="quarter" idx="11"/>
          </p:nvPr>
        </p:nvSpPr>
        <p:spPr/>
        <p:txBody>
          <a:bodyPr/>
          <a:lstStyle/>
          <a:p>
            <a:r>
              <a:rPr lang="en-US" dirty="0"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a:t>
            </a:fld>
            <a:endParaRPr lang="en-US" dirty="0"/>
          </a:p>
        </p:txBody>
      </p:sp>
      <p:sp>
        <p:nvSpPr>
          <p:cNvPr id="7" name="Content Placeholder 6"/>
          <p:cNvSpPr>
            <a:spLocks noGrp="1"/>
          </p:cNvSpPr>
          <p:nvPr>
            <p:ph idx="1"/>
          </p:nvPr>
        </p:nvSpPr>
        <p:spPr>
          <a:xfrm>
            <a:off x="662428" y="3987634"/>
            <a:ext cx="3983237" cy="2267297"/>
          </a:xfrm>
        </p:spPr>
        <p:txBody>
          <a:bodyPr>
            <a:normAutofit fontScale="92500"/>
          </a:bodyPr>
          <a:lstStyle/>
          <a:p>
            <a:r>
              <a:rPr lang="en-US" dirty="0" smtClean="0">
                <a:solidFill>
                  <a:schemeClr val="accent2">
                    <a:lumMod val="50000"/>
                  </a:schemeClr>
                </a:solidFill>
              </a:rPr>
              <a:t>Prediction vs. </a:t>
            </a:r>
            <a:r>
              <a:rPr lang="en-US" dirty="0">
                <a:solidFill>
                  <a:schemeClr val="accent2">
                    <a:lumMod val="50000"/>
                  </a:schemeClr>
                </a:solidFill>
              </a:rPr>
              <a:t>causal inference.</a:t>
            </a:r>
          </a:p>
          <a:p>
            <a:r>
              <a:rPr lang="en-US" dirty="0" smtClean="0">
                <a:solidFill>
                  <a:schemeClr val="accent2">
                    <a:lumMod val="50000"/>
                  </a:schemeClr>
                </a:solidFill>
              </a:rPr>
              <a:t>Assume same impact in training and testing sets.</a:t>
            </a:r>
            <a:endParaRPr lang="en-US" dirty="0">
              <a:solidFill>
                <a:schemeClr val="accent2">
                  <a:lumMod val="50000"/>
                </a:schemeClr>
              </a:solidFill>
            </a:endParaRPr>
          </a:p>
        </p:txBody>
      </p:sp>
      <p:grpSp>
        <p:nvGrpSpPr>
          <p:cNvPr id="9" name="Group 8"/>
          <p:cNvGrpSpPr/>
          <p:nvPr/>
        </p:nvGrpSpPr>
        <p:grpSpPr>
          <a:xfrm>
            <a:off x="2887713" y="1776419"/>
            <a:ext cx="3050820" cy="1995443"/>
            <a:chOff x="6351524" y="184397"/>
            <a:chExt cx="3433666" cy="2245850"/>
          </a:xfrm>
        </p:grpSpPr>
        <p:grpSp>
          <p:nvGrpSpPr>
            <p:cNvPr id="10" name="Group 9"/>
            <p:cNvGrpSpPr/>
            <p:nvPr/>
          </p:nvGrpSpPr>
          <p:grpSpPr>
            <a:xfrm>
              <a:off x="6862713" y="184397"/>
              <a:ext cx="2411289" cy="1611067"/>
              <a:chOff x="7014887" y="609600"/>
              <a:chExt cx="2411289" cy="1611067"/>
            </a:xfrm>
          </p:grpSpPr>
          <p:sp>
            <p:nvSpPr>
              <p:cNvPr id="12" name="Oval 11"/>
              <p:cNvSpPr/>
              <p:nvPr/>
            </p:nvSpPr>
            <p:spPr>
              <a:xfrm>
                <a:off x="7850400" y="609600"/>
                <a:ext cx="740263" cy="7402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Z</a:t>
                </a:r>
                <a:endParaRPr lang="en-US" dirty="0"/>
              </a:p>
            </p:txBody>
          </p:sp>
          <p:sp>
            <p:nvSpPr>
              <p:cNvPr id="13" name="Oval 12"/>
              <p:cNvSpPr/>
              <p:nvPr/>
            </p:nvSpPr>
            <p:spPr>
              <a:xfrm>
                <a:off x="8685913" y="1480404"/>
                <a:ext cx="740263" cy="740263"/>
              </a:xfrm>
              <a:prstGeom prst="ellipse">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Y</a:t>
                </a:r>
                <a:endParaRPr lang="en-US" dirty="0"/>
              </a:p>
            </p:txBody>
          </p:sp>
          <p:sp>
            <p:nvSpPr>
              <p:cNvPr id="14" name="Oval 13"/>
              <p:cNvSpPr/>
              <p:nvPr/>
            </p:nvSpPr>
            <p:spPr>
              <a:xfrm>
                <a:off x="7014887" y="1480404"/>
                <a:ext cx="740263" cy="740263"/>
              </a:xfrm>
              <a:prstGeom prst="ellipse">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cxnSp>
            <p:nvCxnSpPr>
              <p:cNvPr id="15" name="Straight Arrow Connector 14"/>
              <p:cNvCxnSpPr>
                <a:stCxn id="12" idx="3"/>
                <a:endCxn id="14" idx="7"/>
              </p:cNvCxnSpPr>
              <p:nvPr/>
            </p:nvCxnSpPr>
            <p:spPr>
              <a:xfrm flipH="1">
                <a:off x="7646741" y="1241454"/>
                <a:ext cx="312068" cy="347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12" idx="5"/>
                <a:endCxn id="13" idx="1"/>
              </p:cNvCxnSpPr>
              <p:nvPr/>
            </p:nvCxnSpPr>
            <p:spPr>
              <a:xfrm>
                <a:off x="8482254" y="1241454"/>
                <a:ext cx="312068" cy="347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1" name="TextBox 10"/>
            <p:cNvSpPr txBox="1"/>
            <p:nvPr/>
          </p:nvSpPr>
          <p:spPr>
            <a:xfrm>
              <a:off x="6351524" y="1907027"/>
              <a:ext cx="3433666" cy="523220"/>
            </a:xfrm>
            <a:prstGeom prst="rect">
              <a:avLst/>
            </a:prstGeom>
            <a:solidFill>
              <a:schemeClr val="bg1">
                <a:alpha val="70000"/>
              </a:schemeClr>
            </a:solidFill>
            <a:ln>
              <a:solidFill>
                <a:schemeClr val="tx1"/>
              </a:solidFill>
            </a:ln>
          </p:spPr>
          <p:txBody>
            <a:bodyPr wrap="square" rtlCol="0">
              <a:spAutoFit/>
            </a:bodyPr>
            <a:lstStyle/>
            <a:p>
              <a:pPr algn="dist"/>
              <a:r>
                <a:rPr lang="en-US" sz="1400" dirty="0" smtClean="0"/>
                <a:t>Graphical model: a confounding variable Z correlated with both X and Y.</a:t>
              </a:r>
              <a:endParaRPr lang="en-US" sz="1400" dirty="0"/>
            </a:p>
          </p:txBody>
        </p:sp>
      </p:grpSp>
      <p:sp>
        <p:nvSpPr>
          <p:cNvPr id="3" name="Rectangle 2"/>
          <p:cNvSpPr/>
          <p:nvPr/>
        </p:nvSpPr>
        <p:spPr>
          <a:xfrm>
            <a:off x="4922937" y="3987634"/>
            <a:ext cx="3935313" cy="2527172"/>
          </a:xfrm>
          <a:prstGeom prst="rect">
            <a:avLst/>
          </a:prstGeom>
        </p:spPr>
        <p:txBody>
          <a:bodyPr vert="horz" lIns="45720" tIns="45720" rIns="45720" bIns="45720" rtlCol="0">
            <a:normAutofit/>
          </a:bodyPr>
          <a:lstStyle/>
          <a:p>
            <a:pPr marL="171450" indent="-171450" defTabSz="914400">
              <a:lnSpc>
                <a:spcPct val="150000"/>
              </a:lnSpc>
              <a:spcBef>
                <a:spcPts val="1200"/>
              </a:spcBef>
              <a:spcAft>
                <a:spcPts val="200"/>
              </a:spcAft>
              <a:buClr>
                <a:schemeClr val="accent1"/>
              </a:buClr>
              <a:buSzPct val="75000"/>
              <a:buFont typeface="Wingdings" panose="05000000000000000000" pitchFamily="2" charset="2"/>
              <a:buChar char="§"/>
            </a:pPr>
            <a:r>
              <a:rPr lang="en-US" sz="2400" dirty="0">
                <a:solidFill>
                  <a:srgbClr val="700000"/>
                </a:solidFill>
              </a:rPr>
              <a:t>Small training datasets;</a:t>
            </a:r>
          </a:p>
          <a:p>
            <a:pPr marL="171450" indent="-171450" defTabSz="914400">
              <a:lnSpc>
                <a:spcPct val="150000"/>
              </a:lnSpc>
              <a:spcBef>
                <a:spcPts val="1200"/>
              </a:spcBef>
              <a:spcAft>
                <a:spcPts val="200"/>
              </a:spcAft>
              <a:buClr>
                <a:schemeClr val="accent1"/>
              </a:buClr>
              <a:buSzPct val="75000"/>
              <a:buFont typeface="Wingdings" panose="05000000000000000000" pitchFamily="2" charset="2"/>
              <a:buChar char="§"/>
            </a:pPr>
            <a:r>
              <a:rPr lang="en-US" sz="2400" dirty="0">
                <a:solidFill>
                  <a:srgbClr val="700000"/>
                </a:solidFill>
              </a:rPr>
              <a:t>Confounder </a:t>
            </a:r>
            <a:r>
              <a:rPr lang="en-US" sz="2400" dirty="0" smtClean="0">
                <a:solidFill>
                  <a:srgbClr val="700000"/>
                </a:solidFill>
              </a:rPr>
              <a:t>shifts </a:t>
            </a:r>
            <a:r>
              <a:rPr lang="en-US" sz="2400" dirty="0">
                <a:solidFill>
                  <a:srgbClr val="700000"/>
                </a:solidFill>
              </a:rPr>
              <a:t>over </a:t>
            </a:r>
            <a:r>
              <a:rPr lang="en-US" sz="2400" dirty="0" smtClean="0">
                <a:solidFill>
                  <a:srgbClr val="700000"/>
                </a:solidFill>
              </a:rPr>
              <a:t>time.</a:t>
            </a:r>
            <a:endParaRPr lang="en-US" sz="2400" dirty="0">
              <a:solidFill>
                <a:srgbClr val="700000"/>
              </a:solidFill>
            </a:endParaRPr>
          </a:p>
        </p:txBody>
      </p:sp>
    </p:spTree>
    <p:extLst>
      <p:ext uri="{BB962C8B-B14F-4D97-AF65-F5344CB8AC3E}">
        <p14:creationId xmlns:p14="http://schemas.microsoft.com/office/powerpoint/2010/main" val="2921209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a:xfrm>
            <a:off x="539496" y="2084832"/>
            <a:ext cx="3793513" cy="2887218"/>
          </a:xfrm>
        </p:spPr>
        <p:txBody>
          <a:bodyPr>
            <a:normAutofit fontScale="92500"/>
          </a:bodyPr>
          <a:lstStyle/>
          <a:p>
            <a:r>
              <a:rPr lang="en-US" dirty="0" smtClean="0"/>
              <a:t>Social science:</a:t>
            </a:r>
          </a:p>
          <a:p>
            <a:pPr lvl="1"/>
            <a:r>
              <a:rPr lang="en-US" dirty="0" smtClean="0"/>
              <a:t>Matching</a:t>
            </a:r>
            <a:endParaRPr lang="en-US" dirty="0"/>
          </a:p>
          <a:p>
            <a:pPr lvl="1"/>
            <a:r>
              <a:rPr lang="en-US" dirty="0"/>
              <a:t>Stratification</a:t>
            </a:r>
          </a:p>
          <a:p>
            <a:pPr lvl="1"/>
            <a:r>
              <a:rPr lang="en-US" b="1" dirty="0" smtClean="0"/>
              <a:t>J</a:t>
            </a:r>
            <a:r>
              <a:rPr lang="en-US" b="1" dirty="0"/>
              <a:t>. Pearl developed the back-door </a:t>
            </a:r>
            <a:r>
              <a:rPr lang="en-US" b="1" dirty="0" smtClean="0"/>
              <a:t>adjustment</a:t>
            </a:r>
            <a:endParaRPr lang="en-US" b="1"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a:t>
            </a:fld>
            <a:endParaRPr lang="en-US" dirty="0"/>
          </a:p>
        </p:txBody>
      </p:sp>
      <mc:AlternateContent xmlns:mc="http://schemas.openxmlformats.org/markup-compatibility/2006" xmlns:a14="http://schemas.microsoft.com/office/drawing/2010/main">
        <mc:Choice Requires="a14">
          <p:sp>
            <p:nvSpPr>
              <p:cNvPr id="6" name="Rectangle 5"/>
              <p:cNvSpPr/>
              <p:nvPr/>
            </p:nvSpPr>
            <p:spPr>
              <a:xfrm>
                <a:off x="2512884" y="5155072"/>
                <a:ext cx="3640248" cy="1132609"/>
              </a:xfrm>
              <a:prstGeom prst="rect">
                <a:avLst/>
              </a:prstGeom>
            </p:spPr>
            <p:txBody>
              <a:bodyPr vert="horz" lIns="45720" tIns="45720" rIns="45720" bIns="45720" rtlCol="0">
                <a:normAutofit/>
              </a:bodyPr>
              <a:lstStyle/>
              <a:p>
                <a:pPr marL="171450" indent="-171450" defTabSz="914400">
                  <a:lnSpc>
                    <a:spcPct val="150000"/>
                  </a:lnSpc>
                  <a:spcBef>
                    <a:spcPts val="1200"/>
                  </a:spcBef>
                  <a:spcAft>
                    <a:spcPts val="200"/>
                  </a:spcAft>
                  <a:buClr>
                    <a:schemeClr val="accent1"/>
                  </a:buClr>
                  <a:buSzPct val="75000"/>
                  <a:buFont typeface="Wingdings" panose="05000000000000000000" pitchFamily="2" charset="2"/>
                  <a:buChar char="§"/>
                </a:pPr>
                <a:r>
                  <a:rPr lang="en-US" sz="2200" dirty="0"/>
                  <a:t>We focus </a:t>
                </a:r>
                <a:r>
                  <a:rPr lang="en-US" sz="2200" dirty="0" smtClean="0"/>
                  <a:t>on:</a:t>
                </a:r>
                <a:br>
                  <a:rPr lang="en-US" sz="2200" dirty="0" smtClean="0"/>
                </a:br>
                <a14:m>
                  <m:oMath xmlns:m="http://schemas.openxmlformats.org/officeDocument/2006/math">
                    <m:sSub>
                      <m:sSubPr>
                        <m:ctrlPr>
                          <a:rPr lang="en-US" sz="2200" i="1">
                            <a:latin typeface="Cambria Math" panose="02040503050406030204" pitchFamily="18" charset="0"/>
                          </a:rPr>
                        </m:ctrlPr>
                      </m:sSubPr>
                      <m:e>
                        <m:r>
                          <a:rPr lang="en-US" sz="2200">
                            <a:latin typeface="Cambria Math" panose="02040503050406030204" pitchFamily="18" charset="0"/>
                          </a:rPr>
                          <m:t>𝑃</m:t>
                        </m:r>
                      </m:e>
                      <m:sub>
                        <m:r>
                          <a:rPr lang="en-US" sz="2200">
                            <a:latin typeface="Cambria Math" panose="02040503050406030204" pitchFamily="18" charset="0"/>
                          </a:rPr>
                          <m:t>𝑡𝑟𝑎𝑖𝑛</m:t>
                        </m:r>
                      </m:sub>
                    </m:sSub>
                    <m:d>
                      <m:dPr>
                        <m:ctrlPr>
                          <a:rPr lang="en-US" sz="2200" i="1">
                            <a:latin typeface="Cambria Math" panose="02040503050406030204" pitchFamily="18" charset="0"/>
                          </a:rPr>
                        </m:ctrlPr>
                      </m:dPr>
                      <m:e>
                        <m:r>
                          <a:rPr lang="en-US" sz="2200">
                            <a:latin typeface="Cambria Math" panose="02040503050406030204" pitchFamily="18" charset="0"/>
                          </a:rPr>
                          <m:t>𝑌</m:t>
                        </m:r>
                      </m:e>
                      <m:e>
                        <m:r>
                          <a:rPr lang="en-US" sz="2200">
                            <a:latin typeface="Cambria Math" panose="02040503050406030204" pitchFamily="18" charset="0"/>
                          </a:rPr>
                          <m:t>𝑍</m:t>
                        </m:r>
                      </m:e>
                    </m:d>
                    <m:r>
                      <a:rPr lang="en-US" sz="2200">
                        <a:latin typeface="Cambria Math" panose="02040503050406030204" pitchFamily="18" charset="0"/>
                      </a:rPr>
                      <m:t>≠</m:t>
                    </m:r>
                    <m:sSub>
                      <m:sSubPr>
                        <m:ctrlPr>
                          <a:rPr lang="en-US" sz="2200" i="1">
                            <a:latin typeface="Cambria Math" panose="02040503050406030204" pitchFamily="18" charset="0"/>
                          </a:rPr>
                        </m:ctrlPr>
                      </m:sSubPr>
                      <m:e>
                        <m:r>
                          <a:rPr lang="en-US" sz="2200">
                            <a:latin typeface="Cambria Math" panose="02040503050406030204" pitchFamily="18" charset="0"/>
                          </a:rPr>
                          <m:t>𝑃</m:t>
                        </m:r>
                      </m:e>
                      <m:sub>
                        <m:r>
                          <a:rPr lang="en-US" sz="2200">
                            <a:latin typeface="Cambria Math" panose="02040503050406030204" pitchFamily="18" charset="0"/>
                          </a:rPr>
                          <m:t>𝑡𝑒𝑠𝑡</m:t>
                        </m:r>
                      </m:sub>
                    </m:sSub>
                    <m:r>
                      <a:rPr lang="en-US" sz="2200">
                        <a:latin typeface="Cambria Math" panose="02040503050406030204" pitchFamily="18" charset="0"/>
                      </a:rPr>
                      <m:t>(</m:t>
                    </m:r>
                    <m:r>
                      <a:rPr lang="en-US" sz="2200">
                        <a:latin typeface="Cambria Math" panose="02040503050406030204" pitchFamily="18" charset="0"/>
                      </a:rPr>
                      <m:t>𝑌</m:t>
                    </m:r>
                    <m:r>
                      <a:rPr lang="en-US" sz="2200">
                        <a:latin typeface="Cambria Math" panose="02040503050406030204" pitchFamily="18" charset="0"/>
                      </a:rPr>
                      <m:t>|</m:t>
                    </m:r>
                    <m:r>
                      <a:rPr lang="en-US" sz="2200">
                        <a:latin typeface="Cambria Math" panose="02040503050406030204" pitchFamily="18" charset="0"/>
                      </a:rPr>
                      <m:t>𝑍</m:t>
                    </m:r>
                    <m:r>
                      <a:rPr lang="en-US" sz="2200">
                        <a:latin typeface="Cambria Math" panose="02040503050406030204" pitchFamily="18" charset="0"/>
                      </a:rPr>
                      <m:t>)</m:t>
                    </m:r>
                  </m:oMath>
                </a14:m>
                <a:endParaRPr lang="en-US" sz="2200" dirty="0"/>
              </a:p>
            </p:txBody>
          </p:sp>
        </mc:Choice>
        <mc:Fallback xmlns="">
          <p:sp>
            <p:nvSpPr>
              <p:cNvPr id="6" name="Rectangle 5"/>
              <p:cNvSpPr>
                <a:spLocks noRot="1" noChangeAspect="1" noMove="1" noResize="1" noEditPoints="1" noAdjustHandles="1" noChangeArrowheads="1" noChangeShapeType="1" noTextEdit="1"/>
              </p:cNvSpPr>
              <p:nvPr/>
            </p:nvSpPr>
            <p:spPr>
              <a:xfrm>
                <a:off x="2512884" y="5155072"/>
                <a:ext cx="3640248" cy="1132609"/>
              </a:xfrm>
              <a:prstGeom prst="rect">
                <a:avLst/>
              </a:prstGeom>
              <a:blipFill>
                <a:blip r:embed="rId3"/>
                <a:stretch>
                  <a:fillRect l="-20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333008" y="2084832"/>
                <a:ext cx="4810992" cy="2679400"/>
              </a:xfrm>
              <a:prstGeom prst="rect">
                <a:avLst/>
              </a:prstGeom>
            </p:spPr>
            <p:txBody>
              <a:bodyPr vert="horz" lIns="45720" tIns="45720" rIns="45720" bIns="45720" rtlCol="0">
                <a:normAutofit fontScale="92500" lnSpcReduction="20000"/>
              </a:bodyPr>
              <a:lstStyle/>
              <a:p>
                <a:pPr marL="171450" indent="-171450" defTabSz="914400">
                  <a:lnSpc>
                    <a:spcPct val="170000"/>
                  </a:lnSpc>
                  <a:spcBef>
                    <a:spcPts val="1200"/>
                  </a:spcBef>
                  <a:spcAft>
                    <a:spcPts val="200"/>
                  </a:spcAft>
                  <a:buClr>
                    <a:schemeClr val="accent1"/>
                  </a:buClr>
                  <a:buSzPct val="75000"/>
                  <a:buFont typeface="Wingdings" panose="05000000000000000000" pitchFamily="2" charset="2"/>
                  <a:buChar char="§"/>
                </a:pPr>
                <a:r>
                  <a:rPr lang="en-US" sz="2600" dirty="0"/>
                  <a:t>Machine learning:</a:t>
                </a:r>
              </a:p>
              <a:p>
                <a:pPr marL="265176" lvl="1" indent="-137160" defTabSz="914400">
                  <a:lnSpc>
                    <a:spcPct val="150000"/>
                  </a:lnSpc>
                  <a:spcBef>
                    <a:spcPts val="200"/>
                  </a:spcBef>
                  <a:spcAft>
                    <a:spcPts val="400"/>
                  </a:spcAft>
                  <a:buClr>
                    <a:schemeClr val="accent1"/>
                  </a:buClr>
                  <a:buFont typeface="Wingdings 3" pitchFamily="18" charset="2"/>
                  <a:buChar char=""/>
                </a:pPr>
                <a:r>
                  <a:rPr lang="en-US" sz="2400" dirty="0" smtClean="0"/>
                  <a:t>Selection bias</a:t>
                </a:r>
                <a:r>
                  <a:rPr lang="en-US" sz="2400" baseline="30000" dirty="0" smtClean="0"/>
                  <a:t>1</a:t>
                </a:r>
                <a:r>
                  <a:rPr lang="en-US" sz="2400" dirty="0" smtClean="0"/>
                  <a:t>:</a:t>
                </a:r>
                <a:br>
                  <a:rPr lang="en-US" sz="2400" dirty="0" smtClean="0"/>
                </a:br>
                <a14:m>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𝑃</m:t>
                        </m:r>
                      </m:e>
                      <m:sub>
                        <m:r>
                          <a:rPr lang="en-US" sz="2400">
                            <a:latin typeface="Cambria Math" panose="02040503050406030204" pitchFamily="18" charset="0"/>
                          </a:rPr>
                          <m:t>𝑡𝑟𝑎𝑖𝑛</m:t>
                        </m:r>
                      </m:sub>
                    </m:sSub>
                    <m:d>
                      <m:dPr>
                        <m:ctrlPr>
                          <a:rPr lang="en-US" sz="2400" i="1">
                            <a:latin typeface="Cambria Math" panose="02040503050406030204" pitchFamily="18" charset="0"/>
                          </a:rPr>
                        </m:ctrlPr>
                      </m:dPr>
                      <m:e>
                        <m:r>
                          <a:rPr lang="en-US" sz="2400">
                            <a:latin typeface="Cambria Math" panose="02040503050406030204" pitchFamily="18" charset="0"/>
                          </a:rPr>
                          <m:t>𝑋</m:t>
                        </m:r>
                      </m:e>
                    </m:d>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𝑃</m:t>
                        </m:r>
                      </m:e>
                      <m:sub>
                        <m:r>
                          <a:rPr lang="en-US" sz="2400">
                            <a:latin typeface="Cambria Math" panose="02040503050406030204" pitchFamily="18" charset="0"/>
                          </a:rPr>
                          <m:t>𝑡𝑒𝑠𝑡</m:t>
                        </m:r>
                      </m:sub>
                    </m:sSub>
                    <m:r>
                      <a:rPr lang="en-US" sz="2400">
                        <a:latin typeface="Cambria Math" panose="02040503050406030204" pitchFamily="18" charset="0"/>
                      </a:rPr>
                      <m:t>(</m:t>
                    </m:r>
                    <m:r>
                      <a:rPr lang="en-US" sz="2400">
                        <a:latin typeface="Cambria Math" panose="02040503050406030204" pitchFamily="18" charset="0"/>
                      </a:rPr>
                      <m:t>𝑋</m:t>
                    </m:r>
                    <m:r>
                      <a:rPr lang="en-US" sz="2400">
                        <a:latin typeface="Cambria Math" panose="02040503050406030204" pitchFamily="18" charset="0"/>
                      </a:rPr>
                      <m:t>)</m:t>
                    </m:r>
                  </m:oMath>
                </a14:m>
                <a:endParaRPr lang="en-US" sz="2400" dirty="0"/>
              </a:p>
              <a:p>
                <a:pPr marL="265176" lvl="1" indent="-137160" defTabSz="914400">
                  <a:lnSpc>
                    <a:spcPct val="150000"/>
                  </a:lnSpc>
                  <a:spcBef>
                    <a:spcPts val="200"/>
                  </a:spcBef>
                  <a:spcAft>
                    <a:spcPts val="400"/>
                  </a:spcAft>
                  <a:buClr>
                    <a:schemeClr val="accent1"/>
                  </a:buClr>
                  <a:buFont typeface="Wingdings 3" pitchFamily="18" charset="2"/>
                  <a:buChar char=""/>
                </a:pPr>
                <a:r>
                  <a:rPr lang="en-US" sz="2400" dirty="0" smtClean="0"/>
                  <a:t>Changing target distribution:</a:t>
                </a:r>
                <a:br>
                  <a:rPr lang="en-US" sz="2400" dirty="0" smtClean="0"/>
                </a:br>
                <a14:m>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𝑃</m:t>
                        </m:r>
                      </m:e>
                      <m:sub>
                        <m:r>
                          <a:rPr lang="en-US" sz="2400">
                            <a:latin typeface="Cambria Math" panose="02040503050406030204" pitchFamily="18" charset="0"/>
                          </a:rPr>
                          <m:t>𝑡𝑟𝑎𝑖𝑛</m:t>
                        </m:r>
                      </m:sub>
                    </m:sSub>
                    <m:d>
                      <m:dPr>
                        <m:ctrlPr>
                          <a:rPr lang="en-US" sz="2400" i="1">
                            <a:latin typeface="Cambria Math" panose="02040503050406030204" pitchFamily="18" charset="0"/>
                          </a:rPr>
                        </m:ctrlPr>
                      </m:dPr>
                      <m:e>
                        <m:r>
                          <a:rPr lang="en-US" sz="2400">
                            <a:latin typeface="Cambria Math" panose="02040503050406030204" pitchFamily="18" charset="0"/>
                          </a:rPr>
                          <m:t>𝑌</m:t>
                        </m:r>
                      </m:e>
                    </m:d>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𝑃</m:t>
                        </m:r>
                      </m:e>
                      <m:sub>
                        <m:r>
                          <a:rPr lang="en-US" sz="2400">
                            <a:latin typeface="Cambria Math" panose="02040503050406030204" pitchFamily="18" charset="0"/>
                          </a:rPr>
                          <m:t>𝑡𝑒𝑠𝑡</m:t>
                        </m:r>
                      </m:sub>
                    </m:sSub>
                    <m:r>
                      <a:rPr lang="en-US" sz="2400">
                        <a:latin typeface="Cambria Math" panose="02040503050406030204" pitchFamily="18" charset="0"/>
                      </a:rPr>
                      <m:t>(</m:t>
                    </m:r>
                    <m:r>
                      <a:rPr lang="en-US" sz="2400">
                        <a:latin typeface="Cambria Math" panose="02040503050406030204" pitchFamily="18" charset="0"/>
                      </a:rPr>
                      <m:t>𝑌</m:t>
                    </m:r>
                    <m:r>
                      <a:rPr lang="en-US" sz="2400">
                        <a:latin typeface="Cambria Math" panose="02040503050406030204" pitchFamily="18" charset="0"/>
                      </a:rPr>
                      <m:t>)</m:t>
                    </m:r>
                  </m:oMath>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4333008" y="2084832"/>
                <a:ext cx="4810992" cy="2679400"/>
              </a:xfrm>
              <a:prstGeom prst="rect">
                <a:avLst/>
              </a:prstGeom>
              <a:blipFill>
                <a:blip r:embed="rId4"/>
                <a:stretch>
                  <a:fillRect l="-1774"/>
                </a:stretch>
              </a:blipFill>
            </p:spPr>
            <p:txBody>
              <a:bodyPr/>
              <a:lstStyle/>
              <a:p>
                <a:r>
                  <a:rPr lang="en-US">
                    <a:noFill/>
                  </a:rPr>
                  <a:t> </a:t>
                </a:r>
              </a:p>
            </p:txBody>
          </p:sp>
        </mc:Fallback>
      </mc:AlternateContent>
      <p:sp>
        <p:nvSpPr>
          <p:cNvPr id="9" name="TextBox 8"/>
          <p:cNvSpPr txBox="1"/>
          <p:nvPr/>
        </p:nvSpPr>
        <p:spPr>
          <a:xfrm>
            <a:off x="0" y="6377031"/>
            <a:ext cx="4094019" cy="461665"/>
          </a:xfrm>
          <a:prstGeom prst="rect">
            <a:avLst/>
          </a:prstGeom>
          <a:noFill/>
        </p:spPr>
        <p:txBody>
          <a:bodyPr wrap="square" rtlCol="0">
            <a:spAutoFit/>
          </a:bodyPr>
          <a:lstStyle/>
          <a:p>
            <a:r>
              <a:rPr lang="en-US" sz="1200" dirty="0" smtClean="0">
                <a:solidFill>
                  <a:schemeClr val="bg1">
                    <a:lumMod val="50000"/>
                  </a:schemeClr>
                </a:solidFill>
              </a:rPr>
              <a:t>1 - </a:t>
            </a:r>
            <a:r>
              <a:rPr lang="en-US" sz="1200" dirty="0" err="1" smtClean="0">
                <a:solidFill>
                  <a:schemeClr val="bg1">
                    <a:lumMod val="50000"/>
                  </a:schemeClr>
                </a:solidFill>
              </a:rPr>
              <a:t>Bareinboim</a:t>
            </a:r>
            <a:r>
              <a:rPr lang="en-US" sz="1200" dirty="0">
                <a:solidFill>
                  <a:schemeClr val="bg1">
                    <a:lumMod val="50000"/>
                  </a:schemeClr>
                </a:solidFill>
              </a:rPr>
              <a:t>, Elias and Judea Pearl. “Controlling Selection Bias in Causal Inference.” </a:t>
            </a:r>
            <a:r>
              <a:rPr lang="en-US" sz="1200" i="1" dirty="0">
                <a:solidFill>
                  <a:schemeClr val="bg1">
                    <a:lumMod val="50000"/>
                  </a:schemeClr>
                </a:solidFill>
              </a:rPr>
              <a:t>AAAI</a:t>
            </a:r>
            <a:r>
              <a:rPr lang="en-US" sz="1200" dirty="0">
                <a:solidFill>
                  <a:schemeClr val="bg1">
                    <a:lumMod val="50000"/>
                  </a:schemeClr>
                </a:solidFill>
              </a:rPr>
              <a:t>(2011).</a:t>
            </a:r>
          </a:p>
        </p:txBody>
      </p:sp>
    </p:spTree>
    <p:extLst>
      <p:ext uri="{BB962C8B-B14F-4D97-AF65-F5344CB8AC3E}">
        <p14:creationId xmlns:p14="http://schemas.microsoft.com/office/powerpoint/2010/main" val="2535910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Back-door adjustment for Text Classification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14:m>
                  <m:oMath xmlns:m="http://schemas.openxmlformats.org/officeDocument/2006/math">
                    <m:r>
                      <a:rPr lang="fr-FR" i="1">
                        <a:latin typeface="Cambria Math" panose="02040503050406030204" pitchFamily="18" charset="0"/>
                      </a:rPr>
                      <m:t>𝐷</m:t>
                    </m:r>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m:t>
                        </m:r>
                        <m:d>
                          <m:dPr>
                            <m:ctrlPr>
                              <a:rPr lang="fr-FR" i="1">
                                <a:latin typeface="Cambria Math" panose="02040503050406030204" pitchFamily="18" charset="0"/>
                              </a:rPr>
                            </m:ctrlPr>
                          </m:dPr>
                          <m:e>
                            <m:sSub>
                              <m:sSubPr>
                                <m:ctrlPr>
                                  <a:rPr lang="fr-FR" b="1" i="1">
                                    <a:latin typeface="Cambria Math" panose="02040503050406030204" pitchFamily="18" charset="0"/>
                                  </a:rPr>
                                </m:ctrlPr>
                              </m:sSubPr>
                              <m:e>
                                <m:r>
                                  <a:rPr lang="fr-FR" b="1" i="1">
                                    <a:latin typeface="Cambria Math" panose="02040503050406030204" pitchFamily="18" charset="0"/>
                                  </a:rPr>
                                  <m:t>𝒙</m:t>
                                </m:r>
                              </m:e>
                              <m:sub>
                                <m:r>
                                  <a:rPr lang="fr-FR" b="1" i="1">
                                    <a:latin typeface="Cambria Math" panose="02040503050406030204" pitchFamily="18" charset="0"/>
                                  </a:rPr>
                                  <m:t>𝒊</m:t>
                                </m:r>
                              </m:sub>
                            </m:sSub>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𝑦</m:t>
                                </m:r>
                              </m:e>
                              <m:sub>
                                <m:r>
                                  <a:rPr lang="fr-FR" i="1">
                                    <a:latin typeface="Cambria Math" panose="02040503050406030204" pitchFamily="18" charset="0"/>
                                  </a:rPr>
                                  <m:t>𝑖</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𝑧</m:t>
                                </m:r>
                              </m:e>
                              <m:sub>
                                <m:r>
                                  <a:rPr lang="fr-FR" i="1">
                                    <a:latin typeface="Cambria Math" panose="02040503050406030204" pitchFamily="18" charset="0"/>
                                  </a:rPr>
                                  <m:t>𝑖</m:t>
                                </m:r>
                              </m:sub>
                            </m:sSub>
                          </m:e>
                        </m:d>
                        <m:r>
                          <a:rPr lang="fr-FR" i="1">
                            <a:latin typeface="Cambria Math" panose="02040503050406030204" pitchFamily="18" charset="0"/>
                          </a:rPr>
                          <m:t>}</m:t>
                        </m:r>
                      </m:e>
                      <m:sub>
                        <m:r>
                          <a:rPr lang="fr-FR" i="1">
                            <a:latin typeface="Cambria Math" panose="02040503050406030204" pitchFamily="18" charset="0"/>
                          </a:rPr>
                          <m:t>𝑖</m:t>
                        </m:r>
                        <m:r>
                          <a:rPr lang="fr-FR" i="1">
                            <a:latin typeface="Cambria Math" panose="02040503050406030204" pitchFamily="18" charset="0"/>
                          </a:rPr>
                          <m:t>=1</m:t>
                        </m:r>
                      </m:sub>
                      <m:sup>
                        <m:r>
                          <a:rPr lang="fr-FR" i="1">
                            <a:latin typeface="Cambria Math" panose="02040503050406030204" pitchFamily="18" charset="0"/>
                          </a:rPr>
                          <m:t>𝑛</m:t>
                        </m:r>
                      </m:sup>
                    </m:sSubSup>
                  </m:oMath>
                </a14:m>
                <a:endParaRPr lang="en-US" dirty="0"/>
              </a:p>
              <a:p>
                <a:r>
                  <a:rPr lang="fr-FR" dirty="0"/>
                  <a:t>The back-</a:t>
                </a:r>
                <a:r>
                  <a:rPr lang="fr-FR" dirty="0" err="1"/>
                  <a:t>door</a:t>
                </a:r>
                <a:r>
                  <a:rPr lang="fr-FR" dirty="0"/>
                  <a:t> </a:t>
                </a:r>
                <a:r>
                  <a:rPr lang="fr-FR" dirty="0" err="1"/>
                  <a:t>criterion</a:t>
                </a:r>
                <a:r>
                  <a:rPr lang="fr-FR" dirty="0"/>
                  <a:t> </a:t>
                </a:r>
                <a:r>
                  <a:rPr lang="fr-FR" dirty="0" err="1"/>
                  <a:t>requires</a:t>
                </a:r>
                <a:r>
                  <a:rPr lang="fr-FR" dirty="0"/>
                  <a:t> </a:t>
                </a:r>
                <a:r>
                  <a:rPr lang="fr-FR" dirty="0" err="1"/>
                  <a:t>that</a:t>
                </a:r>
                <a:r>
                  <a:rPr lang="fr-FR" dirty="0"/>
                  <a:t>:</a:t>
                </a:r>
              </a:p>
              <a:p>
                <a:pPr lvl="1"/>
                <a:r>
                  <a:rPr lang="fr-FR" dirty="0"/>
                  <a:t>No </a:t>
                </a:r>
                <a:r>
                  <a:rPr lang="fr-FR" dirty="0" err="1"/>
                  <a:t>node</a:t>
                </a:r>
                <a:r>
                  <a:rPr lang="fr-FR" dirty="0"/>
                  <a:t> in </a:t>
                </a:r>
                <a14:m>
                  <m:oMath xmlns:m="http://schemas.openxmlformats.org/officeDocument/2006/math">
                    <m:r>
                      <a:rPr lang="fr-FR" i="1">
                        <a:latin typeface="Cambria Math" panose="02040503050406030204" pitchFamily="18" charset="0"/>
                      </a:rPr>
                      <m:t>𝑍</m:t>
                    </m:r>
                  </m:oMath>
                </a14:m>
                <a:r>
                  <a:rPr lang="en-US" dirty="0"/>
                  <a:t> is a descendant of </a:t>
                </a:r>
                <a14:m>
                  <m:oMath xmlns:m="http://schemas.openxmlformats.org/officeDocument/2006/math">
                    <m:r>
                      <a:rPr lang="en-US" i="1">
                        <a:latin typeface="Cambria Math" panose="02040503050406030204" pitchFamily="18" charset="0"/>
                      </a:rPr>
                      <m:t>𝑋</m:t>
                    </m:r>
                  </m:oMath>
                </a14:m>
                <a:r>
                  <a:rPr lang="en-US" dirty="0"/>
                  <a:t>;</a:t>
                </a:r>
              </a:p>
              <a:p>
                <a:pPr lvl="1"/>
                <a14:m>
                  <m:oMath xmlns:m="http://schemas.openxmlformats.org/officeDocument/2006/math">
                    <m:r>
                      <a:rPr lang="fr-FR" i="1">
                        <a:latin typeface="Cambria Math" panose="02040503050406030204" pitchFamily="18" charset="0"/>
                      </a:rPr>
                      <m:t>𝑍</m:t>
                    </m:r>
                  </m:oMath>
                </a14:m>
                <a:r>
                  <a:rPr lang="en-US" dirty="0"/>
                  <a:t> blocks every path between </a:t>
                </a:r>
                <a14:m>
                  <m:oMath xmlns:m="http://schemas.openxmlformats.org/officeDocument/2006/math">
                    <m:r>
                      <a:rPr lang="fr-FR" i="1">
                        <a:latin typeface="Cambria Math" panose="02040503050406030204" pitchFamily="18" charset="0"/>
                      </a:rPr>
                      <m:t>𝑋</m:t>
                    </m:r>
                  </m:oMath>
                </a14:m>
                <a:r>
                  <a:rPr lang="en-US" dirty="0"/>
                  <a:t> and </a:t>
                </a:r>
                <a14:m>
                  <m:oMath xmlns:m="http://schemas.openxmlformats.org/officeDocument/2006/math">
                    <m:r>
                      <a:rPr lang="fr-FR" i="1">
                        <a:latin typeface="Cambria Math" panose="02040503050406030204" pitchFamily="18" charset="0"/>
                      </a:rPr>
                      <m:t>𝑌</m:t>
                    </m:r>
                  </m:oMath>
                </a14:m>
                <a:r>
                  <a:rPr lang="en-US" dirty="0"/>
                  <a:t> </a:t>
                </a:r>
                <a:r>
                  <a:rPr lang="en-US" dirty="0" smtClean="0"/>
                  <a:t>that</a:t>
                </a:r>
                <a:br>
                  <a:rPr lang="en-US" dirty="0" smtClean="0"/>
                </a:br>
                <a:r>
                  <a:rPr lang="en-US" dirty="0" smtClean="0"/>
                  <a:t>contains an arrow </a:t>
                </a:r>
                <a:r>
                  <a:rPr lang="en-US" dirty="0"/>
                  <a:t>pointing to X.</a:t>
                </a:r>
                <a:endParaRPr lang="fr-FR" dirty="0">
                  <a:latin typeface="Cambria Math" panose="02040503050406030204" pitchFamily="18" charset="0"/>
                </a:endParaRPr>
              </a:p>
              <a:p>
                <a:r>
                  <a:rPr lang="fr-FR" dirty="0"/>
                  <a:t>The back-</a:t>
                </a:r>
                <a:r>
                  <a:rPr lang="fr-FR" dirty="0" err="1"/>
                  <a:t>door</a:t>
                </a:r>
                <a:r>
                  <a:rPr lang="fr-FR" dirty="0"/>
                  <a:t> </a:t>
                </a:r>
                <a:r>
                  <a:rPr lang="fr-FR" dirty="0" err="1"/>
                  <a:t>criterion</a:t>
                </a:r>
                <a:r>
                  <a:rPr lang="fr-FR" dirty="0"/>
                  <a:t> </a:t>
                </a:r>
                <a:r>
                  <a:rPr lang="fr-FR" dirty="0" err="1"/>
                  <a:t>is</a:t>
                </a:r>
                <a:r>
                  <a:rPr lang="fr-FR" dirty="0"/>
                  <a:t> met</a:t>
                </a:r>
                <a:r>
                  <a:rPr lang="fr-FR" dirty="0" smtClean="0"/>
                  <a:t>:</a:t>
                </a:r>
                <a:br>
                  <a:rPr lang="fr-FR" dirty="0" smtClean="0"/>
                </a:br>
                <a14:m>
                  <m:oMath xmlns:m="http://schemas.openxmlformats.org/officeDocument/2006/math">
                    <m:r>
                      <a:rPr lang="en-US" i="1">
                        <a:latin typeface="Cambria Math" panose="02040503050406030204" pitchFamily="18" charset="0"/>
                      </a:rPr>
                      <m:t>𝑝</m:t>
                    </m:r>
                    <m:d>
                      <m:dPr>
                        <m:ctrlPr>
                          <a:rPr lang="fr-FR" i="1">
                            <a:latin typeface="Cambria Math" panose="02040503050406030204" pitchFamily="18" charset="0"/>
                          </a:rPr>
                        </m:ctrlPr>
                      </m:dPr>
                      <m:e>
                        <m:r>
                          <a:rPr lang="fr-FR" i="1">
                            <a:latin typeface="Cambria Math" panose="02040503050406030204" pitchFamily="18" charset="0"/>
                          </a:rPr>
                          <m:t>𝑦</m:t>
                        </m:r>
                      </m:e>
                      <m:e>
                        <m:r>
                          <a:rPr lang="fr-FR" i="1">
                            <a:latin typeface="Cambria Math" panose="02040503050406030204" pitchFamily="18" charset="0"/>
                          </a:rPr>
                          <m:t>𝑑𝑜</m:t>
                        </m:r>
                        <m:d>
                          <m:dPr>
                            <m:ctrlPr>
                              <a:rPr lang="fr-FR" b="1" i="1">
                                <a:latin typeface="Cambria Math" panose="02040503050406030204" pitchFamily="18" charset="0"/>
                              </a:rPr>
                            </m:ctrlPr>
                          </m:dPr>
                          <m:e>
                            <m:r>
                              <a:rPr lang="fr-FR" b="1" i="1">
                                <a:latin typeface="Cambria Math" panose="02040503050406030204" pitchFamily="18" charset="0"/>
                              </a:rPr>
                              <m:t>𝒙</m:t>
                            </m:r>
                          </m:e>
                        </m:d>
                      </m:e>
                    </m:d>
                    <m:r>
                      <a:rPr lang="fr-FR" i="1">
                        <a:latin typeface="Cambria Math" panose="02040503050406030204" pitchFamily="18" charset="0"/>
                      </a:rPr>
                      <m:t>=</m:t>
                    </m:r>
                    <m:nary>
                      <m:naryPr>
                        <m:chr m:val="∑"/>
                        <m:supHide m:val="on"/>
                        <m:ctrlPr>
                          <a:rPr lang="fr-FR" i="1">
                            <a:latin typeface="Cambria Math" panose="02040503050406030204" pitchFamily="18" charset="0"/>
                          </a:rPr>
                        </m:ctrlPr>
                      </m:naryPr>
                      <m:sub>
                        <m:r>
                          <a:rPr lang="fr-FR" i="1">
                            <a:latin typeface="Cambria Math" panose="02040503050406030204" pitchFamily="18" charset="0"/>
                          </a:rPr>
                          <m:t>𝑧</m:t>
                        </m:r>
                        <m:r>
                          <a:rPr lang="fr-FR" i="1">
                            <a:latin typeface="Cambria Math" panose="02040503050406030204" pitchFamily="18" charset="0"/>
                          </a:rPr>
                          <m:t>∈</m:t>
                        </m:r>
                        <m:r>
                          <a:rPr lang="fr-FR" i="1">
                            <a:latin typeface="Cambria Math" panose="02040503050406030204" pitchFamily="18" charset="0"/>
                          </a:rPr>
                          <m:t>𝑍</m:t>
                        </m:r>
                      </m:sub>
                      <m:sup/>
                      <m:e>
                        <m:r>
                          <a:rPr lang="fr-FR" i="1">
                            <a:latin typeface="Cambria Math" panose="02040503050406030204" pitchFamily="18" charset="0"/>
                          </a:rPr>
                          <m:t>𝑝</m:t>
                        </m:r>
                        <m:d>
                          <m:dPr>
                            <m:ctrlPr>
                              <a:rPr lang="fr-FR" i="1">
                                <a:latin typeface="Cambria Math" panose="02040503050406030204" pitchFamily="18" charset="0"/>
                              </a:rPr>
                            </m:ctrlPr>
                          </m:dPr>
                          <m:e>
                            <m:r>
                              <a:rPr lang="fr-FR" i="1">
                                <a:latin typeface="Cambria Math" panose="02040503050406030204" pitchFamily="18" charset="0"/>
                              </a:rPr>
                              <m:t>𝑦</m:t>
                            </m:r>
                          </m:e>
                          <m:e>
                            <m:r>
                              <a:rPr lang="fr-FR" b="1" i="1">
                                <a:latin typeface="Cambria Math" panose="02040503050406030204" pitchFamily="18" charset="0"/>
                              </a:rPr>
                              <m:t>𝒙</m:t>
                            </m:r>
                            <m:r>
                              <a:rPr lang="fr-FR" i="1">
                                <a:latin typeface="Cambria Math" panose="02040503050406030204" pitchFamily="18" charset="0"/>
                              </a:rPr>
                              <m:t>,</m:t>
                            </m:r>
                            <m:r>
                              <a:rPr lang="fr-FR" i="1">
                                <a:latin typeface="Cambria Math" panose="02040503050406030204" pitchFamily="18" charset="0"/>
                              </a:rPr>
                              <m:t>𝑧</m:t>
                            </m:r>
                          </m:e>
                        </m:d>
                        <m:r>
                          <a:rPr lang="fr-FR" i="1">
                            <a:latin typeface="Cambria Math" panose="02040503050406030204" pitchFamily="18" charset="0"/>
                          </a:rPr>
                          <m:t>×</m:t>
                        </m:r>
                        <m:r>
                          <a:rPr lang="fr-FR" i="1">
                            <a:latin typeface="Cambria Math" panose="02040503050406030204" pitchFamily="18" charset="0"/>
                          </a:rPr>
                          <m:t>𝑝</m:t>
                        </m:r>
                        <m:r>
                          <a:rPr lang="fr-FR" i="1">
                            <a:latin typeface="Cambria Math" panose="02040503050406030204" pitchFamily="18" charset="0"/>
                          </a:rPr>
                          <m:t>(</m:t>
                        </m:r>
                        <m:r>
                          <a:rPr lang="fr-FR" i="1">
                            <a:latin typeface="Cambria Math" panose="02040503050406030204" pitchFamily="18" charset="0"/>
                          </a:rPr>
                          <m:t>𝑧</m:t>
                        </m:r>
                        <m:r>
                          <a:rPr lang="fr-FR" i="1">
                            <a:latin typeface="Cambria Math" panose="02040503050406030204" pitchFamily="18" charset="0"/>
                          </a:rPr>
                          <m:t>)</m:t>
                        </m:r>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3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7</a:t>
            </a:fld>
            <a:endParaRPr lang="en-US" dirty="0"/>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5228" y="2084832"/>
            <a:ext cx="3532909" cy="3197451"/>
          </a:xfrm>
          <a:prstGeom prst="rect">
            <a:avLst/>
          </a:prstGeom>
        </p:spPr>
      </p:pic>
    </p:spTree>
    <p:extLst>
      <p:ext uri="{BB962C8B-B14F-4D97-AF65-F5344CB8AC3E}">
        <p14:creationId xmlns:p14="http://schemas.microsoft.com/office/powerpoint/2010/main" val="2257557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Back-door adjustment for Text Classification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8096" y="2286000"/>
                <a:ext cx="7290055" cy="4023360"/>
              </a:xfrm>
            </p:spPr>
            <p:txBody>
              <a:bodyPr>
                <a:normAutofit fontScale="92500" lnSpcReduction="10000"/>
              </a:bodyPr>
              <a:lstStyle/>
              <a:p>
                <a:pPr marL="0" indent="0">
                  <a:lnSpc>
                    <a:spcPct val="120000"/>
                  </a:lnSpc>
                  <a:buNone/>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𝑝</m:t>
                      </m:r>
                      <m:d>
                        <m:dPr>
                          <m:ctrlPr>
                            <a:rPr lang="fr-FR" sz="2200" i="1">
                              <a:latin typeface="Cambria Math" panose="02040503050406030204" pitchFamily="18" charset="0"/>
                            </a:rPr>
                          </m:ctrlPr>
                        </m:dPr>
                        <m:e>
                          <m:r>
                            <a:rPr lang="fr-FR" sz="2200" i="1">
                              <a:latin typeface="Cambria Math" panose="02040503050406030204" pitchFamily="18" charset="0"/>
                            </a:rPr>
                            <m:t>𝑦</m:t>
                          </m:r>
                        </m:e>
                        <m:e>
                          <m:r>
                            <a:rPr lang="fr-FR" sz="2200" i="1">
                              <a:latin typeface="Cambria Math" panose="02040503050406030204" pitchFamily="18" charset="0"/>
                            </a:rPr>
                            <m:t>𝑑𝑜</m:t>
                          </m:r>
                          <m:d>
                            <m:dPr>
                              <m:ctrlPr>
                                <a:rPr lang="fr-FR" sz="2200" b="1" i="1">
                                  <a:latin typeface="Cambria Math" panose="02040503050406030204" pitchFamily="18" charset="0"/>
                                </a:rPr>
                              </m:ctrlPr>
                            </m:dPr>
                            <m:e>
                              <m:r>
                                <a:rPr lang="fr-FR" sz="2200" b="1" i="1">
                                  <a:latin typeface="Cambria Math" panose="02040503050406030204" pitchFamily="18" charset="0"/>
                                </a:rPr>
                                <m:t>𝒙</m:t>
                              </m:r>
                            </m:e>
                          </m:d>
                        </m:e>
                      </m:d>
                      <m:r>
                        <a:rPr lang="fr-FR" sz="2200" i="1">
                          <a:latin typeface="Cambria Math" panose="02040503050406030204" pitchFamily="18" charset="0"/>
                        </a:rPr>
                        <m:t>=</m:t>
                      </m:r>
                      <m:nary>
                        <m:naryPr>
                          <m:chr m:val="∑"/>
                          <m:supHide m:val="on"/>
                          <m:ctrlPr>
                            <a:rPr lang="fr-FR" sz="2200" i="1">
                              <a:latin typeface="Cambria Math" panose="02040503050406030204" pitchFamily="18" charset="0"/>
                            </a:rPr>
                          </m:ctrlPr>
                        </m:naryPr>
                        <m:sub>
                          <m:r>
                            <a:rPr lang="fr-FR" sz="2200" i="1">
                              <a:latin typeface="Cambria Math" panose="02040503050406030204" pitchFamily="18" charset="0"/>
                            </a:rPr>
                            <m:t>𝑧</m:t>
                          </m:r>
                          <m:r>
                            <a:rPr lang="fr-FR" sz="2200" i="1">
                              <a:latin typeface="Cambria Math" panose="02040503050406030204" pitchFamily="18" charset="0"/>
                            </a:rPr>
                            <m:t>∈</m:t>
                          </m:r>
                          <m:r>
                            <a:rPr lang="fr-FR" sz="2200" i="1">
                              <a:latin typeface="Cambria Math" panose="02040503050406030204" pitchFamily="18" charset="0"/>
                            </a:rPr>
                            <m:t>𝑍</m:t>
                          </m:r>
                        </m:sub>
                        <m:sup/>
                        <m:e>
                          <m:r>
                            <a:rPr lang="fr-FR" sz="2200" i="1">
                              <a:latin typeface="Cambria Math" panose="02040503050406030204" pitchFamily="18" charset="0"/>
                            </a:rPr>
                            <m:t>𝑝</m:t>
                          </m:r>
                          <m:d>
                            <m:dPr>
                              <m:ctrlPr>
                                <a:rPr lang="fr-FR" sz="2200" i="1">
                                  <a:latin typeface="Cambria Math" panose="02040503050406030204" pitchFamily="18" charset="0"/>
                                </a:rPr>
                              </m:ctrlPr>
                            </m:dPr>
                            <m:e>
                              <m:r>
                                <a:rPr lang="fr-FR" sz="2200" i="1">
                                  <a:latin typeface="Cambria Math" panose="02040503050406030204" pitchFamily="18" charset="0"/>
                                </a:rPr>
                                <m:t>𝑦</m:t>
                              </m:r>
                            </m:e>
                            <m:e>
                              <m:r>
                                <a:rPr lang="fr-FR" sz="2200" b="1" i="1">
                                  <a:latin typeface="Cambria Math" panose="02040503050406030204" pitchFamily="18" charset="0"/>
                                </a:rPr>
                                <m:t>𝒙</m:t>
                              </m:r>
                              <m:r>
                                <a:rPr lang="fr-FR" sz="2200" i="1">
                                  <a:latin typeface="Cambria Math" panose="02040503050406030204" pitchFamily="18" charset="0"/>
                                </a:rPr>
                                <m:t>,</m:t>
                              </m:r>
                              <m:r>
                                <a:rPr lang="fr-FR" sz="2200" i="1">
                                  <a:latin typeface="Cambria Math" panose="02040503050406030204" pitchFamily="18" charset="0"/>
                                </a:rPr>
                                <m:t>𝑧</m:t>
                              </m:r>
                            </m:e>
                          </m:d>
                          <m:r>
                            <a:rPr lang="fr-FR" sz="2200" i="1">
                              <a:latin typeface="Cambria Math" panose="02040503050406030204" pitchFamily="18" charset="0"/>
                            </a:rPr>
                            <m:t>×</m:t>
                          </m:r>
                          <m:r>
                            <a:rPr lang="fr-FR" sz="2200" i="1">
                              <a:latin typeface="Cambria Math" panose="02040503050406030204" pitchFamily="18" charset="0"/>
                            </a:rPr>
                            <m:t>𝑝</m:t>
                          </m:r>
                          <m:r>
                            <a:rPr lang="fr-FR" sz="2200" i="1">
                              <a:latin typeface="Cambria Math" panose="02040503050406030204" pitchFamily="18" charset="0"/>
                            </a:rPr>
                            <m:t>(</m:t>
                          </m:r>
                          <m:r>
                            <a:rPr lang="fr-FR" sz="2200" i="1">
                              <a:latin typeface="Cambria Math" panose="02040503050406030204" pitchFamily="18" charset="0"/>
                            </a:rPr>
                            <m:t>𝑧</m:t>
                          </m:r>
                          <m:r>
                            <a:rPr lang="fr-FR" sz="2200" i="1">
                              <a:latin typeface="Cambria Math" panose="02040503050406030204" pitchFamily="18" charset="0"/>
                            </a:rPr>
                            <m:t>)</m:t>
                          </m:r>
                        </m:e>
                      </m:nary>
                    </m:oMath>
                  </m:oMathPara>
                </a14:m>
                <a:endParaRPr lang="en-US" sz="2200" dirty="0"/>
              </a:p>
              <a:p>
                <a:r>
                  <a:rPr lang="en-US" sz="2400" dirty="0"/>
                  <a:t>Restrict to binary variables.</a:t>
                </a:r>
              </a:p>
              <a:p>
                <a:r>
                  <a:rPr lang="fr-FR" sz="2400" dirty="0"/>
                  <a:t>Fit a </a:t>
                </a:r>
                <a:r>
                  <a:rPr lang="fr-FR" sz="2400" dirty="0" err="1"/>
                  <a:t>logistic</a:t>
                </a:r>
                <a:r>
                  <a:rPr lang="fr-FR" sz="2400" dirty="0"/>
                  <a:t> </a:t>
                </a:r>
                <a:r>
                  <a:rPr lang="fr-FR" sz="2400" dirty="0" err="1"/>
                  <a:t>regression</a:t>
                </a:r>
                <a:r>
                  <a:rPr lang="fr-FR" sz="2400" dirty="0"/>
                  <a:t> model on</a:t>
                </a:r>
                <a:br>
                  <a:rPr lang="fr-FR" sz="2400" dirty="0"/>
                </a:br>
                <a14:m>
                  <m:oMath xmlns:m="http://schemas.openxmlformats.org/officeDocument/2006/math">
                    <m:r>
                      <a:rPr lang="fr-FR" sz="2400" i="1">
                        <a:latin typeface="Cambria Math" panose="02040503050406030204" pitchFamily="18" charset="0"/>
                      </a:rPr>
                      <m:t>𝑝</m:t>
                    </m:r>
                    <m:r>
                      <a:rPr lang="fr-FR" sz="2400" i="1">
                        <a:latin typeface="Cambria Math" panose="02040503050406030204" pitchFamily="18" charset="0"/>
                      </a:rPr>
                      <m:t>(</m:t>
                    </m:r>
                    <m:r>
                      <a:rPr lang="fr-FR" sz="2400" i="1">
                        <a:latin typeface="Cambria Math" panose="02040503050406030204" pitchFamily="18" charset="0"/>
                      </a:rPr>
                      <m:t>𝑦</m:t>
                    </m:r>
                    <m:r>
                      <a:rPr lang="fr-FR" sz="2400" i="1">
                        <a:latin typeface="Cambria Math" panose="02040503050406030204" pitchFamily="18" charset="0"/>
                      </a:rPr>
                      <m:t>|</m:t>
                    </m:r>
                    <m:r>
                      <a:rPr lang="fr-FR" sz="2400" b="1" i="1">
                        <a:latin typeface="Cambria Math" panose="02040503050406030204" pitchFamily="18" charset="0"/>
                      </a:rPr>
                      <m:t>𝒙</m:t>
                    </m:r>
                    <m:r>
                      <a:rPr lang="fr-FR" sz="2400" i="1">
                        <a:latin typeface="Cambria Math" panose="02040503050406030204" pitchFamily="18" charset="0"/>
                      </a:rPr>
                      <m:t>,</m:t>
                    </m:r>
                    <m:r>
                      <a:rPr lang="fr-FR" sz="2400" i="1">
                        <a:latin typeface="Cambria Math" panose="02040503050406030204" pitchFamily="18" charset="0"/>
                      </a:rPr>
                      <m:t>𝑧</m:t>
                    </m:r>
                    <m:r>
                      <a:rPr lang="fr-FR" sz="2400" i="1">
                        <a:latin typeface="Cambria Math" panose="02040503050406030204" pitchFamily="18" charset="0"/>
                      </a:rPr>
                      <m:t>)</m:t>
                    </m:r>
                  </m:oMath>
                </a14:m>
                <a:r>
                  <a:rPr lang="en-US" sz="2400" dirty="0"/>
                  <a:t> at training time </a:t>
                </a:r>
                <a:r>
                  <a:rPr lang="en-US" sz="2400" dirty="0" smtClean="0"/>
                  <a:t>by appending</a:t>
                </a:r>
                <a:br>
                  <a:rPr lang="en-US" sz="2400" dirty="0" smtClean="0"/>
                </a:br>
                <a:r>
                  <a:rPr lang="en-US" sz="2400" dirty="0" smtClean="0"/>
                  <a:t>two </a:t>
                </a:r>
                <a:r>
                  <a:rPr lang="en-US" sz="2400" dirty="0"/>
                  <a:t>features </a:t>
                </a:r>
                <a14:m>
                  <m:oMath xmlns:m="http://schemas.openxmlformats.org/officeDocument/2006/math">
                    <m:sSub>
                      <m:sSubPr>
                        <m:ctrlPr>
                          <a:rPr lang="fr-FR" sz="2400" i="1" smtClean="0">
                            <a:latin typeface="Cambria Math" panose="02040503050406030204" pitchFamily="18" charset="0"/>
                          </a:rPr>
                        </m:ctrlPr>
                      </m:sSubPr>
                      <m:e>
                        <m:r>
                          <a:rPr lang="fr-FR" sz="2400" i="1">
                            <a:latin typeface="Cambria Math" panose="02040503050406030204" pitchFamily="18" charset="0"/>
                          </a:rPr>
                          <m:t>𝑐</m:t>
                        </m:r>
                      </m:e>
                      <m:sub>
                        <m:r>
                          <a:rPr lang="fr-FR" sz="2400" i="1">
                            <a:latin typeface="Cambria Math" panose="02040503050406030204" pitchFamily="18" charset="0"/>
                          </a:rPr>
                          <m:t>𝑖</m:t>
                        </m:r>
                        <m:r>
                          <a:rPr lang="fr-FR" sz="2400" i="1">
                            <a:latin typeface="Cambria Math" panose="02040503050406030204" pitchFamily="18" charset="0"/>
                          </a:rPr>
                          <m:t>,0</m:t>
                        </m:r>
                      </m:sub>
                    </m:sSub>
                  </m:oMath>
                </a14:m>
                <a:r>
                  <a:rPr lang="en-US" sz="2400" dirty="0"/>
                  <a:t> and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𝑐</m:t>
                        </m:r>
                      </m:e>
                      <m:sub>
                        <m:r>
                          <a:rPr lang="fr-FR" sz="2400" i="1">
                            <a:latin typeface="Cambria Math" panose="02040503050406030204" pitchFamily="18" charset="0"/>
                          </a:rPr>
                          <m:t>𝑖</m:t>
                        </m:r>
                        <m:r>
                          <a:rPr lang="fr-FR" sz="2400" i="1">
                            <a:latin typeface="Cambria Math" panose="02040503050406030204" pitchFamily="18" charset="0"/>
                          </a:rPr>
                          <m:t>,1</m:t>
                        </m:r>
                      </m:sub>
                    </m:sSub>
                  </m:oMath>
                </a14:m>
                <a:r>
                  <a:rPr lang="en-US" sz="2400" dirty="0"/>
                  <a:t> </a:t>
                </a:r>
                <a:r>
                  <a:rPr lang="en-US" sz="2400" dirty="0" smtClean="0"/>
                  <a:t>to </a:t>
                </a:r>
                <a:r>
                  <a:rPr lang="en-US" sz="2400" dirty="0"/>
                  <a:t>every </a:t>
                </a:r>
                <a14:m>
                  <m:oMath xmlns:m="http://schemas.openxmlformats.org/officeDocument/2006/math">
                    <m:sSub>
                      <m:sSubPr>
                        <m:ctrlPr>
                          <a:rPr lang="fr-FR" sz="2400" b="1" i="1">
                            <a:latin typeface="Cambria Math" panose="02040503050406030204" pitchFamily="18" charset="0"/>
                          </a:rPr>
                        </m:ctrlPr>
                      </m:sSubPr>
                      <m:e>
                        <m:r>
                          <a:rPr lang="fr-FR" sz="2400" b="1" i="1">
                            <a:latin typeface="Cambria Math" panose="02040503050406030204" pitchFamily="18" charset="0"/>
                          </a:rPr>
                          <m:t>𝒙</m:t>
                        </m:r>
                      </m:e>
                      <m:sub>
                        <m:r>
                          <a:rPr lang="fr-FR" sz="2400" b="1" i="1">
                            <a:latin typeface="Cambria Math" panose="02040503050406030204" pitchFamily="18" charset="0"/>
                          </a:rPr>
                          <m:t>𝒊</m:t>
                        </m:r>
                      </m:sub>
                    </m:sSub>
                  </m:oMath>
                </a14:m>
                <a:r>
                  <a:rPr lang="en-US" sz="2400" dirty="0" smtClean="0"/>
                  <a:t>.</a:t>
                </a:r>
                <a:endParaRPr lang="en-US" sz="2400" dirty="0"/>
              </a:p>
              <a:p>
                <a14:m>
                  <m:oMath xmlns:m="http://schemas.openxmlformats.org/officeDocument/2006/math">
                    <m:r>
                      <a:rPr lang="en-US" sz="2400" b="0" i="1" smtClean="0">
                        <a:latin typeface="Cambria Math" panose="02040503050406030204" pitchFamily="18" charset="0"/>
                      </a:rPr>
                      <m:t>𝑧</m:t>
                    </m:r>
                  </m:oMath>
                </a14:m>
                <a:r>
                  <a:rPr lang="en-US" sz="2400" dirty="0" smtClean="0"/>
                  <a:t> is </a:t>
                </a:r>
                <a:r>
                  <a:rPr lang="en-US" sz="2400" dirty="0"/>
                  <a:t>not observed at testing time.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8096" y="2286000"/>
                <a:ext cx="7290055" cy="4023360"/>
              </a:xfrm>
              <a:blipFill>
                <a:blip r:embed="rId3"/>
                <a:stretch>
                  <a:fillRect l="-100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8</a:t>
            </a:fld>
            <a:endParaRPr lang="en-US" dirty="0"/>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763150551"/>
                  </p:ext>
                </p:extLst>
              </p:nvPr>
            </p:nvGraphicFramePr>
            <p:xfrm>
              <a:off x="5678993" y="3662792"/>
              <a:ext cx="2098960" cy="2630980"/>
            </p:xfrm>
            <a:graphic>
              <a:graphicData uri="http://schemas.openxmlformats.org/drawingml/2006/table">
                <a:tbl>
                  <a:tblPr firstRow="1" bandRow="1">
                    <a:tableStyleId>{0E3FDE45-AF77-4B5C-9715-49D594BDF05E}</a:tableStyleId>
                  </a:tblPr>
                  <a:tblGrid>
                    <a:gridCol w="524740">
                      <a:extLst>
                        <a:ext uri="{9D8B030D-6E8A-4147-A177-3AD203B41FA5}">
                          <a16:colId xmlns:a16="http://schemas.microsoft.com/office/drawing/2014/main" val="260261692"/>
                        </a:ext>
                      </a:extLst>
                    </a:gridCol>
                    <a:gridCol w="524740">
                      <a:extLst>
                        <a:ext uri="{9D8B030D-6E8A-4147-A177-3AD203B41FA5}">
                          <a16:colId xmlns:a16="http://schemas.microsoft.com/office/drawing/2014/main" val="1772936421"/>
                        </a:ext>
                      </a:extLst>
                    </a:gridCol>
                    <a:gridCol w="524740">
                      <a:extLst>
                        <a:ext uri="{9D8B030D-6E8A-4147-A177-3AD203B41FA5}">
                          <a16:colId xmlns:a16="http://schemas.microsoft.com/office/drawing/2014/main" val="1781681005"/>
                        </a:ext>
                      </a:extLst>
                    </a:gridCol>
                    <a:gridCol w="524740">
                      <a:extLst>
                        <a:ext uri="{9D8B030D-6E8A-4147-A177-3AD203B41FA5}">
                          <a16:colId xmlns:a16="http://schemas.microsoft.com/office/drawing/2014/main" val="3033531247"/>
                        </a:ext>
                      </a:extLst>
                    </a:gridCol>
                  </a:tblGrid>
                  <a:tr h="526196">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𝟎</m:t>
                                    </m:r>
                                  </m:sub>
                                </m:sSub>
                              </m:oMath>
                            </m:oMathPara>
                          </a14:m>
                          <a:endParaRPr lang="en-US" b="1" dirty="0" smtClean="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𝟏</m:t>
                                    </m:r>
                                  </m:sub>
                                </m:sSub>
                              </m:oMath>
                            </m:oMathPara>
                          </a14:m>
                          <a:endParaRPr lang="en-US" dirty="0"/>
                        </a:p>
                      </a:txBody>
                      <a:tcPr>
                        <a:lnR w="12700" cap="flat" cmpd="sng" algn="ctr">
                          <a:noFill/>
                          <a:prstDash val="solid"/>
                          <a:round/>
                          <a:headEnd type="none" w="med" len="med"/>
                          <a:tailEnd type="none" w="med" len="med"/>
                        </a:lnR>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smtClean="0">
                                        <a:solidFill>
                                          <a:schemeClr val="tx1"/>
                                        </a:solidFill>
                                        <a:latin typeface="Cambria Math" panose="02040503050406030204" pitchFamily="18" charset="0"/>
                                      </a:rPr>
                                      <m:t>𝒄</m:t>
                                    </m:r>
                                  </m:e>
                                  <m:sub>
                                    <m:r>
                                      <a:rPr lang="en-US" smtClean="0">
                                        <a:solidFill>
                                          <a:schemeClr val="tx1"/>
                                        </a:solidFill>
                                        <a:latin typeface="Cambria Math" panose="02040503050406030204" pitchFamily="18" charset="0"/>
                                      </a:rPr>
                                      <m:t>𝟎</m:t>
                                    </m:r>
                                  </m:sub>
                                </m:sSub>
                              </m:oMath>
                            </m:oMathPara>
                          </a14:m>
                          <a:endParaRPr lang="en-US" dirty="0">
                            <a:solidFill>
                              <a:schemeClr val="tx1"/>
                            </a:solidFill>
                          </a:endParaRPr>
                        </a:p>
                      </a:txBody>
                      <a:tcPr>
                        <a:lnL w="12700" cap="flat" cmpd="sng" algn="ctr">
                          <a:no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smtClean="0">
                                        <a:solidFill>
                                          <a:schemeClr val="tx1"/>
                                        </a:solidFill>
                                        <a:latin typeface="Cambria Math" panose="02040503050406030204" pitchFamily="18" charset="0"/>
                                      </a:rPr>
                                      <m:t>𝒄</m:t>
                                    </m:r>
                                  </m:e>
                                  <m:sub>
                                    <m:r>
                                      <a:rPr lang="en-US" smtClean="0">
                                        <a:solidFill>
                                          <a:schemeClr val="tx1"/>
                                        </a:solidFill>
                                        <a:latin typeface="Cambria Math" panose="02040503050406030204" pitchFamily="18" charset="0"/>
                                      </a:rPr>
                                      <m:t>𝟏</m:t>
                                    </m:r>
                                  </m:sub>
                                </m:sSub>
                              </m:oMath>
                            </m:oMathPara>
                          </a14:m>
                          <a:endParaRPr lang="en-US" dirty="0">
                            <a:solidFill>
                              <a:schemeClr val="tx1"/>
                            </a:solidFill>
                          </a:endParaRPr>
                        </a:p>
                      </a:txBody>
                      <a:tcPr/>
                    </a:tc>
                    <a:extLst>
                      <a:ext uri="{0D108BD9-81ED-4DB2-BD59-A6C34878D82A}">
                        <a16:rowId xmlns:a16="http://schemas.microsoft.com/office/drawing/2014/main" val="468195423"/>
                      </a:ext>
                    </a:extLst>
                  </a:tr>
                  <a:tr h="526196">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0</m:t>
                                </m:r>
                              </m:oMath>
                            </m:oMathPara>
                          </a14:m>
                          <a:endParaRPr lang="en-US" b="0" dirty="0" smtClean="0"/>
                        </a:p>
                      </a:txBody>
                      <a:tcPr>
                        <a:lnR w="12700" cap="flat" cmpd="sng" algn="ctr">
                          <a:noFill/>
                          <a:prstDash val="solid"/>
                          <a:round/>
                          <a:headEnd type="none" w="med" len="med"/>
                          <a:tailEnd type="none" w="med" len="med"/>
                        </a:lnR>
                      </a:tcPr>
                    </a:tc>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0</m:t>
                                </m:r>
                              </m:oMath>
                            </m:oMathPara>
                          </a14:m>
                          <a:endParaRPr lang="en-US" b="0" dirty="0" smtClean="0">
                            <a:solidFill>
                              <a:schemeClr val="tx1"/>
                            </a:solidFill>
                          </a:endParaRPr>
                        </a:p>
                      </a:txBody>
                      <a:tcPr>
                        <a:lnL w="12700" cap="flat" cmpd="sng" algn="ctr">
                          <a:no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1</m:t>
                                </m:r>
                              </m:oMath>
                            </m:oMathPara>
                          </a14:m>
                          <a:endParaRPr lang="en-US" dirty="0">
                            <a:solidFill>
                              <a:schemeClr val="tx1"/>
                            </a:solidFill>
                          </a:endParaRPr>
                        </a:p>
                      </a:txBody>
                      <a:tcPr/>
                    </a:tc>
                    <a:extLst>
                      <a:ext uri="{0D108BD9-81ED-4DB2-BD59-A6C34878D82A}">
                        <a16:rowId xmlns:a16="http://schemas.microsoft.com/office/drawing/2014/main" val="683398633"/>
                      </a:ext>
                    </a:extLst>
                  </a:tr>
                  <a:tr h="526196">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1</m:t>
                                </m:r>
                              </m:oMath>
                            </m:oMathPara>
                          </a14:m>
                          <a:endParaRPr lang="en-US" b="0" dirty="0" smtClean="0"/>
                        </a:p>
                      </a:txBody>
                      <a:tcPr>
                        <a:lnR w="12700" cap="flat" cmpd="sng" algn="ctr">
                          <a:noFill/>
                          <a:prstDash val="solid"/>
                          <a:round/>
                          <a:headEnd type="none" w="med" len="med"/>
                          <a:tailEnd type="none" w="med" len="med"/>
                        </a:lnR>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b="0" dirty="0" smtClean="0">
                            <a:solidFill>
                              <a:schemeClr val="tx1"/>
                            </a:solidFill>
                          </a:endParaRPr>
                        </a:p>
                      </a:txBody>
                      <a:tcPr>
                        <a:lnL w="12700" cap="flat" cmpd="sng" algn="ctr">
                          <a:no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1</m:t>
                                </m:r>
                              </m:oMath>
                            </m:oMathPara>
                          </a14:m>
                          <a:endParaRPr lang="en-US" dirty="0">
                            <a:solidFill>
                              <a:schemeClr val="tx1"/>
                            </a:solidFill>
                          </a:endParaRPr>
                        </a:p>
                      </a:txBody>
                      <a:tcPr/>
                    </a:tc>
                    <a:extLst>
                      <a:ext uri="{0D108BD9-81ED-4DB2-BD59-A6C34878D82A}">
                        <a16:rowId xmlns:a16="http://schemas.microsoft.com/office/drawing/2014/main" val="397951560"/>
                      </a:ext>
                    </a:extLst>
                  </a:tr>
                  <a:tr h="526196">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0</m:t>
                                </m:r>
                              </m:oMath>
                            </m:oMathPara>
                          </a14:m>
                          <a:endParaRPr lang="en-US" b="0" dirty="0" smtClean="0"/>
                        </a:p>
                      </a:txBody>
                      <a:tcPr>
                        <a:lnR w="12700" cap="flat" cmpd="sng" algn="ctr">
                          <a:noFill/>
                          <a:prstDash val="solid"/>
                          <a:round/>
                          <a:headEnd type="none" w="med" len="med"/>
                          <a:tailEnd type="none" w="med" len="med"/>
                        </a:lnR>
                      </a:tcPr>
                    </a:tc>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1</m:t>
                                </m:r>
                              </m:oMath>
                            </m:oMathPara>
                          </a14:m>
                          <a:endParaRPr lang="en-US" b="0" dirty="0" smtClean="0">
                            <a:solidFill>
                              <a:schemeClr val="tx1"/>
                            </a:solidFill>
                          </a:endParaRPr>
                        </a:p>
                      </a:txBody>
                      <a:tcPr>
                        <a:lnL w="12700" cap="flat" cmpd="sng" algn="ctr">
                          <a:no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0</m:t>
                                </m:r>
                              </m:oMath>
                            </m:oMathPara>
                          </a14:m>
                          <a:endParaRPr lang="en-US" dirty="0">
                            <a:solidFill>
                              <a:schemeClr val="tx1"/>
                            </a:solidFill>
                          </a:endParaRPr>
                        </a:p>
                      </a:txBody>
                      <a:tcPr/>
                    </a:tc>
                    <a:extLst>
                      <a:ext uri="{0D108BD9-81ED-4DB2-BD59-A6C34878D82A}">
                        <a16:rowId xmlns:a16="http://schemas.microsoft.com/office/drawing/2014/main" val="1551403096"/>
                      </a:ext>
                    </a:extLst>
                  </a:tr>
                  <a:tr h="526196">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1</m:t>
                                </m:r>
                              </m:oMath>
                            </m:oMathPara>
                          </a14:m>
                          <a:endParaRPr lang="en-US" b="0" dirty="0" smtClean="0"/>
                        </a:p>
                      </a:txBody>
                      <a:tcPr>
                        <a:lnR w="12700" cap="flat" cmpd="sng" algn="ctr">
                          <a:noFill/>
                          <a:prstDash val="solid"/>
                          <a:round/>
                          <a:headEnd type="none" w="med" len="med"/>
                          <a:tailEnd type="none" w="med" len="med"/>
                        </a:lnR>
                      </a:tcPr>
                    </a:tc>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0</m:t>
                                </m:r>
                              </m:oMath>
                            </m:oMathPara>
                          </a14:m>
                          <a:endParaRPr lang="en-US" b="0" dirty="0" smtClean="0">
                            <a:solidFill>
                              <a:schemeClr val="tx1"/>
                            </a:solidFill>
                          </a:endParaRPr>
                        </a:p>
                      </a:txBody>
                      <a:tcPr>
                        <a:lnL w="12700" cap="flat" cmpd="sng" algn="ctr">
                          <a:no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1</m:t>
                                </m:r>
                              </m:oMath>
                            </m:oMathPara>
                          </a14:m>
                          <a:endParaRPr lang="en-US" dirty="0">
                            <a:solidFill>
                              <a:schemeClr val="tx1"/>
                            </a:solidFill>
                          </a:endParaRPr>
                        </a:p>
                      </a:txBody>
                      <a:tcPr/>
                    </a:tc>
                    <a:extLst>
                      <a:ext uri="{0D108BD9-81ED-4DB2-BD59-A6C34878D82A}">
                        <a16:rowId xmlns:a16="http://schemas.microsoft.com/office/drawing/2014/main" val="2262877844"/>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763150551"/>
                  </p:ext>
                </p:extLst>
              </p:nvPr>
            </p:nvGraphicFramePr>
            <p:xfrm>
              <a:off x="5678993" y="3662792"/>
              <a:ext cx="2098960" cy="2630980"/>
            </p:xfrm>
            <a:graphic>
              <a:graphicData uri="http://schemas.openxmlformats.org/drawingml/2006/table">
                <a:tbl>
                  <a:tblPr firstRow="1" bandRow="1">
                    <a:tableStyleId>{0E3FDE45-AF77-4B5C-9715-49D594BDF05E}</a:tableStyleId>
                  </a:tblPr>
                  <a:tblGrid>
                    <a:gridCol w="524740">
                      <a:extLst>
                        <a:ext uri="{9D8B030D-6E8A-4147-A177-3AD203B41FA5}">
                          <a16:colId xmlns:a16="http://schemas.microsoft.com/office/drawing/2014/main" val="260261692"/>
                        </a:ext>
                      </a:extLst>
                    </a:gridCol>
                    <a:gridCol w="524740">
                      <a:extLst>
                        <a:ext uri="{9D8B030D-6E8A-4147-A177-3AD203B41FA5}">
                          <a16:colId xmlns:a16="http://schemas.microsoft.com/office/drawing/2014/main" val="1772936421"/>
                        </a:ext>
                      </a:extLst>
                    </a:gridCol>
                    <a:gridCol w="524740">
                      <a:extLst>
                        <a:ext uri="{9D8B030D-6E8A-4147-A177-3AD203B41FA5}">
                          <a16:colId xmlns:a16="http://schemas.microsoft.com/office/drawing/2014/main" val="1781681005"/>
                        </a:ext>
                      </a:extLst>
                    </a:gridCol>
                    <a:gridCol w="524740">
                      <a:extLst>
                        <a:ext uri="{9D8B030D-6E8A-4147-A177-3AD203B41FA5}">
                          <a16:colId xmlns:a16="http://schemas.microsoft.com/office/drawing/2014/main" val="3033531247"/>
                        </a:ext>
                      </a:extLst>
                    </a:gridCol>
                  </a:tblGrid>
                  <a:tr h="526196">
                    <a:tc>
                      <a:txBody>
                        <a:bodyPr/>
                        <a:lstStyle/>
                        <a:p>
                          <a:endParaRPr lang="en-US"/>
                        </a:p>
                      </a:txBody>
                      <a:tcPr>
                        <a:blipFill>
                          <a:blip r:embed="rId4"/>
                          <a:stretch>
                            <a:fillRect t="-1149" r="-302326" b="-398851"/>
                          </a:stretch>
                        </a:blipFill>
                      </a:tcPr>
                    </a:tc>
                    <a:tc>
                      <a:txBody>
                        <a:bodyPr/>
                        <a:lstStyle/>
                        <a:p>
                          <a:endParaRPr lang="en-US"/>
                        </a:p>
                      </a:txBody>
                      <a:tcPr>
                        <a:lnR w="12700" cap="flat" cmpd="sng" algn="ctr">
                          <a:noFill/>
                          <a:prstDash val="solid"/>
                          <a:round/>
                          <a:headEnd type="none" w="med" len="med"/>
                          <a:tailEnd type="none" w="med" len="med"/>
                        </a:lnR>
                        <a:blipFill>
                          <a:blip r:embed="rId4"/>
                          <a:stretch>
                            <a:fillRect l="-98851" t="-1149" r="-198851" b="-398851"/>
                          </a:stretch>
                        </a:blipFill>
                      </a:tcPr>
                    </a:tc>
                    <a:tc>
                      <a:txBody>
                        <a:bodyPr/>
                        <a:lstStyle/>
                        <a:p>
                          <a:endParaRPr lang="en-US"/>
                        </a:p>
                      </a:txBody>
                      <a:tcPr>
                        <a:lnL w="12700" cap="flat" cmpd="sng" algn="ctr">
                          <a:noFill/>
                          <a:prstDash val="solid"/>
                          <a:round/>
                          <a:headEnd type="none" w="med" len="med"/>
                          <a:tailEnd type="none" w="med" len="med"/>
                        </a:lnL>
                        <a:blipFill>
                          <a:blip r:embed="rId4"/>
                          <a:stretch>
                            <a:fillRect l="-201163" t="-1149" r="-101163" b="-398851"/>
                          </a:stretch>
                        </a:blipFill>
                      </a:tcPr>
                    </a:tc>
                    <a:tc>
                      <a:txBody>
                        <a:bodyPr/>
                        <a:lstStyle/>
                        <a:p>
                          <a:endParaRPr lang="en-US"/>
                        </a:p>
                      </a:txBody>
                      <a:tcPr>
                        <a:blipFill>
                          <a:blip r:embed="rId4"/>
                          <a:stretch>
                            <a:fillRect l="-301163" t="-1149" r="-1163" b="-398851"/>
                          </a:stretch>
                        </a:blipFill>
                      </a:tcPr>
                    </a:tc>
                    <a:extLst>
                      <a:ext uri="{0D108BD9-81ED-4DB2-BD59-A6C34878D82A}">
                        <a16:rowId xmlns:a16="http://schemas.microsoft.com/office/drawing/2014/main" val="468195423"/>
                      </a:ext>
                    </a:extLst>
                  </a:tr>
                  <a:tr h="526196">
                    <a:tc>
                      <a:txBody>
                        <a:bodyPr/>
                        <a:lstStyle/>
                        <a:p>
                          <a:endParaRPr lang="en-US"/>
                        </a:p>
                      </a:txBody>
                      <a:tcPr>
                        <a:blipFill>
                          <a:blip r:embed="rId4"/>
                          <a:stretch>
                            <a:fillRect t="-102326" r="-302326" b="-303488"/>
                          </a:stretch>
                        </a:blipFill>
                      </a:tcPr>
                    </a:tc>
                    <a:tc>
                      <a:txBody>
                        <a:bodyPr/>
                        <a:lstStyle/>
                        <a:p>
                          <a:endParaRPr lang="en-US"/>
                        </a:p>
                      </a:txBody>
                      <a:tcPr>
                        <a:lnR w="12700" cap="flat" cmpd="sng" algn="ctr">
                          <a:noFill/>
                          <a:prstDash val="solid"/>
                          <a:round/>
                          <a:headEnd type="none" w="med" len="med"/>
                          <a:tailEnd type="none" w="med" len="med"/>
                        </a:lnR>
                        <a:blipFill>
                          <a:blip r:embed="rId4"/>
                          <a:stretch>
                            <a:fillRect l="-98851" t="-102326" r="-198851" b="-303488"/>
                          </a:stretch>
                        </a:blipFill>
                      </a:tcPr>
                    </a:tc>
                    <a:tc>
                      <a:txBody>
                        <a:bodyPr/>
                        <a:lstStyle/>
                        <a:p>
                          <a:endParaRPr lang="en-US"/>
                        </a:p>
                      </a:txBody>
                      <a:tcPr>
                        <a:lnL w="12700" cap="flat" cmpd="sng" algn="ctr">
                          <a:noFill/>
                          <a:prstDash val="solid"/>
                          <a:round/>
                          <a:headEnd type="none" w="med" len="med"/>
                          <a:tailEnd type="none" w="med" len="med"/>
                        </a:lnL>
                        <a:blipFill>
                          <a:blip r:embed="rId4"/>
                          <a:stretch>
                            <a:fillRect l="-201163" t="-102326" r="-101163" b="-303488"/>
                          </a:stretch>
                        </a:blipFill>
                      </a:tcPr>
                    </a:tc>
                    <a:tc>
                      <a:txBody>
                        <a:bodyPr/>
                        <a:lstStyle/>
                        <a:p>
                          <a:endParaRPr lang="en-US"/>
                        </a:p>
                      </a:txBody>
                      <a:tcPr>
                        <a:blipFill>
                          <a:blip r:embed="rId4"/>
                          <a:stretch>
                            <a:fillRect l="-301163" t="-102326" r="-1163" b="-303488"/>
                          </a:stretch>
                        </a:blipFill>
                      </a:tcPr>
                    </a:tc>
                    <a:extLst>
                      <a:ext uri="{0D108BD9-81ED-4DB2-BD59-A6C34878D82A}">
                        <a16:rowId xmlns:a16="http://schemas.microsoft.com/office/drawing/2014/main" val="683398633"/>
                      </a:ext>
                    </a:extLst>
                  </a:tr>
                  <a:tr h="526196">
                    <a:tc>
                      <a:txBody>
                        <a:bodyPr/>
                        <a:lstStyle/>
                        <a:p>
                          <a:endParaRPr lang="en-US"/>
                        </a:p>
                      </a:txBody>
                      <a:tcPr>
                        <a:blipFill>
                          <a:blip r:embed="rId4"/>
                          <a:stretch>
                            <a:fillRect t="-200000" r="-302326" b="-200000"/>
                          </a:stretch>
                        </a:blipFill>
                      </a:tcPr>
                    </a:tc>
                    <a:tc>
                      <a:txBody>
                        <a:bodyPr/>
                        <a:lstStyle/>
                        <a:p>
                          <a:endParaRPr lang="en-US"/>
                        </a:p>
                      </a:txBody>
                      <a:tcPr>
                        <a:lnR w="12700" cap="flat" cmpd="sng" algn="ctr">
                          <a:noFill/>
                          <a:prstDash val="solid"/>
                          <a:round/>
                          <a:headEnd type="none" w="med" len="med"/>
                          <a:tailEnd type="none" w="med" len="med"/>
                        </a:lnR>
                        <a:blipFill>
                          <a:blip r:embed="rId4"/>
                          <a:stretch>
                            <a:fillRect l="-98851" t="-200000" r="-198851" b="-200000"/>
                          </a:stretch>
                        </a:blipFill>
                      </a:tcPr>
                    </a:tc>
                    <a:tc>
                      <a:txBody>
                        <a:bodyPr/>
                        <a:lstStyle/>
                        <a:p>
                          <a:endParaRPr lang="en-US"/>
                        </a:p>
                      </a:txBody>
                      <a:tcPr>
                        <a:lnL w="12700" cap="flat" cmpd="sng" algn="ctr">
                          <a:noFill/>
                          <a:prstDash val="solid"/>
                          <a:round/>
                          <a:headEnd type="none" w="med" len="med"/>
                          <a:tailEnd type="none" w="med" len="med"/>
                        </a:lnL>
                        <a:blipFill>
                          <a:blip r:embed="rId4"/>
                          <a:stretch>
                            <a:fillRect l="-201163" t="-200000" r="-101163" b="-200000"/>
                          </a:stretch>
                        </a:blipFill>
                      </a:tcPr>
                    </a:tc>
                    <a:tc>
                      <a:txBody>
                        <a:bodyPr/>
                        <a:lstStyle/>
                        <a:p>
                          <a:endParaRPr lang="en-US"/>
                        </a:p>
                      </a:txBody>
                      <a:tcPr>
                        <a:blipFill>
                          <a:blip r:embed="rId4"/>
                          <a:stretch>
                            <a:fillRect l="-301163" t="-200000" r="-1163" b="-200000"/>
                          </a:stretch>
                        </a:blipFill>
                      </a:tcPr>
                    </a:tc>
                    <a:extLst>
                      <a:ext uri="{0D108BD9-81ED-4DB2-BD59-A6C34878D82A}">
                        <a16:rowId xmlns:a16="http://schemas.microsoft.com/office/drawing/2014/main" val="397951560"/>
                      </a:ext>
                    </a:extLst>
                  </a:tr>
                  <a:tr h="526196">
                    <a:tc>
                      <a:txBody>
                        <a:bodyPr/>
                        <a:lstStyle/>
                        <a:p>
                          <a:endParaRPr lang="en-US"/>
                        </a:p>
                      </a:txBody>
                      <a:tcPr>
                        <a:blipFill>
                          <a:blip r:embed="rId4"/>
                          <a:stretch>
                            <a:fillRect t="-303488" r="-302326" b="-102326"/>
                          </a:stretch>
                        </a:blipFill>
                      </a:tcPr>
                    </a:tc>
                    <a:tc>
                      <a:txBody>
                        <a:bodyPr/>
                        <a:lstStyle/>
                        <a:p>
                          <a:endParaRPr lang="en-US"/>
                        </a:p>
                      </a:txBody>
                      <a:tcPr>
                        <a:lnR w="12700" cap="flat" cmpd="sng" algn="ctr">
                          <a:noFill/>
                          <a:prstDash val="solid"/>
                          <a:round/>
                          <a:headEnd type="none" w="med" len="med"/>
                          <a:tailEnd type="none" w="med" len="med"/>
                        </a:lnR>
                        <a:blipFill>
                          <a:blip r:embed="rId4"/>
                          <a:stretch>
                            <a:fillRect l="-98851" t="-303488" r="-198851" b="-102326"/>
                          </a:stretch>
                        </a:blipFill>
                      </a:tcPr>
                    </a:tc>
                    <a:tc>
                      <a:txBody>
                        <a:bodyPr/>
                        <a:lstStyle/>
                        <a:p>
                          <a:endParaRPr lang="en-US"/>
                        </a:p>
                      </a:txBody>
                      <a:tcPr>
                        <a:lnL w="12700" cap="flat" cmpd="sng" algn="ctr">
                          <a:noFill/>
                          <a:prstDash val="solid"/>
                          <a:round/>
                          <a:headEnd type="none" w="med" len="med"/>
                          <a:tailEnd type="none" w="med" len="med"/>
                        </a:lnL>
                        <a:blipFill>
                          <a:blip r:embed="rId4"/>
                          <a:stretch>
                            <a:fillRect l="-201163" t="-303488" r="-101163" b="-102326"/>
                          </a:stretch>
                        </a:blipFill>
                      </a:tcPr>
                    </a:tc>
                    <a:tc>
                      <a:txBody>
                        <a:bodyPr/>
                        <a:lstStyle/>
                        <a:p>
                          <a:endParaRPr lang="en-US"/>
                        </a:p>
                      </a:txBody>
                      <a:tcPr>
                        <a:blipFill>
                          <a:blip r:embed="rId4"/>
                          <a:stretch>
                            <a:fillRect l="-301163" t="-303488" r="-1163" b="-102326"/>
                          </a:stretch>
                        </a:blipFill>
                      </a:tcPr>
                    </a:tc>
                    <a:extLst>
                      <a:ext uri="{0D108BD9-81ED-4DB2-BD59-A6C34878D82A}">
                        <a16:rowId xmlns:a16="http://schemas.microsoft.com/office/drawing/2014/main" val="1551403096"/>
                      </a:ext>
                    </a:extLst>
                  </a:tr>
                  <a:tr h="526196">
                    <a:tc>
                      <a:txBody>
                        <a:bodyPr/>
                        <a:lstStyle/>
                        <a:p>
                          <a:endParaRPr lang="en-US"/>
                        </a:p>
                      </a:txBody>
                      <a:tcPr>
                        <a:blipFill>
                          <a:blip r:embed="rId4"/>
                          <a:stretch>
                            <a:fillRect t="-398851" r="-302326" b="-1149"/>
                          </a:stretch>
                        </a:blipFill>
                      </a:tcPr>
                    </a:tc>
                    <a:tc>
                      <a:txBody>
                        <a:bodyPr/>
                        <a:lstStyle/>
                        <a:p>
                          <a:endParaRPr lang="en-US"/>
                        </a:p>
                      </a:txBody>
                      <a:tcPr>
                        <a:lnR w="12700" cap="flat" cmpd="sng" algn="ctr">
                          <a:noFill/>
                          <a:prstDash val="solid"/>
                          <a:round/>
                          <a:headEnd type="none" w="med" len="med"/>
                          <a:tailEnd type="none" w="med" len="med"/>
                        </a:lnR>
                        <a:blipFill>
                          <a:blip r:embed="rId4"/>
                          <a:stretch>
                            <a:fillRect l="-98851" t="-398851" r="-198851" b="-1149"/>
                          </a:stretch>
                        </a:blipFill>
                      </a:tcPr>
                    </a:tc>
                    <a:tc>
                      <a:txBody>
                        <a:bodyPr/>
                        <a:lstStyle/>
                        <a:p>
                          <a:endParaRPr lang="en-US"/>
                        </a:p>
                      </a:txBody>
                      <a:tcPr>
                        <a:lnL w="12700" cap="flat" cmpd="sng" algn="ctr">
                          <a:noFill/>
                          <a:prstDash val="solid"/>
                          <a:round/>
                          <a:headEnd type="none" w="med" len="med"/>
                          <a:tailEnd type="none" w="med" len="med"/>
                        </a:lnL>
                        <a:blipFill>
                          <a:blip r:embed="rId4"/>
                          <a:stretch>
                            <a:fillRect l="-201163" t="-398851" r="-101163" b="-1149"/>
                          </a:stretch>
                        </a:blipFill>
                      </a:tcPr>
                    </a:tc>
                    <a:tc>
                      <a:txBody>
                        <a:bodyPr/>
                        <a:lstStyle/>
                        <a:p>
                          <a:endParaRPr lang="en-US"/>
                        </a:p>
                      </a:txBody>
                      <a:tcPr>
                        <a:blipFill>
                          <a:blip r:embed="rId4"/>
                          <a:stretch>
                            <a:fillRect l="-301163" t="-398851" r="-1163" b="-1149"/>
                          </a:stretch>
                        </a:blipFill>
                      </a:tcPr>
                    </a:tc>
                    <a:extLst>
                      <a:ext uri="{0D108BD9-81ED-4DB2-BD59-A6C34878D82A}">
                        <a16:rowId xmlns:a16="http://schemas.microsoft.com/office/drawing/2014/main" val="226287784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4141321804"/>
                  </p:ext>
                </p:extLst>
              </p:nvPr>
            </p:nvGraphicFramePr>
            <p:xfrm>
              <a:off x="8537427" y="3678380"/>
              <a:ext cx="524740" cy="2630980"/>
            </p:xfrm>
            <a:graphic>
              <a:graphicData uri="http://schemas.openxmlformats.org/drawingml/2006/table">
                <a:tbl>
                  <a:tblPr firstRow="1" bandRow="1">
                    <a:tableStyleId>{0E3FDE45-AF77-4B5C-9715-49D594BDF05E}</a:tableStyleId>
                  </a:tblPr>
                  <a:tblGrid>
                    <a:gridCol w="524740">
                      <a:extLst>
                        <a:ext uri="{9D8B030D-6E8A-4147-A177-3AD203B41FA5}">
                          <a16:colId xmlns:a16="http://schemas.microsoft.com/office/drawing/2014/main" val="2353471851"/>
                        </a:ext>
                      </a:extLst>
                    </a:gridCol>
                  </a:tblGrid>
                  <a:tr h="526196">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𝒛</m:t>
                                </m:r>
                              </m:oMath>
                            </m:oMathPara>
                          </a14:m>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554515039"/>
                      </a:ext>
                    </a:extLst>
                  </a:tr>
                  <a:tr h="526196">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1</m:t>
                                </m:r>
                              </m:oMath>
                            </m:oMathPara>
                          </a14:m>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885824343"/>
                      </a:ext>
                    </a:extLst>
                  </a:tr>
                  <a:tr h="526196">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1</m:t>
                                </m:r>
                              </m:oMath>
                            </m:oMathPara>
                          </a14:m>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586730545"/>
                      </a:ext>
                    </a:extLst>
                  </a:tr>
                  <a:tr h="526196">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0</m:t>
                                </m:r>
                              </m:oMath>
                            </m:oMathPara>
                          </a14:m>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511254377"/>
                      </a:ext>
                    </a:extLst>
                  </a:tr>
                  <a:tr h="526196">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1</m:t>
                                </m:r>
                              </m:oMath>
                            </m:oMathPara>
                          </a14:m>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506116831"/>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4141321804"/>
                  </p:ext>
                </p:extLst>
              </p:nvPr>
            </p:nvGraphicFramePr>
            <p:xfrm>
              <a:off x="8537427" y="3678380"/>
              <a:ext cx="524740" cy="2630980"/>
            </p:xfrm>
            <a:graphic>
              <a:graphicData uri="http://schemas.openxmlformats.org/drawingml/2006/table">
                <a:tbl>
                  <a:tblPr firstRow="1" bandRow="1">
                    <a:tableStyleId>{0E3FDE45-AF77-4B5C-9715-49D594BDF05E}</a:tableStyleId>
                  </a:tblPr>
                  <a:tblGrid>
                    <a:gridCol w="524740">
                      <a:extLst>
                        <a:ext uri="{9D8B030D-6E8A-4147-A177-3AD203B41FA5}">
                          <a16:colId xmlns:a16="http://schemas.microsoft.com/office/drawing/2014/main" val="2353471851"/>
                        </a:ext>
                      </a:extLst>
                    </a:gridCol>
                  </a:tblGrid>
                  <a:tr h="526196">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blipFill>
                          <a:blip r:embed="rId5"/>
                          <a:stretch>
                            <a:fillRect t="-1163" r="-1149" b="-404651"/>
                          </a:stretch>
                        </a:blipFill>
                      </a:tcPr>
                    </a:tc>
                    <a:extLst>
                      <a:ext uri="{0D108BD9-81ED-4DB2-BD59-A6C34878D82A}">
                        <a16:rowId xmlns:a16="http://schemas.microsoft.com/office/drawing/2014/main" val="554515039"/>
                      </a:ext>
                    </a:extLst>
                  </a:tr>
                  <a:tr h="526196">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blipFill>
                          <a:blip r:embed="rId5"/>
                          <a:stretch>
                            <a:fillRect t="-100000" r="-1149" b="-300000"/>
                          </a:stretch>
                        </a:blipFill>
                      </a:tcPr>
                    </a:tc>
                    <a:extLst>
                      <a:ext uri="{0D108BD9-81ED-4DB2-BD59-A6C34878D82A}">
                        <a16:rowId xmlns:a16="http://schemas.microsoft.com/office/drawing/2014/main" val="1885824343"/>
                      </a:ext>
                    </a:extLst>
                  </a:tr>
                  <a:tr h="526196">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blipFill>
                          <a:blip r:embed="rId5"/>
                          <a:stretch>
                            <a:fillRect t="-202326" r="-1149" b="-203488"/>
                          </a:stretch>
                        </a:blipFill>
                      </a:tcPr>
                    </a:tc>
                    <a:extLst>
                      <a:ext uri="{0D108BD9-81ED-4DB2-BD59-A6C34878D82A}">
                        <a16:rowId xmlns:a16="http://schemas.microsoft.com/office/drawing/2014/main" val="2586730545"/>
                      </a:ext>
                    </a:extLst>
                  </a:tr>
                  <a:tr h="526196">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blipFill>
                          <a:blip r:embed="rId5"/>
                          <a:stretch>
                            <a:fillRect t="-298851" r="-1149" b="-101149"/>
                          </a:stretch>
                        </a:blipFill>
                      </a:tcPr>
                    </a:tc>
                    <a:extLst>
                      <a:ext uri="{0D108BD9-81ED-4DB2-BD59-A6C34878D82A}">
                        <a16:rowId xmlns:a16="http://schemas.microsoft.com/office/drawing/2014/main" val="2511254377"/>
                      </a:ext>
                    </a:extLst>
                  </a:tr>
                  <a:tr h="526196">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blipFill>
                          <a:blip r:embed="rId5"/>
                          <a:stretch>
                            <a:fillRect t="-403488" r="-1149" b="-2326"/>
                          </a:stretch>
                        </a:blipFill>
                      </a:tcPr>
                    </a:tc>
                    <a:extLst>
                      <a:ext uri="{0D108BD9-81ED-4DB2-BD59-A6C34878D82A}">
                        <a16:rowId xmlns:a16="http://schemas.microsoft.com/office/drawing/2014/main" val="506116831"/>
                      </a:ext>
                    </a:extLst>
                  </a:tr>
                </a:tbl>
              </a:graphicData>
            </a:graphic>
          </p:graphicFrame>
        </mc:Fallback>
      </mc:AlternateContent>
      <p:sp>
        <p:nvSpPr>
          <p:cNvPr id="7" name="TextBox 6"/>
          <p:cNvSpPr txBox="1"/>
          <p:nvPr/>
        </p:nvSpPr>
        <p:spPr>
          <a:xfrm>
            <a:off x="5678992" y="3247094"/>
            <a:ext cx="2098961" cy="400110"/>
          </a:xfrm>
          <a:prstGeom prst="rect">
            <a:avLst/>
          </a:prstGeom>
          <a:noFill/>
        </p:spPr>
        <p:txBody>
          <a:bodyPr wrap="square" rtlCol="0">
            <a:spAutoFit/>
          </a:bodyPr>
          <a:lstStyle/>
          <a:p>
            <a:pPr algn="ctr"/>
            <a:r>
              <a:rPr lang="en-US" sz="2000" dirty="0" smtClean="0"/>
              <a:t>Features matrix</a:t>
            </a:r>
            <a:endParaRPr lang="en-US" sz="2000" dirty="0"/>
          </a:p>
        </p:txBody>
      </p:sp>
    </p:spTree>
    <p:extLst>
      <p:ext uri="{BB962C8B-B14F-4D97-AF65-F5344CB8AC3E}">
        <p14:creationId xmlns:p14="http://schemas.microsoft.com/office/powerpoint/2010/main" val="448284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Datasets</a:t>
            </a:r>
            <a:endParaRPr lang="en-US" dirty="0"/>
          </a:p>
        </p:txBody>
      </p:sp>
      <p:sp>
        <p:nvSpPr>
          <p:cNvPr id="8" name="Text Placeholder 7"/>
          <p:cNvSpPr>
            <a:spLocks noGrp="1"/>
          </p:cNvSpPr>
          <p:nvPr>
            <p:ph type="body" sz="half" idx="2"/>
          </p:nvPr>
        </p:nvSpPr>
        <p:spPr>
          <a:xfrm>
            <a:off x="6457950" y="4960138"/>
            <a:ext cx="2532226" cy="1463040"/>
          </a:xfrm>
        </p:spPr>
        <p:txBody>
          <a:bodyPr>
            <a:normAutofit/>
          </a:bodyPr>
          <a:lstStyle/>
          <a:p>
            <a:r>
              <a:rPr lang="en-US" sz="2000" dirty="0" smtClean="0"/>
              <a:t>3 different datasets to experiment with back-door adjustment.</a:t>
            </a:r>
            <a:endParaRPr lang="en-US" sz="2000"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9</a:t>
            </a:fld>
            <a:endParaRPr lang="en-US" dirty="0"/>
          </a:p>
        </p:txBody>
      </p:sp>
      <p:graphicFrame>
        <p:nvGraphicFramePr>
          <p:cNvPr id="9" name="Content Placeholder 5"/>
          <p:cNvGraphicFramePr>
            <a:graphicFrameLocks/>
          </p:cNvGraphicFramePr>
          <p:nvPr>
            <p:extLst>
              <p:ext uri="{D42A27DB-BD31-4B8C-83A1-F6EECF244321}">
                <p14:modId xmlns:p14="http://schemas.microsoft.com/office/powerpoint/2010/main" val="1301962575"/>
              </p:ext>
            </p:extLst>
          </p:nvPr>
        </p:nvGraphicFramePr>
        <p:xfrm>
          <a:off x="0" y="0"/>
          <a:ext cx="9141713" cy="4572000"/>
        </p:xfrm>
        <a:graphic>
          <a:graphicData uri="http://schemas.openxmlformats.org/drawingml/2006/table">
            <a:tbl>
              <a:tblPr firstRow="1" firstCol="1" bandRow="1">
                <a:tableStyleId>{0E3FDE45-AF77-4B5C-9715-49D594BDF05E}</a:tableStyleId>
              </a:tblPr>
              <a:tblGrid>
                <a:gridCol w="2039692">
                  <a:extLst>
                    <a:ext uri="{9D8B030D-6E8A-4147-A177-3AD203B41FA5}">
                      <a16:colId xmlns:a16="http://schemas.microsoft.com/office/drawing/2014/main" val="20000"/>
                    </a:ext>
                  </a:extLst>
                </a:gridCol>
                <a:gridCol w="3919863">
                  <a:extLst>
                    <a:ext uri="{9D8B030D-6E8A-4147-A177-3AD203B41FA5}">
                      <a16:colId xmlns:a16="http://schemas.microsoft.com/office/drawing/2014/main" val="20001"/>
                    </a:ext>
                  </a:extLst>
                </a:gridCol>
                <a:gridCol w="3182158">
                  <a:extLst>
                    <a:ext uri="{9D8B030D-6E8A-4147-A177-3AD203B41FA5}">
                      <a16:colId xmlns:a16="http://schemas.microsoft.com/office/drawing/2014/main" val="20002"/>
                    </a:ext>
                  </a:extLst>
                </a:gridCol>
              </a:tblGrid>
              <a:tr h="749070">
                <a:tc>
                  <a:txBody>
                    <a:bodyPr/>
                    <a:lstStyle/>
                    <a:p>
                      <a:r>
                        <a:rPr lang="fr-FR" sz="2400" dirty="0" err="1" smtClean="0"/>
                        <a:t>Dataset</a:t>
                      </a:r>
                      <a:endParaRPr lang="en-US" sz="2400" dirty="0"/>
                    </a:p>
                  </a:txBody>
                  <a:tcPr/>
                </a:tc>
                <a:tc>
                  <a:txBody>
                    <a:bodyPr/>
                    <a:lstStyle/>
                    <a:p>
                      <a:r>
                        <a:rPr lang="fr-FR" sz="2400" dirty="0" smtClean="0"/>
                        <a:t>Target variable</a:t>
                      </a:r>
                      <a:endParaRPr lang="en-US" sz="2400" dirty="0"/>
                    </a:p>
                  </a:txBody>
                  <a:tcPr/>
                </a:tc>
                <a:tc>
                  <a:txBody>
                    <a:bodyPr/>
                    <a:lstStyle/>
                    <a:p>
                      <a:r>
                        <a:rPr lang="fr-FR" sz="2400" dirty="0" err="1" smtClean="0"/>
                        <a:t>Confounder</a:t>
                      </a:r>
                      <a:endParaRPr lang="en-US" sz="2400" dirty="0"/>
                    </a:p>
                  </a:txBody>
                  <a:tcPr/>
                </a:tc>
                <a:extLst>
                  <a:ext uri="{0D108BD9-81ED-4DB2-BD59-A6C34878D82A}">
                    <a16:rowId xmlns:a16="http://schemas.microsoft.com/office/drawing/2014/main" val="10000"/>
                  </a:ext>
                </a:extLst>
              </a:tr>
              <a:tr h="1274310">
                <a:tc>
                  <a:txBody>
                    <a:bodyPr/>
                    <a:lstStyle/>
                    <a:p>
                      <a:r>
                        <a:rPr lang="fr-FR" sz="2400" dirty="0" smtClean="0"/>
                        <a:t>Twitter</a:t>
                      </a:r>
                      <a:endParaRPr lang="en-US" sz="2400" b="1" dirty="0"/>
                    </a:p>
                  </a:txBody>
                  <a:tcPr/>
                </a:tc>
                <a:tc>
                  <a:txBody>
                    <a:bodyPr/>
                    <a:lstStyle/>
                    <a:p>
                      <a:r>
                        <a:rPr lang="fr-FR" sz="2400" baseline="0" dirty="0" smtClean="0"/>
                        <a:t>Location of a user: New York City or Los Angeles</a:t>
                      </a:r>
                      <a:endParaRPr lang="en-US" sz="2400" dirty="0"/>
                    </a:p>
                  </a:txBody>
                  <a:tcPr/>
                </a:tc>
                <a:tc>
                  <a:txBody>
                    <a:bodyPr/>
                    <a:lstStyle/>
                    <a:p>
                      <a:r>
                        <a:rPr lang="fr-FR" sz="2400" dirty="0" err="1" smtClean="0"/>
                        <a:t>Gender</a:t>
                      </a:r>
                      <a:r>
                        <a:rPr lang="fr-FR" sz="2400" baseline="0" dirty="0" smtClean="0"/>
                        <a:t> of the user:  Male or </a:t>
                      </a:r>
                      <a:r>
                        <a:rPr lang="fr-FR" sz="2400" baseline="0" dirty="0" err="1" smtClean="0"/>
                        <a:t>Female</a:t>
                      </a:r>
                      <a:endParaRPr lang="en-US" sz="2400" dirty="0"/>
                    </a:p>
                  </a:txBody>
                  <a:tcPr/>
                </a:tc>
                <a:extLst>
                  <a:ext uri="{0D108BD9-81ED-4DB2-BD59-A6C34878D82A}">
                    <a16:rowId xmlns:a16="http://schemas.microsoft.com/office/drawing/2014/main" val="10001"/>
                  </a:ext>
                </a:extLst>
              </a:tr>
              <a:tr h="1274310">
                <a:tc>
                  <a:txBody>
                    <a:bodyPr/>
                    <a:lstStyle/>
                    <a:p>
                      <a:r>
                        <a:rPr lang="fr-FR" sz="2400" dirty="0" err="1" smtClean="0"/>
                        <a:t>IMDb</a:t>
                      </a:r>
                      <a:endParaRPr lang="en-US" sz="2400" b="1" dirty="0"/>
                    </a:p>
                  </a:txBody>
                  <a:tcPr/>
                </a:tc>
                <a:tc>
                  <a:txBody>
                    <a:bodyPr/>
                    <a:lstStyle/>
                    <a:p>
                      <a:r>
                        <a:rPr lang="fr-FR" sz="2400" dirty="0" smtClean="0"/>
                        <a:t>Sentiment of the </a:t>
                      </a:r>
                      <a:r>
                        <a:rPr lang="fr-FR" sz="2400" dirty="0" err="1" smtClean="0"/>
                        <a:t>review</a:t>
                      </a:r>
                      <a:r>
                        <a:rPr lang="fr-FR" sz="2400" dirty="0" smtClean="0"/>
                        <a:t>:</a:t>
                      </a:r>
                      <a:r>
                        <a:rPr lang="fr-FR" sz="2400" baseline="0" dirty="0" smtClean="0"/>
                        <a:t> P</a:t>
                      </a:r>
                      <a:r>
                        <a:rPr lang="fr-FR" sz="2400" dirty="0" smtClean="0"/>
                        <a:t>ositive</a:t>
                      </a:r>
                      <a:r>
                        <a:rPr lang="fr-FR" sz="2400" baseline="0" dirty="0" smtClean="0"/>
                        <a:t> or </a:t>
                      </a:r>
                      <a:r>
                        <a:rPr lang="fr-FR" sz="2400" baseline="0" dirty="0" err="1" smtClean="0"/>
                        <a:t>N</a:t>
                      </a:r>
                      <a:r>
                        <a:rPr lang="fr-FR" sz="2400" dirty="0" err="1" smtClean="0"/>
                        <a:t>egative</a:t>
                      </a:r>
                      <a:endParaRPr lang="en-US" sz="2400" dirty="0"/>
                    </a:p>
                  </a:txBody>
                  <a:tcPr/>
                </a:tc>
                <a:tc>
                  <a:txBody>
                    <a:bodyPr/>
                    <a:lstStyle/>
                    <a:p>
                      <a:r>
                        <a:rPr lang="fr-FR" sz="2400" dirty="0" smtClean="0"/>
                        <a:t>Genre of the film:</a:t>
                      </a:r>
                      <a:r>
                        <a:rPr lang="fr-FR" sz="2400" baseline="0" dirty="0" smtClean="0"/>
                        <a:t> </a:t>
                      </a:r>
                      <a:r>
                        <a:rPr lang="fr-FR" sz="2400" baseline="0" dirty="0" err="1" smtClean="0"/>
                        <a:t>H</a:t>
                      </a:r>
                      <a:r>
                        <a:rPr lang="fr-FR" sz="2400" dirty="0" err="1" smtClean="0"/>
                        <a:t>orror</a:t>
                      </a:r>
                      <a:r>
                        <a:rPr lang="fr-FR" sz="2400" baseline="0" dirty="0" smtClean="0"/>
                        <a:t> or </a:t>
                      </a:r>
                      <a:r>
                        <a:rPr lang="fr-FR" sz="2400" baseline="0" dirty="0" err="1" smtClean="0"/>
                        <a:t>Other</a:t>
                      </a:r>
                      <a:endParaRPr lang="en-US" sz="2400" dirty="0"/>
                    </a:p>
                  </a:txBody>
                  <a:tcPr/>
                </a:tc>
                <a:extLst>
                  <a:ext uri="{0D108BD9-81ED-4DB2-BD59-A6C34878D82A}">
                    <a16:rowId xmlns:a16="http://schemas.microsoft.com/office/drawing/2014/main" val="10002"/>
                  </a:ext>
                </a:extLst>
              </a:tr>
              <a:tr h="1274310">
                <a:tc>
                  <a:txBody>
                    <a:bodyPr/>
                    <a:lstStyle/>
                    <a:p>
                      <a:r>
                        <a:rPr lang="fr-FR" sz="2400" dirty="0" smtClean="0"/>
                        <a:t>Canadian </a:t>
                      </a:r>
                      <a:r>
                        <a:rPr lang="fr-FR" sz="2400" dirty="0" err="1" smtClean="0"/>
                        <a:t>Parliament</a:t>
                      </a:r>
                      <a:endParaRPr lang="en-US" sz="2400" b="1" dirty="0"/>
                    </a:p>
                  </a:txBody>
                  <a:tcPr/>
                </a:tc>
                <a:tc>
                  <a:txBody>
                    <a:bodyPr/>
                    <a:lstStyle/>
                    <a:p>
                      <a:r>
                        <a:rPr lang="fr-FR" sz="2400" dirty="0" err="1" smtClean="0"/>
                        <a:t>Political</a:t>
                      </a:r>
                      <a:r>
                        <a:rPr lang="fr-FR" sz="2400" dirty="0" smtClean="0"/>
                        <a:t> affiliation</a:t>
                      </a:r>
                      <a:r>
                        <a:rPr lang="fr-FR" sz="2400" baseline="0" dirty="0" smtClean="0"/>
                        <a:t>: Liberal or Conservative</a:t>
                      </a:r>
                      <a:endParaRPr lang="en-US" sz="2400" dirty="0"/>
                    </a:p>
                  </a:txBody>
                  <a:tcPr/>
                </a:tc>
                <a:tc>
                  <a:txBody>
                    <a:bodyPr/>
                    <a:lstStyle/>
                    <a:p>
                      <a:r>
                        <a:rPr lang="fr-FR" sz="2400" dirty="0" err="1" smtClean="0"/>
                        <a:t>Political</a:t>
                      </a:r>
                      <a:r>
                        <a:rPr lang="fr-FR" sz="2400" baseline="0" dirty="0" smtClean="0"/>
                        <a:t> position: </a:t>
                      </a:r>
                      <a:r>
                        <a:rPr lang="fr-FR" sz="2400" dirty="0" err="1" smtClean="0"/>
                        <a:t>Government</a:t>
                      </a:r>
                      <a:r>
                        <a:rPr lang="fr-FR" sz="2400" baseline="0" dirty="0" smtClean="0"/>
                        <a:t> or Opposition</a:t>
                      </a:r>
                      <a:endParaRPr lang="en-US" sz="2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155471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2282</TotalTime>
  <Words>2586</Words>
  <Application>Microsoft Office PowerPoint</Application>
  <PresentationFormat>On-screen Show (4:3)</PresentationFormat>
  <Paragraphs>411</Paragraphs>
  <Slides>18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Cambria Math</vt:lpstr>
      <vt:lpstr>Times New Roman</vt:lpstr>
      <vt:lpstr>Tw Cen MT</vt:lpstr>
      <vt:lpstr>Tw Cen MT Condensed</vt:lpstr>
      <vt:lpstr>Wingdings</vt:lpstr>
      <vt:lpstr>Wingdings 3</vt:lpstr>
      <vt:lpstr>Integral</vt:lpstr>
      <vt:lpstr>Robust Text Classification in the Presence of Confounding Bias</vt:lpstr>
      <vt:lpstr>Introduction</vt:lpstr>
      <vt:lpstr>50 top features for Logistic Regression</vt:lpstr>
      <vt:lpstr>50 top features for Logistic Regression</vt:lpstr>
      <vt:lpstr>What is a confounding Variable?</vt:lpstr>
      <vt:lpstr>Related Work</vt:lpstr>
      <vt:lpstr>Back-door adjustment for Text Classification</vt:lpstr>
      <vt:lpstr>Back-door adjustment for Text Classification</vt:lpstr>
      <vt:lpstr>Datasets</vt:lpstr>
      <vt:lpstr>Injecting Confounding Bias</vt:lpstr>
      <vt:lpstr>Injecting Confounding Bias</vt:lpstr>
      <vt:lpstr>Injecting Confounding Bias</vt:lpstr>
      <vt:lpstr>Baselines</vt:lpstr>
      <vt:lpstr>Results for the Twitter dataset</vt:lpstr>
      <vt:lpstr>Results for the Twitter dataset</vt:lpstr>
      <vt:lpstr>Effects of Back-door Adjustment</vt:lpstr>
      <vt:lpstr>Effects of Back-door Adjustment</vt:lpstr>
      <vt:lpstr>Conclusion /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Robust Text Classification in the Presence of Confounding Bias</dc:title>
  <dc:creator>Virgile Landeiro</dc:creator>
  <cp:lastModifiedBy>Virgile Landeiro</cp:lastModifiedBy>
  <cp:revision>182</cp:revision>
  <dcterms:created xsi:type="dcterms:W3CDTF">2016-01-22T18:05:14Z</dcterms:created>
  <dcterms:modified xsi:type="dcterms:W3CDTF">2016-02-17T17:30:15Z</dcterms:modified>
</cp:coreProperties>
</file>