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276" r:id="rId4"/>
    <p:sldId id="257" r:id="rId5"/>
    <p:sldId id="258" r:id="rId6"/>
    <p:sldId id="260" r:id="rId7"/>
    <p:sldId id="277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69556" autoAdjust="0"/>
  </p:normalViewPr>
  <p:slideViewPr>
    <p:cSldViewPr snapToGrid="0">
      <p:cViewPr>
        <p:scale>
          <a:sx n="105" d="100"/>
          <a:sy n="105" d="100"/>
        </p:scale>
        <p:origin x="768" y="-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AD869-7F52-48A0-9E19-C6828B8C1FC6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ADE7F-0738-45F2-9172-1DD9D5B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Text</a:t>
            </a:r>
            <a:r>
              <a:rPr lang="fr-FR" dirty="0" smtClean="0"/>
              <a:t> classification </a:t>
            </a:r>
            <a:r>
              <a:rPr lang="fr-FR" dirty="0" err="1" smtClean="0"/>
              <a:t>is</a:t>
            </a:r>
            <a:r>
              <a:rPr lang="fr-FR" dirty="0" smtClean="0"/>
              <a:t> 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known</a:t>
            </a:r>
            <a:r>
              <a:rPr lang="fr-FR" baseline="0" dirty="0" smtClean="0"/>
              <a:t> topic and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have been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solve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for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fifty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years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One of the first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published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in 1961 by </a:t>
            </a:r>
            <a:r>
              <a:rPr lang="fr-FR" baseline="0" dirty="0" err="1" smtClean="0"/>
              <a:t>Maron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experimented</a:t>
            </a:r>
            <a:r>
              <a:rPr lang="fr-FR" baseline="0" dirty="0" smtClean="0"/>
              <a:t> on « </a:t>
            </a:r>
            <a:r>
              <a:rPr lang="fr-FR" baseline="0" dirty="0" err="1" smtClean="0"/>
              <a:t>classifying</a:t>
            </a:r>
            <a:r>
              <a:rPr lang="fr-FR" baseline="0" dirty="0" smtClean="0"/>
              <a:t> documents </a:t>
            </a:r>
            <a:r>
              <a:rPr lang="fr-FR" baseline="0" dirty="0" err="1" smtClean="0"/>
              <a:t>according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subject</a:t>
            </a:r>
            <a:r>
              <a:rPr lang="fr-FR" baseline="0" dirty="0" smtClean="0"/>
              <a:t> content »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« clue </a:t>
            </a:r>
            <a:r>
              <a:rPr lang="fr-FR" baseline="0" dirty="0" err="1" smtClean="0"/>
              <a:t>words</a:t>
            </a:r>
            <a:r>
              <a:rPr lang="fr-FR" baseline="0" dirty="0" smtClean="0"/>
              <a:t> ».</a:t>
            </a:r>
          </a:p>
          <a:p>
            <a:endParaRPr lang="fr-FR" baseline="0" dirty="0" smtClean="0"/>
          </a:p>
          <a:p>
            <a:r>
              <a:rPr lang="fr-FR" baseline="0" dirty="0" smtClean="0"/>
              <a:t>Just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Maron’s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classification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centered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categorization</a:t>
            </a:r>
            <a:r>
              <a:rPr lang="fr-FR" baseline="0" dirty="0" smtClean="0"/>
              <a:t> of documents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topics.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increase</a:t>
            </a:r>
            <a:r>
              <a:rPr lang="fr-FR" baseline="0" dirty="0" smtClean="0"/>
              <a:t> of the user-</a:t>
            </a:r>
            <a:r>
              <a:rPr lang="fr-FR" baseline="0" dirty="0" err="1" smtClean="0"/>
              <a:t>generated</a:t>
            </a:r>
            <a:r>
              <a:rPr lang="fr-FR" baseline="0" dirty="0" smtClean="0"/>
              <a:t> data, new cross-</a:t>
            </a:r>
            <a:r>
              <a:rPr lang="fr-FR" baseline="0" dirty="0" err="1" smtClean="0"/>
              <a:t>disciplinary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fields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appeared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computational</a:t>
            </a:r>
            <a:r>
              <a:rPr lang="fr-FR" baseline="0" dirty="0" smtClean="0"/>
              <a:t> social science or </a:t>
            </a:r>
            <a:r>
              <a:rPr lang="fr-FR" baseline="0" dirty="0" err="1" smtClean="0"/>
              <a:t>computational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epidemiology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This new </a:t>
            </a:r>
            <a:r>
              <a:rPr lang="fr-FR" baseline="0" dirty="0" err="1" smtClean="0"/>
              <a:t>fields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created</a:t>
            </a:r>
            <a:r>
              <a:rPr lang="fr-FR" baseline="0" dirty="0" smtClean="0"/>
              <a:t> new areas of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as:</a:t>
            </a:r>
          </a:p>
          <a:p>
            <a:r>
              <a:rPr lang="fr-FR" baseline="0" dirty="0" smtClean="0"/>
              <a:t>	- public </a:t>
            </a:r>
            <a:r>
              <a:rPr lang="fr-FR" baseline="0" dirty="0" err="1" smtClean="0"/>
              <a:t>health</a:t>
            </a:r>
            <a:r>
              <a:rPr lang="fr-FR" baseline="0" dirty="0" smtClean="0"/>
              <a:t> surveillance (influenza rate surveillance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Twitter)</a:t>
            </a:r>
          </a:p>
          <a:p>
            <a:r>
              <a:rPr lang="fr-FR" baseline="0" dirty="0" smtClean="0"/>
              <a:t>	- </a:t>
            </a:r>
            <a:r>
              <a:rPr lang="fr-FR" baseline="0" dirty="0" err="1" smtClean="0"/>
              <a:t>political</a:t>
            </a:r>
            <a:r>
              <a:rPr lang="fr-FR" baseline="0" dirty="0" smtClean="0"/>
              <a:t> science (</a:t>
            </a:r>
            <a:r>
              <a:rPr lang="fr-FR" baseline="0" dirty="0" err="1" smtClean="0"/>
              <a:t>predict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gender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political</a:t>
            </a:r>
            <a:r>
              <a:rPr lang="fr-FR" baseline="0" dirty="0" smtClean="0"/>
              <a:t> affiliation of </a:t>
            </a:r>
            <a:r>
              <a:rPr lang="fr-FR" baseline="0" dirty="0" err="1" smtClean="0"/>
              <a:t>Swedish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politicians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speeches)</a:t>
            </a:r>
          </a:p>
          <a:p>
            <a:r>
              <a:rPr lang="fr-FR" baseline="0" dirty="0" smtClean="0"/>
              <a:t>	- marketing (</a:t>
            </a:r>
            <a:r>
              <a:rPr lang="fr-FR" baseline="0" dirty="0" err="1" smtClean="0"/>
              <a:t>discover</a:t>
            </a:r>
            <a:r>
              <a:rPr lang="fr-FR" baseline="0" dirty="0" smtClean="0"/>
              <a:t> consumer insight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twitter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sentiment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)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Domains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classify</a:t>
            </a:r>
            <a:r>
              <a:rPr lang="fr-FR" baseline="0" dirty="0" smtClean="0"/>
              <a:t> documents as the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classified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people and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online </a:t>
            </a:r>
            <a:r>
              <a:rPr lang="fr-FR" baseline="0" dirty="0" err="1" smtClean="0"/>
              <a:t>writings</a:t>
            </a:r>
            <a:r>
              <a:rPr lang="fr-FR" baseline="0" dirty="0" smtClean="0"/>
              <a:t>, and the </a:t>
            </a:r>
            <a:r>
              <a:rPr lang="fr-FR" baseline="0" dirty="0" err="1" smtClean="0"/>
              <a:t>predicted</a:t>
            </a:r>
            <a:r>
              <a:rPr lang="fr-FR" baseline="0" dirty="0" smtClean="0"/>
              <a:t> labels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health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political</a:t>
            </a:r>
            <a:r>
              <a:rPr lang="fr-FR" baseline="0" dirty="0" smtClean="0"/>
              <a:t> affiliation, or </a:t>
            </a:r>
            <a:r>
              <a:rPr lang="fr-FR" baseline="0" dirty="0" err="1" smtClean="0"/>
              <a:t>personality</a:t>
            </a:r>
            <a:r>
              <a:rPr lang="fr-FR" baseline="0" dirty="0" smtClean="0"/>
              <a:t> type.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However</a:t>
            </a:r>
            <a:r>
              <a:rPr lang="fr-FR" baseline="0" dirty="0" smtClean="0"/>
              <a:t>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To </a:t>
            </a:r>
            <a:r>
              <a:rPr lang="fr-FR" baseline="0" dirty="0" err="1" smtClean="0"/>
              <a:t>ensure</a:t>
            </a:r>
            <a:r>
              <a:rPr lang="fr-FR" baseline="0" dirty="0" smtClean="0"/>
              <a:t>…</a:t>
            </a:r>
          </a:p>
          <a:p>
            <a:endParaRPr lang="fr-FR" baseline="0" dirty="0" smtClean="0"/>
          </a:p>
          <a:p>
            <a:r>
              <a:rPr lang="fr-FR" baseline="0" dirty="0" smtClean="0"/>
              <a:t>*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simulated shifts in train/test confounding as described above.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made the bias value b vary from 0.1 to 0.9 for both the training and the testing sets and we compared the accuracy of several classification models.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each b train , b test pair, we sampled 5 train/test splits and reported the average accuracy.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The </a:t>
            </a:r>
            <a:r>
              <a:rPr lang="fr-FR" baseline="0" dirty="0" smtClean="0"/>
              <a:t>figure show the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difference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training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 and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. In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words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left-most</a:t>
            </a:r>
            <a:r>
              <a:rPr lang="fr-FR" baseline="0" dirty="0" smtClean="0"/>
              <a:t> part of the graph shows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label and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negative</a:t>
            </a:r>
            <a:r>
              <a:rPr lang="fr-FR" baseline="0" dirty="0" smtClean="0"/>
              <a:t> in the training set and </a:t>
            </a:r>
            <a:r>
              <a:rPr lang="fr-FR" baseline="0" dirty="0" err="1" smtClean="0"/>
              <a:t>highly</a:t>
            </a:r>
            <a:r>
              <a:rPr lang="fr-FR" baseline="0" dirty="0" smtClean="0"/>
              <a:t> positive in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Similarly</a:t>
            </a:r>
            <a:r>
              <a:rPr lang="fr-FR" baseline="0" dirty="0" smtClean="0"/>
              <a:t>, the right-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part shows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label and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high in the training set and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show the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for all the </a:t>
            </a:r>
            <a:r>
              <a:rPr lang="fr-FR" baseline="0" dirty="0" err="1" smtClean="0"/>
              <a:t>baselines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in the training and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sets.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backdoor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adjustment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v1 = 10 </a:t>
            </a:r>
            <a:r>
              <a:rPr lang="fr-FR" baseline="0" dirty="0" err="1" smtClean="0"/>
              <a:t>outperforms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extrem</a:t>
            </a:r>
            <a:r>
              <a:rPr lang="fr-FR" baseline="0" dirty="0" smtClean="0"/>
              <a:t> case by 1 (</a:t>
            </a:r>
            <a:r>
              <a:rPr lang="fr-FR" baseline="0" dirty="0" err="1" smtClean="0"/>
              <a:t>subsampling</a:t>
            </a:r>
            <a:r>
              <a:rPr lang="fr-FR" baseline="0" dirty="0" smtClean="0"/>
              <a:t>) to 30 points (SO)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 the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in the training and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sets (middle area), BAZ10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outperformed</a:t>
            </a:r>
            <a:r>
              <a:rPr lang="fr-FR" baseline="0" dirty="0" smtClean="0"/>
              <a:t> by LR but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points </a:t>
            </a:r>
            <a:r>
              <a:rPr lang="fr-FR" baseline="0" dirty="0" err="1" smtClean="0"/>
              <a:t>lower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 right figure shows the </a:t>
            </a:r>
            <a:r>
              <a:rPr lang="fr-FR" baseline="0" dirty="0" err="1" smtClean="0"/>
              <a:t>average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over the training </a:t>
            </a:r>
            <a:r>
              <a:rPr lang="fr-FR" baseline="0" dirty="0" err="1" smtClean="0"/>
              <a:t>biases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BA and BAZ10 are </a:t>
            </a:r>
            <a:r>
              <a:rPr lang="fr-FR" baseline="0" dirty="0" err="1" smtClean="0"/>
              <a:t>yielding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To </a:t>
            </a:r>
            <a:r>
              <a:rPr lang="fr-FR" dirty="0" err="1" smtClean="0"/>
              <a:t>explain</a:t>
            </a:r>
            <a:r>
              <a:rPr lang="fr-FR" baseline="0" dirty="0" smtClean="0"/>
              <a:t> how the back-</a:t>
            </a:r>
            <a:r>
              <a:rPr lang="fr-FR" baseline="0" dirty="0" err="1" smtClean="0"/>
              <a:t>door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adjustment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robustness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examine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things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First, </a:t>
            </a:r>
            <a:r>
              <a:rPr lang="fr-FR" baseline="0" dirty="0" err="1" smtClean="0"/>
              <a:t>recall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Simpson’s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paradox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arises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effect</a:t>
            </a:r>
            <a:r>
              <a:rPr lang="fr-FR" baseline="0" dirty="0" smtClean="0"/>
              <a:t> of X on Z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comparing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general</a:t>
            </a:r>
            <a:r>
              <a:rPr lang="fr-FR" baseline="0" dirty="0" smtClean="0"/>
              <a:t> population to the </a:t>
            </a:r>
            <a:r>
              <a:rPr lang="fr-FR" baseline="0" dirty="0" err="1" smtClean="0"/>
              <a:t>subpopulations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count the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display </a:t>
            </a:r>
            <a:r>
              <a:rPr lang="fr-FR" baseline="0" dirty="0" err="1" smtClean="0"/>
              <a:t>Simpson’s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paradox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classifier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stratifying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value.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BAZ10 has a constant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paradox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whereas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classifiers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growing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increasing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.5). This </a:t>
            </a:r>
            <a:r>
              <a:rPr lang="fr-FR" baseline="0" dirty="0" err="1" smtClean="0"/>
              <a:t>indicates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BAZ10 fixes the </a:t>
            </a:r>
            <a:r>
              <a:rPr lang="fr-FR" baseline="0" dirty="0" err="1" smtClean="0"/>
              <a:t>sign</a:t>
            </a:r>
            <a:r>
              <a:rPr lang="fr-FR" baseline="0" dirty="0" smtClean="0"/>
              <a:t> of coefficients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predictive</a:t>
            </a:r>
            <a:r>
              <a:rPr lang="fr-FR" baseline="0" dirty="0" smtClean="0"/>
              <a:t> of Y but have been </a:t>
            </a:r>
            <a:r>
              <a:rPr lang="fr-FR" baseline="0" dirty="0" err="1" smtClean="0"/>
              <a:t>misled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7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fr-FR" baseline="0" dirty="0" smtClean="0"/>
              <a:t>Second,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plot the coefficient values for the </a:t>
            </a:r>
            <a:r>
              <a:rPr lang="fr-FR" baseline="0" dirty="0" err="1" smtClean="0"/>
              <a:t>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of the label (top), and for the </a:t>
            </a:r>
            <a:r>
              <a:rPr lang="fr-FR" baseline="0" dirty="0" err="1" smtClean="0"/>
              <a:t>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bottom</a:t>
            </a:r>
            <a:r>
              <a:rPr lang="fr-FR" baseline="0" dirty="0" smtClean="0"/>
              <a:t>). (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chi 2 test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though</a:t>
            </a:r>
            <a:r>
              <a:rPr lang="fr-FR" baseline="0" dirty="0" smtClean="0"/>
              <a:t> the location-</a:t>
            </a:r>
            <a:r>
              <a:rPr lang="fr-FR" baseline="0" dirty="0" err="1" smtClean="0"/>
              <a:t>related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coefficients </a:t>
            </a:r>
            <a:r>
              <a:rPr lang="fr-FR" baseline="0" dirty="0" err="1" smtClean="0"/>
              <a:t>decrease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little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stay</a:t>
            </a:r>
            <a:r>
              <a:rPr lang="fr-FR" baseline="0" dirty="0" smtClean="0"/>
              <a:t> important.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However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though</a:t>
            </a:r>
            <a:r>
              <a:rPr lang="fr-FR" baseline="0" dirty="0" smtClean="0"/>
              <a:t> the location-</a:t>
            </a:r>
            <a:r>
              <a:rPr lang="fr-FR" baseline="0" dirty="0" err="1" smtClean="0"/>
              <a:t>related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coefficients in the initial classifier (LR),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driven</a:t>
            </a:r>
            <a:r>
              <a:rPr lang="fr-FR" baseline="0" dirty="0" smtClean="0"/>
              <a:t> down close to 0 by BAZ10.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This shows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BAZ10 drive to </a:t>
            </a:r>
            <a:r>
              <a:rPr lang="fr-FR" baseline="0" dirty="0" err="1" smtClean="0"/>
              <a:t>zero</a:t>
            </a:r>
            <a:r>
              <a:rPr lang="fr-FR" baseline="0" dirty="0" smtClean="0"/>
              <a:t> coefficients for </a:t>
            </a:r>
            <a:r>
              <a:rPr lang="fr-FR" baseline="0" dirty="0" err="1" smtClean="0"/>
              <a:t>term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correlated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confounding variable (𝑍) is correlated both with the input (𝑋)and the output (𝑌) variables.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From the graphical</a:t>
            </a:r>
            <a:r>
              <a:rPr lang="en-US" baseline="0" dirty="0" smtClean="0"/>
              <a:t> model</a:t>
            </a:r>
            <a:r>
              <a:rPr lang="en-US" dirty="0" smtClean="0"/>
              <a:t>,</a:t>
            </a:r>
            <a:r>
              <a:rPr lang="en-US" baseline="0" dirty="0" smtClean="0"/>
              <a:t> we can see that w</a:t>
            </a:r>
            <a:r>
              <a:rPr lang="en-US" dirty="0" smtClean="0"/>
              <a:t>hen Z is observed, there is no association between X and Y as Z</a:t>
            </a:r>
            <a:r>
              <a:rPr lang="en-US" baseline="0" dirty="0" smtClean="0"/>
              <a:t> is blocking the path between X and Y. However, when Z is not observed, then there can be a false correlation between X and Y.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a classifier </a:t>
            </a:r>
            <a:r>
              <a:rPr lang="fr-FR" baseline="0" dirty="0" err="1" smtClean="0"/>
              <a:t>trained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predict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political</a:t>
            </a:r>
            <a:r>
              <a:rPr lang="fr-FR" baseline="0" dirty="0" smtClean="0"/>
              <a:t> affiliation of a Twitter user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confounded</a:t>
            </a:r>
            <a:r>
              <a:rPr lang="fr-FR" baseline="0" dirty="0" smtClean="0"/>
              <a:t> by an </a:t>
            </a:r>
            <a:r>
              <a:rPr lang="fr-FR" baseline="0" dirty="0" err="1" smtClean="0"/>
              <a:t>unobserved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age</a:t>
            </a:r>
            <a:r>
              <a:rPr lang="fr-FR" baseline="0" dirty="0" smtClean="0"/>
              <a:t> variable. This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increase</a:t>
            </a:r>
            <a:r>
              <a:rPr lang="fr-FR" baseline="0" dirty="0" smtClean="0"/>
              <a:t> the coefficients of </a:t>
            </a:r>
            <a:r>
              <a:rPr lang="fr-FR" baseline="0" dirty="0" err="1" smtClean="0"/>
              <a:t>age-related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terms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classifer</a:t>
            </a:r>
            <a:r>
              <a:rPr lang="fr-FR" baseline="0" dirty="0" smtClean="0"/>
              <a:t>.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though</a:t>
            </a:r>
            <a:r>
              <a:rPr lang="fr-FR" dirty="0" smtClean="0"/>
              <a:t> </a:t>
            </a:r>
            <a:r>
              <a:rPr lang="fr-FR" dirty="0" err="1" smtClean="0"/>
              <a:t>controlling</a:t>
            </a:r>
            <a:r>
              <a:rPr lang="fr-FR" dirty="0" smtClean="0"/>
              <a:t> for </a:t>
            </a:r>
            <a:r>
              <a:rPr lang="fr-FR" dirty="0" err="1" smtClean="0"/>
              <a:t>confounding</a:t>
            </a:r>
            <a:r>
              <a:rPr lang="fr-FR" baseline="0" dirty="0" smtClean="0"/>
              <a:t> variables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central in </a:t>
            </a:r>
            <a:r>
              <a:rPr lang="fr-FR" baseline="0" dirty="0" err="1" smtClean="0"/>
              <a:t>empirical</a:t>
            </a:r>
            <a:r>
              <a:rPr lang="fr-FR" baseline="0" dirty="0" smtClean="0"/>
              <a:t> social science,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ignored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classification.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classification, the </a:t>
            </a:r>
            <a:r>
              <a:rPr lang="fr-FR" baseline="0" dirty="0" err="1" smtClean="0"/>
              <a:t>primary</a:t>
            </a:r>
            <a:r>
              <a:rPr lang="fr-FR" baseline="0" dirty="0" smtClean="0"/>
              <a:t>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causal </a:t>
            </a:r>
            <a:r>
              <a:rPr lang="fr-FR" baseline="0" dirty="0" err="1" smtClean="0"/>
              <a:t>inference</a:t>
            </a:r>
            <a:r>
              <a:rPr lang="fr-FR" baseline="0" dirty="0" smtClean="0"/>
              <a:t> as in social science but </a:t>
            </a:r>
            <a:r>
              <a:rPr lang="fr-FR" baseline="0" dirty="0" err="1" smtClean="0"/>
              <a:t>prediction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Therefore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assumption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made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confounder’s</a:t>
            </a:r>
            <a:r>
              <a:rPr lang="fr-FR" baseline="0" dirty="0" smtClean="0"/>
              <a:t> influence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in the training and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sets. Under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assumption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prediction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slightly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affected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assumption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hold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reasons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First, the training sets are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due to the </a:t>
            </a:r>
            <a:r>
              <a:rPr lang="fr-FR" baseline="0" dirty="0" err="1" smtClean="0"/>
              <a:t>cost</a:t>
            </a:r>
            <a:r>
              <a:rPr lang="fr-FR" baseline="0" dirty="0" smtClean="0"/>
              <a:t> of annotation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Second, and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importantly</a:t>
            </a:r>
            <a:r>
              <a:rPr lang="fr-FR" baseline="0" dirty="0" smtClean="0"/>
              <a:t>, the relation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variable and the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variable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likely</a:t>
            </a:r>
            <a:r>
              <a:rPr lang="fr-FR" baseline="0" dirty="0" smtClean="0"/>
              <a:t> to change over time </a:t>
            </a:r>
            <a:r>
              <a:rPr lang="fr-FR" baseline="0" dirty="0" err="1" smtClean="0"/>
              <a:t>leading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poor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Example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spreading</a:t>
            </a:r>
            <a:r>
              <a:rPr lang="fr-FR" baseline="0" dirty="0" smtClean="0"/>
              <a:t> of a </a:t>
            </a:r>
            <a:r>
              <a:rPr lang="fr-FR" baseline="0" dirty="0" err="1" smtClean="0"/>
              <a:t>disease</a:t>
            </a:r>
            <a:r>
              <a:rPr lang="fr-FR" baseline="0" dirty="0" smtClean="0"/>
              <a:t> to new populations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on the output of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classifiers</a:t>
            </a:r>
            <a:r>
              <a:rPr lang="fr-FR" baseline="0" dirty="0" smtClean="0"/>
              <a:t> are at </a:t>
            </a:r>
            <a:r>
              <a:rPr lang="fr-FR" baseline="0" dirty="0" err="1" smtClean="0"/>
              <a:t>risk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reaching</a:t>
            </a:r>
            <a:r>
              <a:rPr lang="fr-FR" baseline="0" dirty="0" smtClean="0"/>
              <a:t> false conclusions if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classifiers</a:t>
            </a:r>
            <a:r>
              <a:rPr lang="fr-FR" baseline="0" dirty="0" smtClean="0"/>
              <a:t> do not </a:t>
            </a:r>
            <a:r>
              <a:rPr lang="fr-FR" baseline="0" dirty="0" err="1" smtClean="0"/>
              <a:t>adjust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variables.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Methods have been developed to control for confounding variables:</a:t>
            </a:r>
          </a:p>
          <a:p>
            <a:pPr marL="628650" lvl="1" indent="-171450">
              <a:buFontTx/>
              <a:buChar char="-"/>
            </a:pPr>
            <a:r>
              <a:rPr lang="fr-FR" dirty="0" err="1" smtClean="0"/>
              <a:t>Matching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construct</a:t>
            </a:r>
            <a:r>
              <a:rPr lang="fr-FR" baseline="0" dirty="0" smtClean="0"/>
              <a:t> pair-</a:t>
            </a:r>
            <a:r>
              <a:rPr lang="fr-FR" baseline="0" dirty="0" err="1" smtClean="0"/>
              <a:t>wise</a:t>
            </a:r>
            <a:r>
              <a:rPr lang="fr-FR" baseline="0" dirty="0" smtClean="0"/>
              <a:t> classification by </a:t>
            </a:r>
            <a:r>
              <a:rPr lang="fr-FR" baseline="0" dirty="0" err="1" smtClean="0"/>
              <a:t>pairing</a:t>
            </a:r>
            <a:r>
              <a:rPr lang="fr-FR" baseline="0" dirty="0" smtClean="0"/>
              <a:t> an instance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label y and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value z to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instance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label but a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value.</a:t>
            </a:r>
            <a:endParaRPr lang="fr-FR" dirty="0" smtClean="0"/>
          </a:p>
          <a:p>
            <a:pPr marL="628650" lvl="1" indent="-171450">
              <a:buFontTx/>
              <a:buChar char="-"/>
            </a:pPr>
            <a:r>
              <a:rPr lang="fr-FR" dirty="0" smtClean="0"/>
              <a:t>Stratification: </a:t>
            </a:r>
            <a:r>
              <a:rPr lang="fr-FR" dirty="0" err="1" smtClean="0"/>
              <a:t>create</a:t>
            </a:r>
            <a:r>
              <a:rPr lang="fr-FR" dirty="0" smtClean="0"/>
              <a:t> group of instances </a:t>
            </a:r>
            <a:r>
              <a:rPr lang="fr-FR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vary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evaluate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group of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removal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remove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Back-</a:t>
            </a:r>
            <a:r>
              <a:rPr lang="fr-FR" baseline="0" dirty="0" err="1" smtClean="0"/>
              <a:t>door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adjustment</a:t>
            </a:r>
            <a:r>
              <a:rPr lang="fr-FR" baseline="0" dirty="0" smtClean="0"/>
              <a:t> by Pearl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endParaRPr lang="fr-FR" baseline="0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Solutions have been designed to solve:</a:t>
            </a:r>
          </a:p>
          <a:p>
            <a:r>
              <a:rPr lang="en-US" dirty="0" smtClean="0"/>
              <a:t>- Selection</a:t>
            </a:r>
            <a:r>
              <a:rPr lang="en-US" baseline="0" dirty="0" smtClean="0"/>
              <a:t> bias problem</a:t>
            </a:r>
          </a:p>
          <a:p>
            <a:r>
              <a:rPr lang="en-US" baseline="0" dirty="0" smtClean="0"/>
              <a:t>- Changing target distribution problem</a:t>
            </a:r>
          </a:p>
          <a:p>
            <a:endParaRPr lang="en-US" baseline="0" dirty="0" smtClean="0"/>
          </a:p>
          <a:p>
            <a:r>
              <a:rPr lang="en-US" sz="1200" dirty="0" smtClean="0"/>
              <a:t>We focus on the problem where the relation between the confounder Z and the target Y varies: 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Existing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approaches</a:t>
            </a:r>
            <a:r>
              <a:rPr lang="fr-FR" baseline="0" dirty="0" smtClean="0"/>
              <a:t> are not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tens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thousands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fr-FR" dirty="0" smtClean="0"/>
                  <a:t>We assume a </a:t>
                </a:r>
                <a:r>
                  <a:rPr lang="fr-FR" dirty="0" err="1" smtClean="0"/>
                  <a:t>dataset</a:t>
                </a:r>
                <a:r>
                  <a:rPr lang="fr-FR" dirty="0" smtClean="0"/>
                  <a:t> D of</a:t>
                </a:r>
                <a:r>
                  <a:rPr lang="fr-FR" baseline="0" dirty="0" smtClean="0"/>
                  <a:t> n instances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vector of terms,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class label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</a:t>
                </a:r>
                <a:r>
                  <a:rPr lang="en-US" baseline="0" dirty="0" smtClean="0"/>
                  <a:t> confounder value</a:t>
                </a:r>
                <a:r>
                  <a:rPr lang="en-US" dirty="0" smtClean="0"/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fr-FR" dirty="0" smtClean="0"/>
              </a:p>
              <a:p>
                <a:pPr marL="171450" indent="-171450">
                  <a:buFontTx/>
                  <a:buChar char="-"/>
                </a:pPr>
                <a:r>
                  <a:rPr lang="fr-FR" dirty="0" smtClean="0"/>
                  <a:t>Objective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predict</a:t>
                </a:r>
                <a:r>
                  <a:rPr lang="fr-FR" dirty="0" smtClean="0"/>
                  <a:t> the</a:t>
                </a:r>
                <a:r>
                  <a:rPr lang="fr-FR" baseline="0" dirty="0" smtClean="0"/>
                  <a:t>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aseline="0" dirty="0" smtClean="0"/>
                  <a:t> for </a:t>
                </a:r>
                <a:r>
                  <a:rPr lang="fr-FR" baseline="0" dirty="0" err="1" smtClean="0"/>
                  <a:t>some</a:t>
                </a:r>
                <a:r>
                  <a:rPr lang="fr-FR" baseline="0" dirty="0" smtClean="0"/>
                  <a:t> new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while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controlling</a:t>
                </a:r>
                <a:r>
                  <a:rPr lang="fr-FR" baseline="0" dirty="0" smtClean="0"/>
                  <a:t> for an </a:t>
                </a:r>
                <a:r>
                  <a:rPr lang="fr-FR" baseline="0" dirty="0" err="1" smtClean="0"/>
                  <a:t>unobserved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confounder</a:t>
                </a:r>
                <a:r>
                  <a:rPr lang="fr-F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baseline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fr-FR" dirty="0" err="1" smtClean="0"/>
                  <a:t>We</a:t>
                </a:r>
                <a:r>
                  <a:rPr lang="fr-FR" dirty="0" smtClean="0"/>
                  <a:t> assume the </a:t>
                </a:r>
                <a:r>
                  <a:rPr lang="fr-FR" dirty="0" err="1" smtClean="0"/>
                  <a:t>confounder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observed</a:t>
                </a:r>
                <a:r>
                  <a:rPr lang="fr-FR" dirty="0" smtClean="0"/>
                  <a:t> at training time but not at </a:t>
                </a:r>
                <a:r>
                  <a:rPr lang="fr-FR" dirty="0" err="1" smtClean="0"/>
                  <a:t>testing</a:t>
                </a:r>
                <a:r>
                  <a:rPr lang="fr-FR" dirty="0" smtClean="0"/>
                  <a:t> time.</a:t>
                </a:r>
              </a:p>
              <a:p>
                <a:pPr marL="171450" indent="-171450">
                  <a:buFontTx/>
                  <a:buChar char="-"/>
                </a:pPr>
                <a:endParaRPr lang="fr-FR" dirty="0" smtClean="0"/>
              </a:p>
              <a:p>
                <a:pPr marL="171450" indent="-171450">
                  <a:buFontTx/>
                  <a:buChar char="-"/>
                </a:pPr>
                <a:r>
                  <a:rPr lang="fr-FR" dirty="0" smtClean="0"/>
                  <a:t>Figure: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omit the </a:t>
                </a:r>
                <a:r>
                  <a:rPr lang="fr-FR" dirty="0" err="1" smtClean="0"/>
                  <a:t>confounding</a:t>
                </a:r>
                <a:r>
                  <a:rPr lang="fr-FR" dirty="0" smtClean="0"/>
                  <a:t> variable Z, </a:t>
                </a:r>
                <a:r>
                  <a:rPr lang="fr-FR" dirty="0" err="1" smtClean="0"/>
                  <a:t>then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are back to a</a:t>
                </a:r>
                <a:r>
                  <a:rPr lang="fr-FR" baseline="0" dirty="0" smtClean="0"/>
                  <a:t> standard </a:t>
                </a:r>
                <a:r>
                  <a:rPr lang="fr-FR" baseline="0" dirty="0" err="1" smtClean="0"/>
                  <a:t>approach</a:t>
                </a:r>
                <a:r>
                  <a:rPr lang="fr-FR" baseline="0" dirty="0" smtClean="0"/>
                  <a:t> to </a:t>
                </a:r>
                <a:r>
                  <a:rPr lang="fr-FR" baseline="0" dirty="0" err="1" smtClean="0"/>
                  <a:t>text</a:t>
                </a:r>
                <a:r>
                  <a:rPr lang="fr-FR" baseline="0" dirty="0" smtClean="0"/>
                  <a:t> classification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model P(Y|X).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assume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confounder</a:t>
                </a:r>
                <a:r>
                  <a:rPr lang="fr-FR" baseline="0" dirty="0" smtClean="0"/>
                  <a:t> influences </a:t>
                </a:r>
                <a:r>
                  <a:rPr lang="fr-FR" baseline="0" dirty="0" err="1" smtClean="0"/>
                  <a:t>both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term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vector</a:t>
                </a:r>
                <a:r>
                  <a:rPr lang="fr-FR" baseline="0" dirty="0" smtClean="0"/>
                  <a:t> and the </a:t>
                </a:r>
                <a:r>
                  <a:rPr lang="fr-FR" baseline="0" dirty="0" err="1" smtClean="0"/>
                  <a:t>target</a:t>
                </a:r>
                <a:r>
                  <a:rPr lang="fr-FR" baseline="0" dirty="0" smtClean="0"/>
                  <a:t> label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err="1" smtClean="0"/>
                  <a:t>E.g</a:t>
                </a:r>
                <a:r>
                  <a:rPr lang="fr-FR" baseline="0" dirty="0" smtClean="0"/>
                  <a:t>: public </a:t>
                </a:r>
                <a:r>
                  <a:rPr lang="fr-FR" baseline="0" dirty="0" err="1" smtClean="0"/>
                  <a:t>health</a:t>
                </a:r>
                <a:r>
                  <a:rPr lang="fr-FR" baseline="0" dirty="0" smtClean="0"/>
                  <a:t> setting: y </a:t>
                </a:r>
                <a:r>
                  <a:rPr lang="fr-FR" baseline="0" dirty="0" err="1" smtClean="0"/>
                  <a:t>may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be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health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status</a:t>
                </a:r>
                <a:r>
                  <a:rPr lang="fr-FR" baseline="0" dirty="0" smtClean="0"/>
                  <a:t>, x a </a:t>
                </a:r>
                <a:r>
                  <a:rPr lang="fr-FR" baseline="0" dirty="0" err="1" smtClean="0"/>
                  <a:t>term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vector</a:t>
                </a:r>
                <a:r>
                  <a:rPr lang="fr-FR" baseline="0" dirty="0" smtClean="0"/>
                  <a:t> for online messages, and z a </a:t>
                </a:r>
                <a:r>
                  <a:rPr lang="fr-FR" baseline="0" dirty="0" err="1" smtClean="0"/>
                  <a:t>demographic</a:t>
                </a:r>
                <a:r>
                  <a:rPr lang="fr-FR" baseline="0" dirty="0" smtClean="0"/>
                  <a:t> variable</a:t>
                </a:r>
              </a:p>
              <a:p>
                <a:pPr marL="628650" lvl="1" indent="-171450">
                  <a:buFontTx/>
                  <a:buChar char="-"/>
                </a:pPr>
                <a:endParaRPr lang="fr-FR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smtClean="0"/>
                  <a:t>The back-</a:t>
                </a:r>
                <a:r>
                  <a:rPr lang="fr-FR" baseline="0" dirty="0" err="1" smtClean="0"/>
                  <a:t>door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criterion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graphical</a:t>
                </a:r>
                <a:r>
                  <a:rPr lang="fr-FR" baseline="0" dirty="0" smtClean="0"/>
                  <a:t> test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determines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whether</a:t>
                </a:r>
                <a:r>
                  <a:rPr lang="fr-FR" baseline="0" dirty="0" smtClean="0"/>
                  <a:t> Z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sufficient</a:t>
                </a:r>
                <a:r>
                  <a:rPr lang="fr-FR" baseline="0" dirty="0" smtClean="0"/>
                  <a:t> set of variables to </a:t>
                </a:r>
                <a:r>
                  <a:rPr lang="fr-FR" baseline="0" dirty="0" err="1" smtClean="0"/>
                  <a:t>estimate</a:t>
                </a:r>
                <a:r>
                  <a:rPr lang="fr-FR" baseline="0" dirty="0" smtClean="0"/>
                  <a:t> the causal </a:t>
                </a:r>
                <a:r>
                  <a:rPr lang="fr-FR" baseline="0" dirty="0" err="1" smtClean="0"/>
                  <a:t>effect</a:t>
                </a:r>
                <a:r>
                  <a:rPr lang="fr-FR" baseline="0" dirty="0" smtClean="0"/>
                  <a:t>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smtClean="0"/>
                  <a:t>No </a:t>
                </a:r>
                <a:r>
                  <a:rPr lang="fr-FR" baseline="0" dirty="0" err="1" smtClean="0"/>
                  <a:t>node</a:t>
                </a:r>
                <a:r>
                  <a:rPr lang="fr-FR" baseline="0" dirty="0" smtClean="0"/>
                  <a:t>…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smtClean="0"/>
                  <a:t>Z blocks </a:t>
                </a:r>
                <a:r>
                  <a:rPr lang="fr-FR" baseline="0" dirty="0" err="1" smtClean="0"/>
                  <a:t>every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path</a:t>
                </a:r>
                <a:r>
                  <a:rPr lang="fr-FR" baseline="0" dirty="0" smtClean="0"/>
                  <a:t>…</a:t>
                </a:r>
              </a:p>
              <a:p>
                <a:pPr marL="628650" lvl="1" indent="-171450">
                  <a:buFontTx/>
                  <a:buChar char="-"/>
                </a:pPr>
                <a:endParaRPr lang="fr-FR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smtClean="0"/>
                  <a:t>Back-</a:t>
                </a:r>
                <a:r>
                  <a:rPr lang="fr-FR" baseline="0" dirty="0" err="1" smtClean="0"/>
                  <a:t>door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adjustment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typically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used</a:t>
                </a:r>
                <a:r>
                  <a:rPr lang="fr-FR" baseline="0" dirty="0" smtClean="0"/>
                  <a:t> as a </a:t>
                </a:r>
                <a:r>
                  <a:rPr lang="fr-FR" baseline="0" dirty="0" err="1" smtClean="0"/>
                  <a:t>method</a:t>
                </a:r>
                <a:r>
                  <a:rPr lang="fr-FR" baseline="0" dirty="0" smtClean="0"/>
                  <a:t> of </a:t>
                </a:r>
                <a:r>
                  <a:rPr lang="fr-FR" baseline="0" dirty="0" err="1" smtClean="0"/>
                  <a:t>identifying</a:t>
                </a:r>
                <a:r>
                  <a:rPr lang="fr-FR" baseline="0" dirty="0" smtClean="0"/>
                  <a:t> the causal </a:t>
                </a:r>
                <a:r>
                  <a:rPr lang="fr-FR" baseline="0" dirty="0" err="1" smtClean="0"/>
                  <a:t>effect</a:t>
                </a:r>
                <a:r>
                  <a:rPr lang="fr-FR" baseline="0" dirty="0" smtClean="0"/>
                  <a:t> of X on Y, </a:t>
                </a: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are not </a:t>
                </a:r>
                <a:r>
                  <a:rPr lang="fr-FR" baseline="0" dirty="0" err="1" smtClean="0"/>
                  <a:t>attempting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any</a:t>
                </a:r>
                <a:r>
                  <a:rPr lang="fr-FR" baseline="0" dirty="0" smtClean="0"/>
                  <a:t> causal </a:t>
                </a:r>
                <a:r>
                  <a:rPr lang="fr-FR" baseline="0" dirty="0" err="1" smtClean="0"/>
                  <a:t>interpretation</a:t>
                </a:r>
                <a:r>
                  <a:rPr lang="fr-FR" baseline="0" dirty="0" smtClean="0"/>
                  <a:t>.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use </a:t>
                </a:r>
                <a:r>
                  <a:rPr lang="fr-FR" baseline="0" dirty="0" err="1" smtClean="0"/>
                  <a:t>it</a:t>
                </a:r>
                <a:r>
                  <a:rPr lang="fr-FR" baseline="0" dirty="0" smtClean="0"/>
                  <a:t> as a </a:t>
                </a:r>
                <a:r>
                  <a:rPr lang="fr-FR" baseline="0" dirty="0" err="1" smtClean="0"/>
                  <a:t>framework</a:t>
                </a:r>
                <a:r>
                  <a:rPr lang="fr-FR" baseline="0" dirty="0" smtClean="0"/>
                  <a:t> for </a:t>
                </a:r>
                <a:r>
                  <a:rPr lang="fr-FR" baseline="0" dirty="0" err="1" smtClean="0"/>
                  <a:t>making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prediction</a:t>
                </a:r>
                <a:r>
                  <a:rPr lang="fr-FR" baseline="0" dirty="0" smtClean="0"/>
                  <a:t> for Y </a:t>
                </a:r>
                <a:r>
                  <a:rPr lang="fr-FR" baseline="0" dirty="0" err="1" smtClean="0"/>
                  <a:t>given</a:t>
                </a:r>
                <a:r>
                  <a:rPr lang="fr-FR" baseline="0" dirty="0" smtClean="0"/>
                  <a:t> X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controls</a:t>
                </a:r>
                <a:r>
                  <a:rPr lang="fr-FR" baseline="0" dirty="0" smtClean="0"/>
                  <a:t> for Z.</a:t>
                </a:r>
              </a:p>
              <a:p>
                <a:pPr marL="171450" lvl="0" indent="-171450">
                  <a:buFontTx/>
                  <a:buChar char="-"/>
                </a:pPr>
                <a:endParaRPr lang="fr-FR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smtClean="0"/>
                  <a:t>For </a:t>
                </a:r>
                <a:r>
                  <a:rPr lang="fr-FR" baseline="0" dirty="0" err="1" smtClean="0"/>
                  <a:t>simplicity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assumed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x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vector</a:t>
                </a:r>
                <a:r>
                  <a:rPr lang="fr-FR" baseline="0" dirty="0" smtClean="0"/>
                  <a:t> of </a:t>
                </a:r>
                <a:r>
                  <a:rPr lang="fr-FR" baseline="0" dirty="0" err="1" smtClean="0"/>
                  <a:t>binary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features</a:t>
                </a:r>
                <a:r>
                  <a:rPr lang="fr-FR" baseline="0" dirty="0" smtClean="0"/>
                  <a:t> and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y and z are </a:t>
                </a:r>
                <a:r>
                  <a:rPr lang="fr-FR" baseline="0" dirty="0" err="1" smtClean="0"/>
                  <a:t>binary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scalar</a:t>
                </a:r>
                <a:r>
                  <a:rPr lang="fr-FR" baseline="0" dirty="0" smtClean="0"/>
                  <a:t> variables.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fr-FR" dirty="0" smtClean="0"/>
                  <a:t>We assume a </a:t>
                </a:r>
                <a:r>
                  <a:rPr lang="fr-FR" dirty="0" err="1" smtClean="0"/>
                  <a:t>dataset</a:t>
                </a:r>
                <a:r>
                  <a:rPr lang="fr-FR" dirty="0" smtClean="0"/>
                  <a:t> D of</a:t>
                </a:r>
                <a:r>
                  <a:rPr lang="fr-FR" baseline="0" dirty="0" smtClean="0"/>
                  <a:t> n instances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</a:t>
                </a:r>
                <a:r>
                  <a:rPr lang="fr-FR" b="0" i="0" baseline="0" smtClean="0">
                    <a:latin typeface="Cambria Math" panose="02040503050406030204" pitchFamily="18" charset="0"/>
                  </a:rPr>
                  <a:t>𝑥_𝑖</a:t>
                </a:r>
                <a:r>
                  <a:rPr lang="en-US" dirty="0" smtClean="0"/>
                  <a:t> is a vector of terms,</a:t>
                </a:r>
                <a:r>
                  <a:rPr lang="en-US" baseline="0" dirty="0" smtClean="0"/>
                  <a:t> </a:t>
                </a:r>
                <a:r>
                  <a:rPr lang="fr-FR" b="0" i="0" baseline="0" smtClean="0">
                    <a:latin typeface="Cambria Math" panose="02040503050406030204" pitchFamily="18" charset="0"/>
                  </a:rPr>
                  <a:t>𝑦_𝑖</a:t>
                </a:r>
                <a:r>
                  <a:rPr lang="en-US" dirty="0" smtClean="0"/>
                  <a:t> is the class label and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𝑧_𝑖</a:t>
                </a:r>
                <a:r>
                  <a:rPr lang="en-US" dirty="0" smtClean="0"/>
                  <a:t> is the</a:t>
                </a:r>
                <a:r>
                  <a:rPr lang="en-US" baseline="0" dirty="0" smtClean="0"/>
                  <a:t> confounder value</a:t>
                </a:r>
                <a:r>
                  <a:rPr lang="en-US" dirty="0" smtClean="0"/>
                  <a:t>.</a:t>
                </a:r>
              </a:p>
              <a:p>
                <a:pPr marL="171450" indent="-171450">
                  <a:buFontTx/>
                  <a:buChar char="-"/>
                </a:pPr>
                <a:endParaRPr lang="fr-FR" dirty="0" smtClean="0"/>
              </a:p>
              <a:p>
                <a:pPr marL="171450" indent="-171450">
                  <a:buFontTx/>
                  <a:buChar char="-"/>
                </a:pPr>
                <a:r>
                  <a:rPr lang="fr-FR" dirty="0" smtClean="0"/>
                  <a:t>Objective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predict</a:t>
                </a:r>
                <a:r>
                  <a:rPr lang="fr-FR" dirty="0" smtClean="0"/>
                  <a:t> the</a:t>
                </a:r>
                <a:r>
                  <a:rPr lang="fr-FR" baseline="0" dirty="0" smtClean="0"/>
                  <a:t> label </a:t>
                </a:r>
                <a:r>
                  <a:rPr lang="fr-FR" i="0" baseline="0" dirty="0" smtClean="0">
                    <a:latin typeface="Cambria Math" panose="02040503050406030204" pitchFamily="18" charset="0"/>
                  </a:rPr>
                  <a:t>𝑦_𝑗</a:t>
                </a:r>
                <a:r>
                  <a:rPr lang="fr-FR" baseline="0" dirty="0" smtClean="0"/>
                  <a:t> for </a:t>
                </a:r>
                <a:r>
                  <a:rPr lang="fr-FR" baseline="0" dirty="0" err="1" smtClean="0"/>
                  <a:t>some</a:t>
                </a:r>
                <a:r>
                  <a:rPr lang="fr-FR" baseline="0" dirty="0" smtClean="0"/>
                  <a:t> new instance </a:t>
                </a:r>
                <a:r>
                  <a:rPr lang="fr-FR" i="0" baseline="0" dirty="0" smtClean="0">
                    <a:latin typeface="Cambria Math" panose="02040503050406030204" pitchFamily="18" charset="0"/>
                  </a:rPr>
                  <a:t>𝑥_𝑗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while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controlling</a:t>
                </a:r>
                <a:r>
                  <a:rPr lang="fr-FR" baseline="0" dirty="0" smtClean="0"/>
                  <a:t> for an </a:t>
                </a:r>
                <a:r>
                  <a:rPr lang="fr-FR" baseline="0" dirty="0" err="1" smtClean="0"/>
                  <a:t>unobserved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confounder</a:t>
                </a:r>
                <a:r>
                  <a:rPr lang="fr-FR" baseline="0" dirty="0" smtClean="0"/>
                  <a:t> </a:t>
                </a:r>
                <a:r>
                  <a:rPr lang="fr-FR" b="0" i="0" baseline="0" smtClean="0">
                    <a:latin typeface="Cambria Math" panose="02040503050406030204" pitchFamily="18" charset="0"/>
                  </a:rPr>
                  <a:t>𝑧_𝑗</a:t>
                </a:r>
                <a:r>
                  <a:rPr lang="en-US" dirty="0" smtClean="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fr-FR" dirty="0" err="1" smtClean="0"/>
                  <a:t>We</a:t>
                </a:r>
                <a:r>
                  <a:rPr lang="fr-FR" dirty="0" smtClean="0"/>
                  <a:t> assume the </a:t>
                </a:r>
                <a:r>
                  <a:rPr lang="fr-FR" dirty="0" err="1" smtClean="0"/>
                  <a:t>confounder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observed</a:t>
                </a:r>
                <a:r>
                  <a:rPr lang="fr-FR" dirty="0" smtClean="0"/>
                  <a:t> at training time but not at </a:t>
                </a:r>
                <a:r>
                  <a:rPr lang="fr-FR" dirty="0" err="1" smtClean="0"/>
                  <a:t>testing</a:t>
                </a:r>
                <a:r>
                  <a:rPr lang="fr-FR" dirty="0" smtClean="0"/>
                  <a:t> time.</a:t>
                </a:r>
              </a:p>
              <a:p>
                <a:pPr marL="171450" indent="-171450">
                  <a:buFontTx/>
                  <a:buChar char="-"/>
                </a:pPr>
                <a:endParaRPr lang="fr-FR" dirty="0" smtClean="0"/>
              </a:p>
              <a:p>
                <a:pPr marL="171450" indent="-171450">
                  <a:buFontTx/>
                  <a:buChar char="-"/>
                </a:pPr>
                <a:r>
                  <a:rPr lang="fr-FR" dirty="0" smtClean="0"/>
                  <a:t>Figure: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omit the </a:t>
                </a:r>
                <a:r>
                  <a:rPr lang="fr-FR" dirty="0" err="1" smtClean="0"/>
                  <a:t>confounding</a:t>
                </a:r>
                <a:r>
                  <a:rPr lang="fr-FR" dirty="0" smtClean="0"/>
                  <a:t> variable Z, </a:t>
                </a:r>
                <a:r>
                  <a:rPr lang="fr-FR" dirty="0" err="1" smtClean="0"/>
                  <a:t>then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are back to a</a:t>
                </a:r>
                <a:r>
                  <a:rPr lang="fr-FR" baseline="0" dirty="0" smtClean="0"/>
                  <a:t> standard </a:t>
                </a:r>
                <a:r>
                  <a:rPr lang="fr-FR" baseline="0" dirty="0" err="1" smtClean="0"/>
                  <a:t>approach</a:t>
                </a:r>
                <a:r>
                  <a:rPr lang="fr-FR" baseline="0" dirty="0" smtClean="0"/>
                  <a:t> to </a:t>
                </a:r>
                <a:r>
                  <a:rPr lang="fr-FR" baseline="0" dirty="0" err="1" smtClean="0"/>
                  <a:t>text</a:t>
                </a:r>
                <a:r>
                  <a:rPr lang="fr-FR" baseline="0" dirty="0" smtClean="0"/>
                  <a:t> classification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model P(Y|X).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assume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confounder</a:t>
                </a:r>
                <a:r>
                  <a:rPr lang="fr-FR" baseline="0" dirty="0" smtClean="0"/>
                  <a:t> influences </a:t>
                </a:r>
                <a:r>
                  <a:rPr lang="fr-FR" baseline="0" dirty="0" err="1" smtClean="0"/>
                  <a:t>both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term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vector</a:t>
                </a:r>
                <a:r>
                  <a:rPr lang="fr-FR" baseline="0" dirty="0" smtClean="0"/>
                  <a:t> and the </a:t>
                </a:r>
                <a:r>
                  <a:rPr lang="fr-FR" baseline="0" dirty="0" err="1" smtClean="0"/>
                  <a:t>target</a:t>
                </a:r>
                <a:r>
                  <a:rPr lang="fr-FR" baseline="0" dirty="0" smtClean="0"/>
                  <a:t> label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err="1" smtClean="0"/>
                  <a:t>E.g</a:t>
                </a:r>
                <a:r>
                  <a:rPr lang="fr-FR" baseline="0" dirty="0" smtClean="0"/>
                  <a:t>: public </a:t>
                </a:r>
                <a:r>
                  <a:rPr lang="fr-FR" baseline="0" dirty="0" err="1" smtClean="0"/>
                  <a:t>health</a:t>
                </a:r>
                <a:r>
                  <a:rPr lang="fr-FR" baseline="0" dirty="0" smtClean="0"/>
                  <a:t> setting: y </a:t>
                </a:r>
                <a:r>
                  <a:rPr lang="fr-FR" baseline="0" dirty="0" err="1" smtClean="0"/>
                  <a:t>may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be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health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status</a:t>
                </a:r>
                <a:r>
                  <a:rPr lang="fr-FR" baseline="0" dirty="0" smtClean="0"/>
                  <a:t>, x a </a:t>
                </a:r>
                <a:r>
                  <a:rPr lang="fr-FR" baseline="0" dirty="0" err="1" smtClean="0"/>
                  <a:t>term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vector</a:t>
                </a:r>
                <a:r>
                  <a:rPr lang="fr-FR" baseline="0" dirty="0" smtClean="0"/>
                  <a:t> for online messages, and z a </a:t>
                </a:r>
                <a:r>
                  <a:rPr lang="fr-FR" baseline="0" dirty="0" err="1" smtClean="0"/>
                  <a:t>demographic</a:t>
                </a:r>
                <a:r>
                  <a:rPr lang="fr-FR" baseline="0" dirty="0" smtClean="0"/>
                  <a:t> variable</a:t>
                </a:r>
              </a:p>
              <a:p>
                <a:pPr marL="628650" lvl="1" indent="-171450">
                  <a:buFontTx/>
                  <a:buChar char="-"/>
                </a:pPr>
                <a:endParaRPr lang="fr-FR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smtClean="0"/>
                  <a:t>The back-</a:t>
                </a:r>
                <a:r>
                  <a:rPr lang="fr-FR" baseline="0" dirty="0" err="1" smtClean="0"/>
                  <a:t>door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criterion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graphical</a:t>
                </a:r>
                <a:r>
                  <a:rPr lang="fr-FR" baseline="0" dirty="0" smtClean="0"/>
                  <a:t> test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determines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whether</a:t>
                </a:r>
                <a:r>
                  <a:rPr lang="fr-FR" baseline="0" dirty="0" smtClean="0"/>
                  <a:t> Z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sufficient</a:t>
                </a:r>
                <a:r>
                  <a:rPr lang="fr-FR" baseline="0" dirty="0" smtClean="0"/>
                  <a:t> set of variables to </a:t>
                </a:r>
                <a:r>
                  <a:rPr lang="fr-FR" baseline="0" dirty="0" err="1" smtClean="0"/>
                  <a:t>estimate</a:t>
                </a:r>
                <a:r>
                  <a:rPr lang="fr-FR" baseline="0" dirty="0" smtClean="0"/>
                  <a:t> the causal </a:t>
                </a:r>
                <a:r>
                  <a:rPr lang="fr-FR" baseline="0" dirty="0" err="1" smtClean="0"/>
                  <a:t>effect</a:t>
                </a:r>
                <a:r>
                  <a:rPr lang="fr-FR" baseline="0" dirty="0" smtClean="0"/>
                  <a:t>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smtClean="0"/>
                  <a:t>No </a:t>
                </a:r>
                <a:r>
                  <a:rPr lang="fr-FR" baseline="0" dirty="0" err="1" smtClean="0"/>
                  <a:t>node</a:t>
                </a:r>
                <a:r>
                  <a:rPr lang="fr-FR" baseline="0" dirty="0" smtClean="0"/>
                  <a:t>…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fr-FR" baseline="0" dirty="0" smtClean="0"/>
                  <a:t>Z blocks </a:t>
                </a:r>
                <a:r>
                  <a:rPr lang="fr-FR" baseline="0" dirty="0" err="1" smtClean="0"/>
                  <a:t>every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path</a:t>
                </a:r>
                <a:r>
                  <a:rPr lang="fr-FR" baseline="0" dirty="0" smtClean="0"/>
                  <a:t>…</a:t>
                </a:r>
              </a:p>
              <a:p>
                <a:pPr marL="628650" lvl="1" indent="-171450">
                  <a:buFontTx/>
                  <a:buChar char="-"/>
                </a:pPr>
                <a:endParaRPr lang="fr-FR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smtClean="0"/>
                  <a:t>Back-</a:t>
                </a:r>
                <a:r>
                  <a:rPr lang="fr-FR" baseline="0" dirty="0" err="1" smtClean="0"/>
                  <a:t>door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adjustment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typically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used</a:t>
                </a:r>
                <a:r>
                  <a:rPr lang="fr-FR" baseline="0" dirty="0" smtClean="0"/>
                  <a:t> as a </a:t>
                </a:r>
                <a:r>
                  <a:rPr lang="fr-FR" baseline="0" dirty="0" err="1" smtClean="0"/>
                  <a:t>method</a:t>
                </a:r>
                <a:r>
                  <a:rPr lang="fr-FR" baseline="0" dirty="0" smtClean="0"/>
                  <a:t> of </a:t>
                </a:r>
                <a:r>
                  <a:rPr lang="fr-FR" baseline="0" dirty="0" err="1" smtClean="0"/>
                  <a:t>identifying</a:t>
                </a:r>
                <a:r>
                  <a:rPr lang="fr-FR" baseline="0" dirty="0" smtClean="0"/>
                  <a:t> the causal </a:t>
                </a:r>
                <a:r>
                  <a:rPr lang="fr-FR" baseline="0" dirty="0" err="1" smtClean="0"/>
                  <a:t>effect</a:t>
                </a:r>
                <a:r>
                  <a:rPr lang="fr-FR" baseline="0" dirty="0" smtClean="0"/>
                  <a:t> of X on Y, </a:t>
                </a: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are not </a:t>
                </a:r>
                <a:r>
                  <a:rPr lang="fr-FR" baseline="0" dirty="0" err="1" smtClean="0"/>
                  <a:t>attempting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any</a:t>
                </a:r>
                <a:r>
                  <a:rPr lang="fr-FR" baseline="0" dirty="0" smtClean="0"/>
                  <a:t> causal </a:t>
                </a:r>
                <a:r>
                  <a:rPr lang="fr-FR" baseline="0" dirty="0" err="1" smtClean="0"/>
                  <a:t>interpretation</a:t>
                </a:r>
                <a:r>
                  <a:rPr lang="fr-FR" baseline="0" dirty="0" smtClean="0"/>
                  <a:t>.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use </a:t>
                </a:r>
                <a:r>
                  <a:rPr lang="fr-FR" baseline="0" dirty="0" err="1" smtClean="0"/>
                  <a:t>it</a:t>
                </a:r>
                <a:r>
                  <a:rPr lang="fr-FR" baseline="0" dirty="0" smtClean="0"/>
                  <a:t> as a </a:t>
                </a:r>
                <a:r>
                  <a:rPr lang="fr-FR" baseline="0" dirty="0" err="1" smtClean="0"/>
                  <a:t>framework</a:t>
                </a:r>
                <a:r>
                  <a:rPr lang="fr-FR" baseline="0" dirty="0" smtClean="0"/>
                  <a:t> for </a:t>
                </a:r>
                <a:r>
                  <a:rPr lang="fr-FR" baseline="0" dirty="0" err="1" smtClean="0"/>
                  <a:t>making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prediction</a:t>
                </a:r>
                <a:r>
                  <a:rPr lang="fr-FR" baseline="0" dirty="0" smtClean="0"/>
                  <a:t> for Y </a:t>
                </a:r>
                <a:r>
                  <a:rPr lang="fr-FR" baseline="0" dirty="0" err="1" smtClean="0"/>
                  <a:t>given</a:t>
                </a:r>
                <a:r>
                  <a:rPr lang="fr-FR" baseline="0" dirty="0" smtClean="0"/>
                  <a:t> X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controls</a:t>
                </a:r>
                <a:r>
                  <a:rPr lang="fr-FR" baseline="0" dirty="0" smtClean="0"/>
                  <a:t> for Z.</a:t>
                </a:r>
              </a:p>
              <a:p>
                <a:pPr marL="171450" lvl="0" indent="-171450">
                  <a:buFontTx/>
                  <a:buChar char="-"/>
                </a:pPr>
                <a:endParaRPr lang="fr-FR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fr-FR" baseline="0" dirty="0" smtClean="0"/>
                  <a:t>For </a:t>
                </a:r>
                <a:r>
                  <a:rPr lang="fr-FR" baseline="0" dirty="0" err="1" smtClean="0"/>
                  <a:t>simplicity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we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assumed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x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a </a:t>
                </a:r>
                <a:r>
                  <a:rPr lang="fr-FR" baseline="0" dirty="0" err="1" smtClean="0"/>
                  <a:t>vector</a:t>
                </a:r>
                <a:r>
                  <a:rPr lang="fr-FR" baseline="0" dirty="0" smtClean="0"/>
                  <a:t> of </a:t>
                </a:r>
                <a:r>
                  <a:rPr lang="fr-FR" baseline="0" dirty="0" err="1" smtClean="0"/>
                  <a:t>binary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features</a:t>
                </a:r>
                <a:r>
                  <a:rPr lang="fr-FR" baseline="0" dirty="0" smtClean="0"/>
                  <a:t> and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y and z are </a:t>
                </a:r>
                <a:r>
                  <a:rPr lang="fr-FR" baseline="0" dirty="0" err="1" smtClean="0"/>
                  <a:t>binary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scalar</a:t>
                </a:r>
                <a:r>
                  <a:rPr lang="fr-FR" baseline="0" dirty="0" smtClean="0"/>
                  <a:t> variables.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fr-FR" baseline="0" dirty="0" smtClean="0"/>
              <a:t>For </a:t>
            </a:r>
            <a:r>
              <a:rPr lang="fr-FR" baseline="0" dirty="0" err="1" smtClean="0"/>
              <a:t>simplicity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assumed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x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binary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y and z are </a:t>
            </a:r>
            <a:r>
              <a:rPr lang="fr-FR" baseline="0" dirty="0" err="1" smtClean="0"/>
              <a:t>binary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scalar</a:t>
            </a:r>
            <a:r>
              <a:rPr lang="fr-FR" baseline="0" dirty="0" smtClean="0"/>
              <a:t> variables.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Compute</a:t>
            </a:r>
            <a:r>
              <a:rPr lang="fr-FR" baseline="0" dirty="0" smtClean="0"/>
              <a:t> p(z) at training time, use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time.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Train a model on p(</a:t>
            </a:r>
            <a:r>
              <a:rPr lang="fr-FR" baseline="0" dirty="0" err="1" smtClean="0"/>
              <a:t>y|x,z</a:t>
            </a:r>
            <a:r>
              <a:rPr lang="fr-FR" baseline="0" dirty="0" smtClean="0"/>
              <a:t>) at training time by </a:t>
            </a:r>
            <a:r>
              <a:rPr lang="fr-FR" baseline="0" dirty="0" err="1" smtClean="0"/>
              <a:t>adding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</a:t>
            </a:r>
            <a:r>
              <a:rPr lang="fr-FR" baseline="0" dirty="0" smtClean="0"/>
              <a:t>: one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value of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By default,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set v0 = 0 and v1 = 1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show in the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how setting a value of v1=10 </a:t>
            </a:r>
            <a:r>
              <a:rPr lang="fr-FR" baseline="0" dirty="0" err="1" smtClean="0"/>
              <a:t>increases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overall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due to </a:t>
            </a:r>
            <a:r>
              <a:rPr lang="fr-FR" baseline="0" dirty="0" err="1" smtClean="0"/>
              <a:t>undertraining</a:t>
            </a:r>
            <a:r>
              <a:rPr lang="fr-FR" baseline="0" dirty="0" smtClean="0"/>
              <a:t> of the initial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1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Twitter: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Predict</a:t>
            </a:r>
            <a:r>
              <a:rPr lang="fr-FR" baseline="0" dirty="0" smtClean="0"/>
              <a:t> the location of a user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messages,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potential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Collected</a:t>
            </a:r>
            <a:r>
              <a:rPr lang="fr-FR" baseline="0" dirty="0" smtClean="0"/>
              <a:t> 250K tweets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NYC and 220K tweets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LA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Filtered</a:t>
            </a:r>
            <a:r>
              <a:rPr lang="fr-FR" baseline="0" dirty="0" smtClean="0"/>
              <a:t> out bots, </a:t>
            </a:r>
            <a:r>
              <a:rPr lang="fr-FR" baseline="0" dirty="0" err="1" smtClean="0"/>
              <a:t>celebrities</a:t>
            </a:r>
            <a:r>
              <a:rPr lang="fr-FR" baseline="0" dirty="0" smtClean="0"/>
              <a:t>, and marketing </a:t>
            </a:r>
            <a:r>
              <a:rPr lang="fr-FR" baseline="0" dirty="0" err="1" smtClean="0"/>
              <a:t>accounts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removing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10 </a:t>
            </a:r>
            <a:r>
              <a:rPr lang="fr-FR" baseline="0" dirty="0" err="1" smtClean="0"/>
              <a:t>followers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followees</a:t>
            </a:r>
            <a:r>
              <a:rPr lang="fr-FR" baseline="0" dirty="0" smtClean="0"/>
              <a:t>,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1000 </a:t>
            </a:r>
            <a:r>
              <a:rPr lang="fr-FR" baseline="0" dirty="0" err="1" smtClean="0"/>
              <a:t>followers</a:t>
            </a:r>
            <a:r>
              <a:rPr lang="fr-FR" baseline="0" dirty="0" smtClean="0"/>
              <a:t>/</a:t>
            </a:r>
            <a:r>
              <a:rPr lang="fr-FR" baseline="0" dirty="0" err="1" smtClean="0"/>
              <a:t>followees</a:t>
            </a:r>
            <a:r>
              <a:rPr lang="fr-FR" baseline="0" dirty="0" smtClean="0"/>
              <a:t>,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5K </a:t>
            </a:r>
            <a:r>
              <a:rPr lang="fr-FR" baseline="0" dirty="0" err="1" smtClean="0"/>
              <a:t>posts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label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US </a:t>
            </a:r>
            <a:r>
              <a:rPr lang="fr-FR" baseline="0" dirty="0" err="1" smtClean="0"/>
              <a:t>census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removing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ambiguous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names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collect</a:t>
            </a:r>
            <a:r>
              <a:rPr lang="fr-FR" baseline="0" dirty="0" smtClean="0"/>
              <a:t> all the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tweets (up to 3200)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Finally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keep</a:t>
            </a:r>
            <a:r>
              <a:rPr lang="fr-FR" baseline="0" dirty="0" smtClean="0"/>
              <a:t> 6,000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gender</a:t>
            </a:r>
            <a:r>
              <a:rPr lang="fr-FR" baseline="0" dirty="0" smtClean="0"/>
              <a:t> and location are </a:t>
            </a:r>
            <a:r>
              <a:rPr lang="fr-FR" baseline="0" dirty="0" err="1" smtClean="0"/>
              <a:t>uniformly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distributed</a:t>
            </a:r>
            <a:r>
              <a:rPr lang="fr-FR" baseline="0" dirty="0" smtClean="0"/>
              <a:t> over the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IMDb</a:t>
            </a:r>
            <a:r>
              <a:rPr lang="fr-FR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Predict</a:t>
            </a:r>
            <a:r>
              <a:rPr lang="fr-FR" baseline="0" dirty="0" smtClean="0"/>
              <a:t> the sentiment of a </a:t>
            </a:r>
            <a:r>
              <a:rPr lang="fr-FR" baseline="0" dirty="0" err="1" smtClean="0"/>
              <a:t>movie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movie</a:t>
            </a:r>
            <a:r>
              <a:rPr lang="fr-FR" baseline="0" dirty="0" smtClean="0"/>
              <a:t> genre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It </a:t>
            </a:r>
            <a:r>
              <a:rPr lang="fr-FR" baseline="0" dirty="0" err="1" smtClean="0"/>
              <a:t>contains</a:t>
            </a:r>
            <a:r>
              <a:rPr lang="fr-FR" baseline="0" dirty="0" smtClean="0"/>
              <a:t> 50K </a:t>
            </a:r>
            <a:r>
              <a:rPr lang="fr-FR" baseline="0" dirty="0" err="1" smtClean="0"/>
              <a:t>movie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IMDb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labeled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either</a:t>
            </a:r>
            <a:r>
              <a:rPr lang="fr-FR" baseline="0" dirty="0" smtClean="0"/>
              <a:t> positive or </a:t>
            </a:r>
            <a:r>
              <a:rPr lang="fr-FR" baseline="0" dirty="0" err="1" smtClean="0"/>
              <a:t>negative</a:t>
            </a:r>
            <a:r>
              <a:rPr lang="fr-FR" baseline="0" dirty="0" smtClean="0"/>
              <a:t> sentiment.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value as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1 if the </a:t>
            </a:r>
            <a:r>
              <a:rPr lang="fr-FR" baseline="0" dirty="0" err="1" smtClean="0"/>
              <a:t>movie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horror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movie</a:t>
            </a:r>
            <a:r>
              <a:rPr lang="fr-FR" baseline="0" dirty="0" smtClean="0"/>
              <a:t>, 0 </a:t>
            </a:r>
            <a:r>
              <a:rPr lang="fr-FR" baseline="0" dirty="0" err="1" smtClean="0"/>
              <a:t>otherwise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Canadian </a:t>
            </a:r>
            <a:r>
              <a:rPr lang="fr-FR" baseline="0" dirty="0" err="1" smtClean="0"/>
              <a:t>parliament</a:t>
            </a:r>
            <a:r>
              <a:rPr lang="fr-FR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Predict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political</a:t>
            </a:r>
            <a:r>
              <a:rPr lang="fr-FR" baseline="0" dirty="0" smtClean="0"/>
              <a:t> affiliation of a </a:t>
            </a:r>
            <a:r>
              <a:rPr lang="fr-FR" baseline="0" dirty="0" err="1" smtClean="0"/>
              <a:t>member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parliament</a:t>
            </a:r>
            <a:r>
              <a:rPr lang="fr-FR" baseline="0" dirty="0" smtClean="0"/>
              <a:t> base on the content of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speeches.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whether</a:t>
            </a:r>
            <a:r>
              <a:rPr lang="fr-FR" baseline="0" dirty="0" smtClean="0"/>
              <a:t> the speaker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government</a:t>
            </a:r>
            <a:r>
              <a:rPr lang="fr-FR" baseline="0" dirty="0" smtClean="0"/>
              <a:t> party or the opposition party.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researchs</a:t>
            </a:r>
            <a:r>
              <a:rPr lang="fr-FR" baseline="0" dirty="0" smtClean="0"/>
              <a:t> for the 36th and 39th </a:t>
            </a:r>
            <a:r>
              <a:rPr lang="fr-FR" baseline="0" dirty="0" err="1" smtClean="0"/>
              <a:t>parliament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government</a:t>
            </a:r>
            <a:r>
              <a:rPr lang="fr-FR" baseline="0" dirty="0" smtClean="0"/>
              <a:t> parties are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For </a:t>
            </a:r>
            <a:r>
              <a:rPr lang="fr-FR" baseline="0" dirty="0" err="1" smtClean="0"/>
              <a:t>brevity</a:t>
            </a:r>
            <a:r>
              <a:rPr lang="fr-FR" baseline="0" dirty="0" smtClean="0"/>
              <a:t>,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presenting</a:t>
            </a:r>
            <a:r>
              <a:rPr lang="fr-FR" baseline="0" dirty="0" smtClean="0"/>
              <a:t> the Twitter </a:t>
            </a:r>
            <a:r>
              <a:rPr lang="fr-FR" baseline="0" dirty="0" err="1" smtClean="0"/>
              <a:t>experiment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results</a:t>
            </a:r>
            <a:r>
              <a:rPr lang="fr-FR" baseline="0" dirty="0" smtClean="0"/>
              <a:t> but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detailed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corresponding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In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know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instance the class label (location) and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value (</a:t>
            </a:r>
            <a:r>
              <a:rPr lang="fr-FR" baseline="0" dirty="0" err="1" smtClean="0"/>
              <a:t>gender</a:t>
            </a:r>
            <a:r>
              <a:rPr lang="fr-FR" baseline="0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 to show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changing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classifier </a:t>
            </a:r>
            <a:r>
              <a:rPr lang="fr-FR" baseline="0" dirty="0" err="1" smtClean="0"/>
              <a:t>keeps</a:t>
            </a:r>
            <a:r>
              <a:rPr lang="fr-FR" baseline="0" dirty="0" smtClean="0"/>
              <a:t> a high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To do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datasets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original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subsampled</a:t>
            </a:r>
            <a:r>
              <a:rPr lang="fr-FR" baseline="0" dirty="0" smtClean="0"/>
              <a:t> the original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according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constraints</a:t>
            </a:r>
            <a:r>
              <a:rPr lang="fr-FR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in the new training </a:t>
            </a:r>
            <a:r>
              <a:rPr lang="fr-FR" baseline="0" dirty="0" err="1" smtClean="0"/>
              <a:t>dataset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introduce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in the new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dataset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do not alter the distributions of the class label or the </a:t>
            </a:r>
            <a:r>
              <a:rPr lang="fr-FR" baseline="0" dirty="0" err="1" smtClean="0"/>
              <a:t>confounder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Note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datasets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do not alter the label or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values.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subsample</a:t>
            </a:r>
            <a:r>
              <a:rPr lang="fr-FR" baseline="0" dirty="0" smtClean="0"/>
              <a:t> the original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LR:</a:t>
            </a:r>
            <a:r>
              <a:rPr lang="fr-FR" baseline="0" dirty="0" smtClean="0"/>
              <a:t> standard L2 </a:t>
            </a:r>
            <a:r>
              <a:rPr lang="fr-FR" baseline="0" dirty="0" err="1" smtClean="0"/>
              <a:t>regularized</a:t>
            </a:r>
            <a:r>
              <a:rPr lang="fr-FR" baseline="0" dirty="0" smtClean="0"/>
              <a:t> LR classifier,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adjust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variables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. BAZ10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improved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set v0 = 0 and v1 = 10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Subsampling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remove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selecting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subsample</a:t>
            </a:r>
            <a:r>
              <a:rPr lang="fr-FR" baseline="0" dirty="0" smtClean="0"/>
              <a:t> of the training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P(Y, Z)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uniformly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distributed</a:t>
            </a:r>
            <a:r>
              <a:rPr lang="fr-FR" baseline="0" dirty="0" smtClean="0"/>
              <a:t>. This </a:t>
            </a:r>
            <a:r>
              <a:rPr lang="fr-FR" baseline="0" dirty="0" err="1" smtClean="0"/>
              <a:t>approach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discard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instances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one of the pair y/z has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instances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Matching</a:t>
            </a:r>
            <a:r>
              <a:rPr lang="fr-FR" baseline="0" dirty="0" smtClean="0"/>
              <a:t> has been </a:t>
            </a:r>
            <a:r>
              <a:rPr lang="fr-FR" baseline="0" dirty="0" err="1" smtClean="0"/>
              <a:t>described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previously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consists</a:t>
            </a:r>
            <a:r>
              <a:rPr lang="fr-FR" baseline="0" dirty="0" smtClean="0"/>
              <a:t> in training a pair-</a:t>
            </a:r>
            <a:r>
              <a:rPr lang="fr-FR" baseline="0" dirty="0" err="1" smtClean="0"/>
              <a:t>wise</a:t>
            </a:r>
            <a:r>
              <a:rPr lang="fr-FR" baseline="0" dirty="0" smtClean="0"/>
              <a:t> classifier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out model the distribution P(Y,Z|X) at training time, and </a:t>
            </a:r>
            <a:r>
              <a:rPr lang="fr-FR" baseline="0" dirty="0" err="1" smtClean="0"/>
              <a:t>sum</a:t>
            </a:r>
            <a:r>
              <a:rPr lang="fr-FR" baseline="0" dirty="0" smtClean="0"/>
              <a:t> over z at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time to </a:t>
            </a:r>
            <a:r>
              <a:rPr lang="fr-FR" baseline="0" dirty="0" err="1" smtClean="0"/>
              <a:t>compute</a:t>
            </a:r>
            <a:r>
              <a:rPr lang="fr-FR" baseline="0" dirty="0" smtClean="0"/>
              <a:t> P(Y|X)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Today</a:t>
            </a:r>
            <a:r>
              <a:rPr lang="fr-FR" baseline="0" dirty="0" smtClean="0"/>
              <a:t>, LR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technique in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classificaiton</a:t>
            </a:r>
            <a:endParaRPr lang="fr-F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simulated shifts in train/test confounding as described above.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made the bias value b vary from 0.1 to 0.9 for both the training and the testing sets and we compared the accuracy of several classification models.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each b train , b test pair, we sampled 5 train/test splits and reported the average accuracy.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The </a:t>
            </a:r>
            <a:r>
              <a:rPr lang="fr-FR" baseline="0" dirty="0" smtClean="0"/>
              <a:t>figure show the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difference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training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 and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. In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words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left-most</a:t>
            </a:r>
            <a:r>
              <a:rPr lang="fr-FR" baseline="0" dirty="0" smtClean="0"/>
              <a:t> part of the graph shows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label and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negative</a:t>
            </a:r>
            <a:r>
              <a:rPr lang="fr-FR" baseline="0" dirty="0" smtClean="0"/>
              <a:t> in the training set and </a:t>
            </a:r>
            <a:r>
              <a:rPr lang="fr-FR" baseline="0" dirty="0" err="1" smtClean="0"/>
              <a:t>highly</a:t>
            </a:r>
            <a:r>
              <a:rPr lang="fr-FR" baseline="0" dirty="0" smtClean="0"/>
              <a:t> positive in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Similarly</a:t>
            </a:r>
            <a:r>
              <a:rPr lang="fr-FR" baseline="0" dirty="0" smtClean="0"/>
              <a:t>, the right-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part shows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correlation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label and the </a:t>
            </a:r>
            <a:r>
              <a:rPr lang="fr-FR" baseline="0" dirty="0" err="1" smtClean="0"/>
              <a:t>confounder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high in the training set and </a:t>
            </a:r>
            <a:r>
              <a:rPr lang="fr-FR" baseline="0" dirty="0" err="1" smtClean="0"/>
              <a:t>low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show the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for all the </a:t>
            </a:r>
            <a:r>
              <a:rPr lang="fr-FR" baseline="0" dirty="0" err="1" smtClean="0"/>
              <a:t>baselines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in the training and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sets.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backdoor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adjustment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v1 = 10 </a:t>
            </a:r>
            <a:r>
              <a:rPr lang="fr-FR" baseline="0" dirty="0" err="1" smtClean="0"/>
              <a:t>outperforms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extrem</a:t>
            </a:r>
            <a:r>
              <a:rPr lang="fr-FR" baseline="0" dirty="0" smtClean="0"/>
              <a:t> case by 1 (</a:t>
            </a:r>
            <a:r>
              <a:rPr lang="fr-FR" baseline="0" dirty="0" err="1" smtClean="0"/>
              <a:t>subsampling</a:t>
            </a:r>
            <a:r>
              <a:rPr lang="fr-FR" baseline="0" dirty="0" smtClean="0"/>
              <a:t>) to 30 points (SO)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 the </a:t>
            </a:r>
            <a:r>
              <a:rPr lang="fr-FR" baseline="0" dirty="0" err="1" smtClean="0"/>
              <a:t>experiments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confounding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in the training and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sets (middle area), BAZ10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outperformed</a:t>
            </a:r>
            <a:r>
              <a:rPr lang="fr-FR" baseline="0" dirty="0" smtClean="0"/>
              <a:t> by LR but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points </a:t>
            </a:r>
            <a:r>
              <a:rPr lang="fr-FR" baseline="0" dirty="0" err="1" smtClean="0"/>
              <a:t>lower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 right figure shows the </a:t>
            </a:r>
            <a:r>
              <a:rPr lang="fr-FR" baseline="0" dirty="0" err="1" smtClean="0"/>
              <a:t>average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over the training </a:t>
            </a:r>
            <a:r>
              <a:rPr lang="fr-FR" baseline="0" dirty="0" err="1" smtClean="0"/>
              <a:t>biases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bias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BA and BAZ10 are </a:t>
            </a:r>
            <a:r>
              <a:rPr lang="fr-FR" baseline="0" dirty="0" err="1" smtClean="0"/>
              <a:t>yielding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accuracy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DE7F-0738-45F2-9172-1DD9D5B76F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5EE2EF-450C-4AB1-863E-1AB9ECC6F4A8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4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3291-E271-4DC5-9AD3-4766BE44D5CD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2952-954C-44DA-8B68-AE332788195E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8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lnSpc>
                <a:spcPct val="150000"/>
              </a:lnSpc>
              <a:buSzPct val="75000"/>
              <a:buFont typeface="Wingdings" panose="05000000000000000000" pitchFamily="2" charset="2"/>
              <a:buChar char="§"/>
              <a:defRPr sz="26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068C-CA8D-49FF-8A92-1A0D66FC2041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42C7-138D-44CF-83C6-275DFB2634AC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A6F2-8D02-4340-B2E0-32D9BC184667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5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C7F4-C34E-4F0F-BF9B-5C1655CB6B58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1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086-5F52-4F69-9798-D1D60485DDCD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C553-DF97-4908-83CB-2678F0B1D8DB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A13B-F7AF-46AA-BB73-7120620AF5F2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5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9274-90D4-4413-9837-EC0A021D5778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C17CF9-D75B-4452-87F8-7EC88804DB08}" type="datetime1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6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920" y="4960137"/>
            <a:ext cx="559628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Robust Text Classification in the Presence of Confounding Bias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4960137"/>
            <a:ext cx="2743200" cy="1463040"/>
          </a:xfrm>
        </p:spPr>
        <p:txBody>
          <a:bodyPr/>
          <a:lstStyle/>
          <a:p>
            <a:r>
              <a:rPr lang="en-US" dirty="0" smtClean="0"/>
              <a:t>Virgile Landeiro &amp; Aron </a:t>
            </a:r>
            <a:r>
              <a:rPr lang="en-US" dirty="0" err="1" smtClean="0"/>
              <a:t>Culotta</a:t>
            </a:r>
            <a:endParaRPr lang="en-US" dirty="0" smtClean="0"/>
          </a:p>
          <a:p>
            <a:r>
              <a:rPr lang="en-US" dirty="0" smtClean="0"/>
              <a:t>Illinois Institute of Technology</a:t>
            </a:r>
          </a:p>
          <a:p>
            <a:r>
              <a:rPr lang="en-US" smtClean="0"/>
              <a:t>Chicago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(LR)</a:t>
            </a:r>
          </a:p>
          <a:p>
            <a:r>
              <a:rPr lang="fr-FR" dirty="0"/>
              <a:t>Back-</a:t>
            </a:r>
            <a:r>
              <a:rPr lang="fr-FR" dirty="0" err="1"/>
              <a:t>door</a:t>
            </a:r>
            <a:r>
              <a:rPr lang="fr-FR" dirty="0"/>
              <a:t> </a:t>
            </a:r>
            <a:r>
              <a:rPr lang="fr-FR" dirty="0" err="1"/>
              <a:t>Adjustment</a:t>
            </a:r>
            <a:r>
              <a:rPr lang="fr-FR" dirty="0"/>
              <a:t> (BA and BAZ10)</a:t>
            </a:r>
          </a:p>
          <a:p>
            <a:r>
              <a:rPr lang="fr-FR" dirty="0" err="1"/>
              <a:t>Subsampling</a:t>
            </a:r>
            <a:r>
              <a:rPr lang="fr-FR" dirty="0"/>
              <a:t> (S)</a:t>
            </a:r>
          </a:p>
          <a:p>
            <a:r>
              <a:rPr lang="fr-FR" dirty="0" err="1"/>
              <a:t>Matching</a:t>
            </a:r>
            <a:r>
              <a:rPr lang="fr-FR" dirty="0"/>
              <a:t> (M)</a:t>
            </a:r>
          </a:p>
          <a:p>
            <a:r>
              <a:rPr lang="fr-FR" dirty="0" err="1"/>
              <a:t>Sum</a:t>
            </a:r>
            <a:r>
              <a:rPr lang="fr-FR" dirty="0"/>
              <a:t> Out (S)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4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the Twitter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07" y="2045977"/>
            <a:ext cx="5892183" cy="426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the Twitter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88" y="1766401"/>
            <a:ext cx="5892183" cy="453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Back-door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698918"/>
            <a:ext cx="7290055" cy="4350674"/>
          </a:xfrm>
        </p:spPr>
        <p:txBody>
          <a:bodyPr/>
          <a:lstStyle/>
          <a:p>
            <a:r>
              <a:rPr lang="en-US" dirty="0" smtClean="0"/>
              <a:t>Simpson’s Paradox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0" y="2363932"/>
            <a:ext cx="5920525" cy="41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Back-door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61255"/>
            <a:ext cx="8375904" cy="43870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Coefficients of features </a:t>
            </a:r>
            <a:r>
              <a:rPr lang="en-US" dirty="0" smtClean="0"/>
              <a:t>predictive of the label (left) and the confounding variable (right):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9602"/>
            <a:ext cx="4606551" cy="3516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9" y="2717218"/>
            <a:ext cx="4606551" cy="35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0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Efficient and effective method to use back-door adjustment in text classification.</a:t>
            </a:r>
          </a:p>
          <a:p>
            <a:r>
              <a:rPr lang="en-US" dirty="0" smtClean="0"/>
              <a:t>Use back-door adjustment with a vector of confounders.</a:t>
            </a:r>
          </a:p>
          <a:p>
            <a:r>
              <a:rPr lang="en-US" dirty="0" smtClean="0"/>
              <a:t>Use back-door adjustment with a noisy measurement of the confounder.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Development of text classification over more than 50 years;</a:t>
            </a:r>
          </a:p>
          <a:p>
            <a:r>
              <a:rPr lang="en-US" dirty="0" smtClean="0"/>
              <a:t>Mostly centered around categorization of documents into topics;</a:t>
            </a:r>
          </a:p>
          <a:p>
            <a:r>
              <a:rPr lang="en-US" dirty="0" smtClean="0"/>
              <a:t>New areas of research:</a:t>
            </a:r>
          </a:p>
          <a:p>
            <a:pPr lvl="1"/>
            <a:r>
              <a:rPr lang="en-US" dirty="0" smtClean="0"/>
              <a:t>Public health surveillance;</a:t>
            </a:r>
          </a:p>
          <a:p>
            <a:pPr lvl="1"/>
            <a:r>
              <a:rPr lang="en-US" dirty="0" smtClean="0"/>
              <a:t>Political science;</a:t>
            </a:r>
          </a:p>
          <a:p>
            <a:pPr lvl="1"/>
            <a:r>
              <a:rPr lang="en-US" dirty="0" smtClean="0"/>
              <a:t>Marketing;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But algorithms stay the same: standard supervised classification algorithms.</a:t>
            </a:r>
          </a:p>
          <a:p>
            <a:r>
              <a:rPr lang="en-US" dirty="0" smtClean="0"/>
              <a:t>To ensure validity of study </a:t>
            </a:r>
            <a:r>
              <a:rPr lang="en-US" dirty="0" smtClean="0">
                <a:sym typeface="Wingdings" panose="05000000000000000000" pitchFamily="2" charset="2"/>
              </a:rPr>
              <a:t> need classifiers robust to confounding variables.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 top features for 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Male (resp. Female) and New York (resp. Los Angeles) are highly correlated.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36822"/>
              </p:ext>
            </p:extLst>
          </p:nvPr>
        </p:nvGraphicFramePr>
        <p:xfrm>
          <a:off x="0" y="0"/>
          <a:ext cx="9144000" cy="4509655"/>
        </p:xfrm>
        <a:graphic>
          <a:graphicData uri="http://schemas.openxmlformats.org/drawingml/2006/table">
            <a:tbl>
              <a:tblPr bandCol="1">
                <a:tableStyleId>{0E3FDE45-AF77-4B5C-9715-49D594BDF05E}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50119547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254329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364888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708327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52995922"/>
                    </a:ext>
                  </a:extLst>
                </a:gridCol>
              </a:tblGrid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nyc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angeles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york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california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36421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brooklyn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snow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disneyland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911770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jersey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city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hollywood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061657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monica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santa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nj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manhattan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losangeles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68979"/>
                  </a:ext>
                </a:extLst>
              </a:tr>
              <a:tr h="4496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earthquake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team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dodgers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hills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cute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729938"/>
                  </a:ext>
                </a:extLst>
              </a:tr>
              <a:tr h="4327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heart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vegas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chill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state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happiness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126545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makeup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pacific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cali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father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brother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62268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also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guess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socal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field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job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633997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venice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tacos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boo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wonderful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290707"/>
                  </a:ext>
                </a:extLst>
              </a:tr>
              <a:tr h="453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laugh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single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wanna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brothers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63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89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confounding Variable?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2428" y="3987634"/>
            <a:ext cx="3983237" cy="2267297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Prediction vs.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causal inference.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Assume same impact in training and testing sets.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87713" y="1776419"/>
            <a:ext cx="3050820" cy="1995443"/>
            <a:chOff x="6351524" y="184397"/>
            <a:chExt cx="3433666" cy="2245850"/>
          </a:xfrm>
        </p:grpSpPr>
        <p:grpSp>
          <p:nvGrpSpPr>
            <p:cNvPr id="10" name="Group 9"/>
            <p:cNvGrpSpPr/>
            <p:nvPr/>
          </p:nvGrpSpPr>
          <p:grpSpPr>
            <a:xfrm>
              <a:off x="6862713" y="184397"/>
              <a:ext cx="2411289" cy="1611067"/>
              <a:chOff x="7014887" y="609600"/>
              <a:chExt cx="2411289" cy="161106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850400" y="609600"/>
                <a:ext cx="740263" cy="7402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685913" y="1480404"/>
                <a:ext cx="740263" cy="74026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014887" y="1480404"/>
                <a:ext cx="740263" cy="74026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cxnSp>
            <p:nvCxnSpPr>
              <p:cNvPr id="15" name="Straight Arrow Connector 14"/>
              <p:cNvCxnSpPr>
                <a:stCxn id="12" idx="3"/>
                <a:endCxn id="14" idx="7"/>
              </p:cNvCxnSpPr>
              <p:nvPr/>
            </p:nvCxnSpPr>
            <p:spPr>
              <a:xfrm flipH="1">
                <a:off x="7646741" y="1241454"/>
                <a:ext cx="312068" cy="347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2" idx="5"/>
                <a:endCxn id="13" idx="1"/>
              </p:cNvCxnSpPr>
              <p:nvPr/>
            </p:nvCxnSpPr>
            <p:spPr>
              <a:xfrm>
                <a:off x="8482254" y="1241454"/>
                <a:ext cx="312068" cy="347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6351524" y="1907027"/>
              <a:ext cx="3433666" cy="52322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400" dirty="0" smtClean="0"/>
                <a:t>Graphical model: a confounding variable Z correlated with both X and Y.</a:t>
              </a:r>
              <a:endParaRPr lang="en-US" sz="14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22937" y="3987634"/>
            <a:ext cx="3935313" cy="25271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0000"/>
                </a:solidFill>
              </a:rPr>
              <a:t>Small training datasets;</a:t>
            </a:r>
          </a:p>
          <a:p>
            <a:pPr marL="171450" indent="-17145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0000"/>
                </a:solidFill>
              </a:rPr>
              <a:t>Confounder </a:t>
            </a:r>
            <a:r>
              <a:rPr lang="en-US" sz="2400" dirty="0" smtClean="0">
                <a:solidFill>
                  <a:srgbClr val="700000"/>
                </a:solidFill>
              </a:rPr>
              <a:t>shifts </a:t>
            </a:r>
            <a:r>
              <a:rPr lang="en-US" sz="2400" dirty="0">
                <a:solidFill>
                  <a:srgbClr val="700000"/>
                </a:solidFill>
              </a:rPr>
              <a:t>over </a:t>
            </a:r>
            <a:r>
              <a:rPr lang="en-US" sz="2400" dirty="0" smtClean="0">
                <a:solidFill>
                  <a:srgbClr val="700000"/>
                </a:solidFill>
              </a:rPr>
              <a:t>time.</a:t>
            </a:r>
            <a:endParaRPr lang="en-US" sz="2400" dirty="0">
              <a:solidFill>
                <a:srgbClr val="7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2084832"/>
            <a:ext cx="3793513" cy="288721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Matching</a:t>
            </a:r>
            <a:endParaRPr lang="en-US" dirty="0"/>
          </a:p>
          <a:p>
            <a:pPr lvl="1"/>
            <a:r>
              <a:rPr lang="en-US" dirty="0"/>
              <a:t>Stratification</a:t>
            </a:r>
          </a:p>
          <a:p>
            <a:pPr lvl="1"/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removal</a:t>
            </a:r>
            <a:endParaRPr lang="en-US" dirty="0"/>
          </a:p>
          <a:p>
            <a:pPr lvl="1"/>
            <a:r>
              <a:rPr lang="en-US" b="1" dirty="0"/>
              <a:t>J. Pearl developed the back-door </a:t>
            </a:r>
            <a:r>
              <a:rPr lang="en-US" b="1" dirty="0" smtClean="0"/>
              <a:t>adjustment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46893" y="3711463"/>
                <a:ext cx="3640248" cy="113260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171450" indent="-171450" defTabSz="914400">
                  <a:lnSpc>
                    <a:spcPct val="15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We focus </a:t>
                </a:r>
                <a:r>
                  <a:rPr lang="en-US" sz="2200" dirty="0" smtClean="0"/>
                  <a:t>on:</a:t>
                </a:r>
                <a:br>
                  <a:rPr lang="en-US" sz="2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3" y="3711463"/>
                <a:ext cx="3640248" cy="1132609"/>
              </a:xfrm>
              <a:prstGeom prst="rect">
                <a:avLst/>
              </a:prstGeom>
              <a:blipFill>
                <a:blip r:embed="rId3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33009" y="2084832"/>
                <a:ext cx="3278332" cy="137534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/>
              <a:p>
                <a:pPr marL="265176" lvl="1" indent="-137160" defTabSz="914400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265176" lvl="1" indent="-137160" defTabSz="914400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009" y="2084832"/>
                <a:ext cx="3278332" cy="1375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9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Back-door adjustment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fr-FR" dirty="0"/>
                  <a:t>The back-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criterion</a:t>
                </a:r>
                <a:r>
                  <a:rPr lang="fr-FR" dirty="0"/>
                  <a:t> </a:t>
                </a:r>
                <a:r>
                  <a:rPr lang="fr-FR" dirty="0" err="1"/>
                  <a:t>requires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/>
                  <a:t>No </a:t>
                </a:r>
                <a:r>
                  <a:rPr lang="fr-FR" dirty="0" err="1"/>
                  <a:t>node</a:t>
                </a:r>
                <a:r>
                  <a:rPr lang="fr-FR" dirty="0"/>
                  <a:t> in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blocks every path between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</a:t>
                </a:r>
                <a:br>
                  <a:rPr lang="en-US" dirty="0" smtClean="0"/>
                </a:br>
                <a:r>
                  <a:rPr lang="en-US" dirty="0" smtClean="0"/>
                  <a:t>contains an arrow </a:t>
                </a:r>
                <a:r>
                  <a:rPr lang="en-US" dirty="0"/>
                  <a:t>pointing to X.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The back-</a:t>
                </a:r>
                <a:r>
                  <a:rPr lang="fr-FR" dirty="0" err="1"/>
                  <a:t>door</a:t>
                </a:r>
                <a:r>
                  <a:rPr lang="fr-FR" dirty="0"/>
                  <a:t> </a:t>
                </a:r>
                <a:r>
                  <a:rPr lang="fr-FR" dirty="0" err="1"/>
                  <a:t>criterion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met</a:t>
                </a:r>
                <a:r>
                  <a:rPr lang="fr-FR" dirty="0" smtClean="0"/>
                  <a:t>:</a:t>
                </a:r>
                <a:br>
                  <a:rPr lang="fr-FR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8" y="2084832"/>
            <a:ext cx="3532909" cy="31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Back-door adjustment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𝑑𝑜</m:t>
                          </m:r>
                          <m:d>
                            <m:dPr>
                              <m:ctrlPr>
                                <a:rPr lang="fr-FR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fr-F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FR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r>
                  <a:rPr lang="en-US" sz="2400" dirty="0"/>
                  <a:t>Restrict to binary variables.</a:t>
                </a:r>
              </a:p>
              <a:p>
                <a:r>
                  <a:rPr lang="fr-FR" sz="2400" dirty="0"/>
                  <a:t>Fit a </a:t>
                </a:r>
                <a:r>
                  <a:rPr lang="fr-FR" sz="2400" dirty="0" err="1"/>
                  <a:t>logistic</a:t>
                </a:r>
                <a:r>
                  <a:rPr lang="fr-FR" sz="2400" dirty="0"/>
                  <a:t> </a:t>
                </a:r>
                <a:r>
                  <a:rPr lang="fr-FR" sz="2400" dirty="0" err="1"/>
                  <a:t>regression</a:t>
                </a:r>
                <a:r>
                  <a:rPr lang="fr-FR" sz="2400" dirty="0"/>
                  <a:t> model on</a:t>
                </a:r>
                <a:br>
                  <a:rPr lang="fr-FR" sz="2400" dirty="0"/>
                </a:b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training time </a:t>
                </a:r>
                <a:r>
                  <a:rPr lang="en-US" sz="2400" dirty="0" smtClean="0"/>
                  <a:t>by appending</a:t>
                </a:r>
                <a:br>
                  <a:rPr lang="en-US" sz="2400" dirty="0" smtClean="0"/>
                </a:br>
                <a:r>
                  <a:rPr lang="en-US" sz="2400" dirty="0" smtClean="0"/>
                  <a:t>two </a:t>
                </a:r>
                <a:r>
                  <a:rPr lang="en-US" sz="24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  <a:p>
                <a:r>
                  <a:rPr lang="en-US" sz="2400" dirty="0"/>
                  <a:t>Z is not observed at testing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  <a:blipFill>
                <a:blip r:embed="rId3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327171"/>
                  </p:ext>
                </p:extLst>
              </p:nvPr>
            </p:nvGraphicFramePr>
            <p:xfrm>
              <a:off x="5845247" y="3678380"/>
              <a:ext cx="2098960" cy="26309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524740">
                      <a:extLst>
                        <a:ext uri="{9D8B030D-6E8A-4147-A177-3AD203B41FA5}">
                          <a16:colId xmlns:a16="http://schemas.microsoft.com/office/drawing/2014/main" val="260261692"/>
                        </a:ext>
                      </a:extLst>
                    </a:gridCol>
                    <a:gridCol w="524740">
                      <a:extLst>
                        <a:ext uri="{9D8B030D-6E8A-4147-A177-3AD203B41FA5}">
                          <a16:colId xmlns:a16="http://schemas.microsoft.com/office/drawing/2014/main" val="1772936421"/>
                        </a:ext>
                      </a:extLst>
                    </a:gridCol>
                    <a:gridCol w="524740">
                      <a:extLst>
                        <a:ext uri="{9D8B030D-6E8A-4147-A177-3AD203B41FA5}">
                          <a16:colId xmlns:a16="http://schemas.microsoft.com/office/drawing/2014/main" val="1781681005"/>
                        </a:ext>
                      </a:extLst>
                    </a:gridCol>
                    <a:gridCol w="524740">
                      <a:extLst>
                        <a:ext uri="{9D8B030D-6E8A-4147-A177-3AD203B41FA5}">
                          <a16:colId xmlns:a16="http://schemas.microsoft.com/office/drawing/2014/main" val="3033531247"/>
                        </a:ext>
                      </a:extLst>
                    </a:gridCol>
                  </a:tblGrid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195423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398633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951560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403096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77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0327171"/>
                  </p:ext>
                </p:extLst>
              </p:nvPr>
            </p:nvGraphicFramePr>
            <p:xfrm>
              <a:off x="5845247" y="3678380"/>
              <a:ext cx="2098960" cy="26309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524740">
                      <a:extLst>
                        <a:ext uri="{9D8B030D-6E8A-4147-A177-3AD203B41FA5}">
                          <a16:colId xmlns:a16="http://schemas.microsoft.com/office/drawing/2014/main" val="260261692"/>
                        </a:ext>
                      </a:extLst>
                    </a:gridCol>
                    <a:gridCol w="524740">
                      <a:extLst>
                        <a:ext uri="{9D8B030D-6E8A-4147-A177-3AD203B41FA5}">
                          <a16:colId xmlns:a16="http://schemas.microsoft.com/office/drawing/2014/main" val="1772936421"/>
                        </a:ext>
                      </a:extLst>
                    </a:gridCol>
                    <a:gridCol w="524740">
                      <a:extLst>
                        <a:ext uri="{9D8B030D-6E8A-4147-A177-3AD203B41FA5}">
                          <a16:colId xmlns:a16="http://schemas.microsoft.com/office/drawing/2014/main" val="1781681005"/>
                        </a:ext>
                      </a:extLst>
                    </a:gridCol>
                    <a:gridCol w="524740">
                      <a:extLst>
                        <a:ext uri="{9D8B030D-6E8A-4147-A177-3AD203B41FA5}">
                          <a16:colId xmlns:a16="http://schemas.microsoft.com/office/drawing/2014/main" val="3033531247"/>
                        </a:ext>
                      </a:extLst>
                    </a:gridCol>
                  </a:tblGrid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163" r="-298851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163" t="-1163" r="-202326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8851" t="-1163" r="-100000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1163" r="-1163" b="-4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195423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2988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163" t="-100000" r="-20232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8851" t="-100000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100000" r="-116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398633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2326" r="-298851" b="-2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163" t="-202326" r="-202326" b="-2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8851" t="-202326" r="-100000" b="-2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202326" r="-1163" b="-2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951560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98851" r="-298851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163" t="-298851" r="-202326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8851" t="-298851" r="-1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298851" r="-1163" b="-1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03096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3488" r="-298851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1163" t="-403488" r="-202326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8851" t="-403488" r="-10000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326" t="-403488" r="-1163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28778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420221"/>
                  </p:ext>
                </p:extLst>
              </p:nvPr>
            </p:nvGraphicFramePr>
            <p:xfrm>
              <a:off x="8128000" y="3678380"/>
              <a:ext cx="524740" cy="26309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524740">
                      <a:extLst>
                        <a:ext uri="{9D8B030D-6E8A-4147-A177-3AD203B41FA5}">
                          <a16:colId xmlns:a16="http://schemas.microsoft.com/office/drawing/2014/main" val="2353471851"/>
                        </a:ext>
                      </a:extLst>
                    </a:gridCol>
                  </a:tblGrid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54515039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85824343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86730545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11254377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6116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420221"/>
                  </p:ext>
                </p:extLst>
              </p:nvPr>
            </p:nvGraphicFramePr>
            <p:xfrm>
              <a:off x="8128000" y="3678380"/>
              <a:ext cx="524740" cy="263098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524740">
                      <a:extLst>
                        <a:ext uri="{9D8B030D-6E8A-4147-A177-3AD203B41FA5}">
                          <a16:colId xmlns:a16="http://schemas.microsoft.com/office/drawing/2014/main" val="2353471851"/>
                        </a:ext>
                      </a:extLst>
                    </a:gridCol>
                  </a:tblGrid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163" r="-1149" b="-4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515039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00000" r="-11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824343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202326" r="-1149" b="-2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730545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298851" r="-1149" b="-10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1254377"/>
                      </a:ext>
                    </a:extLst>
                  </a:tr>
                  <a:tr h="526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403488" r="-1149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6116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532226" cy="14630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3 </a:t>
            </a:r>
            <a:r>
              <a:rPr lang="en-US" sz="2000" dirty="0" err="1" smtClean="0"/>
              <a:t>differents</a:t>
            </a:r>
            <a:r>
              <a:rPr lang="en-US" sz="2000" dirty="0" smtClean="0"/>
              <a:t> datasets to experiment with back-door adjustment.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962575"/>
              </p:ext>
            </p:extLst>
          </p:nvPr>
        </p:nvGraphicFramePr>
        <p:xfrm>
          <a:off x="0" y="0"/>
          <a:ext cx="9141713" cy="45720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3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070"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Dataset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Target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Confounder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31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Twitter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aseline="0" dirty="0" smtClean="0"/>
                        <a:t>Location of a user: New York City or Los Angeles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Gender</a:t>
                      </a:r>
                      <a:r>
                        <a:rPr lang="fr-FR" sz="2400" baseline="0" dirty="0" smtClean="0"/>
                        <a:t> of the user:  Male or </a:t>
                      </a:r>
                      <a:r>
                        <a:rPr lang="fr-FR" sz="2400" baseline="0" dirty="0" err="1" smtClean="0"/>
                        <a:t>Female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310"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IMDb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Sentiment of the </a:t>
                      </a:r>
                      <a:r>
                        <a:rPr lang="fr-FR" sz="2400" dirty="0" err="1" smtClean="0"/>
                        <a:t>review</a:t>
                      </a:r>
                      <a:r>
                        <a:rPr lang="fr-FR" sz="2400" dirty="0" smtClean="0"/>
                        <a:t>:</a:t>
                      </a:r>
                      <a:r>
                        <a:rPr lang="fr-FR" sz="2400" baseline="0" dirty="0" smtClean="0"/>
                        <a:t> P</a:t>
                      </a:r>
                      <a:r>
                        <a:rPr lang="fr-FR" sz="2400" dirty="0" smtClean="0"/>
                        <a:t>ositive</a:t>
                      </a:r>
                      <a:r>
                        <a:rPr lang="fr-FR" sz="2400" baseline="0" dirty="0" smtClean="0"/>
                        <a:t> or </a:t>
                      </a:r>
                      <a:r>
                        <a:rPr lang="fr-FR" sz="2400" baseline="0" dirty="0" err="1" smtClean="0"/>
                        <a:t>N</a:t>
                      </a:r>
                      <a:r>
                        <a:rPr lang="fr-FR" sz="2400" dirty="0" err="1" smtClean="0"/>
                        <a:t>egative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Genre of the film: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baseline="0" dirty="0" err="1" smtClean="0"/>
                        <a:t>H</a:t>
                      </a:r>
                      <a:r>
                        <a:rPr lang="fr-FR" sz="2400" dirty="0" err="1" smtClean="0"/>
                        <a:t>orror</a:t>
                      </a:r>
                      <a:r>
                        <a:rPr lang="fr-FR" sz="2400" baseline="0" dirty="0" smtClean="0"/>
                        <a:t> or </a:t>
                      </a:r>
                      <a:r>
                        <a:rPr lang="fr-FR" sz="2400" baseline="0" dirty="0" err="1" smtClean="0"/>
                        <a:t>Other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31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Canadian </a:t>
                      </a:r>
                      <a:r>
                        <a:rPr lang="fr-FR" sz="2400" dirty="0" err="1" smtClean="0"/>
                        <a:t>Parliament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Political</a:t>
                      </a:r>
                      <a:r>
                        <a:rPr lang="fr-FR" sz="2400" dirty="0" smtClean="0"/>
                        <a:t> affiliation</a:t>
                      </a:r>
                      <a:r>
                        <a:rPr lang="fr-FR" sz="2400" baseline="0" dirty="0" smtClean="0"/>
                        <a:t>: Liberal or Conservative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Political</a:t>
                      </a:r>
                      <a:r>
                        <a:rPr lang="fr-FR" sz="2400" baseline="0" dirty="0" smtClean="0"/>
                        <a:t> position: </a:t>
                      </a:r>
                      <a:r>
                        <a:rPr lang="fr-FR" sz="2400" dirty="0" err="1" smtClean="0"/>
                        <a:t>Government</a:t>
                      </a:r>
                      <a:r>
                        <a:rPr lang="fr-FR" sz="2400" baseline="0" dirty="0" smtClean="0"/>
                        <a:t> or Opposition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Confounding Bias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8096" y="1813207"/>
            <a:ext cx="7523849" cy="581891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Introduce confounding bias according to the following constraints: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Thirtieth AAAI Conference on Artificial Intelligence (AAAI-16) / 12-17 February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8095" y="2265226"/>
                <a:ext cx="8375905" cy="1579417"/>
              </a:xfrm>
              <a:prstGeom prst="rect">
                <a:avLst/>
              </a:prstGeom>
            </p:spPr>
            <p:txBody>
              <a:bodyPr vert="horz" lIns="45720" tIns="45720" rIns="45720" bIns="45720" numCol="2" rtlCol="0">
                <a:normAutofit/>
              </a:bodyPr>
              <a:lstStyle/>
              <a:p>
                <a:pPr marL="265176" lvl="1" indent="-137160" defTabSz="914400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sz="2200" dirty="0">
                  <a:ln>
                    <a:noFill/>
                  </a:ln>
                </a:endParaRPr>
              </a:p>
              <a:p>
                <a:pPr marL="265176" lvl="1" indent="-137160" defTabSz="914400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=1)=</m:t>
                    </m:r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fr-FR" sz="2200" dirty="0">
                  <a:ln>
                    <a:noFill/>
                  </a:ln>
                </a:endParaRPr>
              </a:p>
              <a:p>
                <a:pPr marL="265176" lvl="1" indent="-137160" defTabSz="914400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fr-FR" sz="2200" dirty="0">
                  <a:ln>
                    <a:noFill/>
                  </a:ln>
                </a:endParaRPr>
              </a:p>
              <a:p>
                <a:pPr marL="265176" lvl="1" indent="-137160" defTabSz="914400">
                  <a:lnSpc>
                    <a:spcPct val="15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200" i="1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2200">
                        <a:ln>
                          <a:noFill/>
                        </a:ln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5" y="2265226"/>
                <a:ext cx="8375905" cy="1579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1" y="3526527"/>
            <a:ext cx="6624204" cy="29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1426</TotalTime>
  <Words>2447</Words>
  <Application>Microsoft Office PowerPoint</Application>
  <PresentationFormat>On-screen Show (4:3)</PresentationFormat>
  <Paragraphs>334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Robust Text Classification in the Presence of Confounding Bias</vt:lpstr>
      <vt:lpstr>Introduction</vt:lpstr>
      <vt:lpstr>50 top features for Logistic Regression</vt:lpstr>
      <vt:lpstr>What is a confounding Variable?</vt:lpstr>
      <vt:lpstr>Related Work</vt:lpstr>
      <vt:lpstr>Back-door adjustment for Text Classification</vt:lpstr>
      <vt:lpstr>Back-door adjustment for Text Classification</vt:lpstr>
      <vt:lpstr>Datasets</vt:lpstr>
      <vt:lpstr>Injecting Confounding Bias</vt:lpstr>
      <vt:lpstr>Baselines</vt:lpstr>
      <vt:lpstr>Results for the Twitter dataset</vt:lpstr>
      <vt:lpstr>Results for the Twitter dataset</vt:lpstr>
      <vt:lpstr>Effects of Back-door Adjustment</vt:lpstr>
      <vt:lpstr>Effects of Back-door Adjustment</vt:lpstr>
      <vt:lpstr>Conclusion 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Text Classification in the Presence of Confounding Bias</dc:title>
  <dc:creator>Virgile Landeiro</dc:creator>
  <cp:lastModifiedBy>Virgile Landeiro</cp:lastModifiedBy>
  <cp:revision>71</cp:revision>
  <dcterms:created xsi:type="dcterms:W3CDTF">2016-01-22T18:05:14Z</dcterms:created>
  <dcterms:modified xsi:type="dcterms:W3CDTF">2016-02-02T17:36:13Z</dcterms:modified>
</cp:coreProperties>
</file>