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330A-3518-4F0F-9379-3ACAB4510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54B07-BF0E-42DF-821C-EC0A060AA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EDD9F-C9DD-4931-A6D0-6DD9FAC2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2687-DF58-4027-B0E4-7B72F858431E}" type="datetimeFigureOut">
              <a:rPr lang="LID4096" smtClean="0"/>
              <a:t>03/23/2020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D59F5-0546-4FC5-8667-8C2AE7BF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380C9-D78E-44E1-9294-CBADC519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E14F-FE11-4F06-BC8A-3C15BE1864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792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E9D1-E0E4-4A3F-A083-837BE5D8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7B1B0-5031-4283-B9E6-24A5730A1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3E99-F682-4CED-8B69-84A6DFC2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2687-DF58-4027-B0E4-7B72F858431E}" type="datetimeFigureOut">
              <a:rPr lang="LID4096" smtClean="0"/>
              <a:t>03/23/2020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6596-6079-4CE2-8F8A-38F1A945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29729-EBDF-4A93-8E84-699AC67C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E14F-FE11-4F06-BC8A-3C15BE1864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461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F984-B5D9-4247-8EFD-3EE702650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E8A49-38AD-4AF5-96C2-A7AEBBC24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0DB5-83FE-4311-A8FA-BEE5C405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2687-DF58-4027-B0E4-7B72F858431E}" type="datetimeFigureOut">
              <a:rPr lang="LID4096" smtClean="0"/>
              <a:t>03/23/2020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7830-AC9D-434C-8DC9-AB6C6E61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3211-BC87-4AA0-9085-CBBC8146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E14F-FE11-4F06-BC8A-3C15BE1864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536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82CD-A94A-4D75-AA76-945C9827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5CD1-4D95-48A2-9434-95986B1D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9486-8E57-4B81-850B-553F75FC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2687-DF58-4027-B0E4-7B72F858431E}" type="datetimeFigureOut">
              <a:rPr lang="LID4096" smtClean="0"/>
              <a:t>03/23/2020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F6F47-2EEC-47F4-8055-590C2908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CE84D-8D29-4DDA-801E-C75EF369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E14F-FE11-4F06-BC8A-3C15BE1864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86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4395-5078-4B02-AAAE-C5741188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7E27-AE17-49CA-9EC0-CB5AAAA2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917C-E80D-4944-91F5-8B7E8824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2687-DF58-4027-B0E4-7B72F858431E}" type="datetimeFigureOut">
              <a:rPr lang="LID4096" smtClean="0"/>
              <a:t>03/23/2020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B91DD-7E8B-4577-BD88-F2C78809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3ABEA-6A38-4DD2-BB22-05DEF2B3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E14F-FE11-4F06-BC8A-3C15BE1864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423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349D-2280-407F-BB53-75A1EB89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F2E2-9CF8-4084-B7DA-69EFA4F10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8CFCD-85AC-4813-9ACE-EC5345382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4DA2A-F8CE-4345-BF70-8CC2AA20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2687-DF58-4027-B0E4-7B72F858431E}" type="datetimeFigureOut">
              <a:rPr lang="LID4096" smtClean="0"/>
              <a:t>03/23/2020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DE31-3280-4FB0-B680-4A4C6D61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E1880-475F-44C9-A205-1477E63E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E14F-FE11-4F06-BC8A-3C15BE1864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69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49B4-CA98-4720-9A14-236A40DD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03214-082F-4303-9489-466B4C915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B5A85-45E3-4A15-BFA6-0573E0C1A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F7223-D699-400D-9171-EB494688D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52D37-B8EE-437D-830B-0472420FF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37705-5B81-4122-89D2-5A8E8E57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2687-DF58-4027-B0E4-7B72F858431E}" type="datetimeFigureOut">
              <a:rPr lang="LID4096" smtClean="0"/>
              <a:t>03/23/2020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2C101-BB5D-454A-AC09-AE18EB11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AD2AF-A8EB-4D9D-9040-1809CA77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E14F-FE11-4F06-BC8A-3C15BE1864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590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4538-0F66-4B62-A6DA-A360046A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68B76-A930-495F-B703-9E2C766E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2687-DF58-4027-B0E4-7B72F858431E}" type="datetimeFigureOut">
              <a:rPr lang="LID4096" smtClean="0"/>
              <a:t>03/23/2020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73307-8F60-423E-AE07-C354AC5D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EDAE9-8E4C-4E18-ACC0-C1274B64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E14F-FE11-4F06-BC8A-3C15BE1864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529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27AA3-E9A3-42E8-B054-7251D0B3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2687-DF58-4027-B0E4-7B72F858431E}" type="datetimeFigureOut">
              <a:rPr lang="LID4096" smtClean="0"/>
              <a:t>03/23/2020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572E1-D0CE-41F6-9A5C-503DEDC6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A6A2-9E35-4E23-A379-BD800C1C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E14F-FE11-4F06-BC8A-3C15BE1864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847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8039-3C55-4EFF-906D-A4E1AE59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2719-D2C5-47F9-AA30-65CA0F5DA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66AA5-5014-4769-B276-7E24B7E4D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60B09-44B4-4FAA-A920-80ECA15E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2687-DF58-4027-B0E4-7B72F858431E}" type="datetimeFigureOut">
              <a:rPr lang="LID4096" smtClean="0"/>
              <a:t>03/23/2020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7F6DA-C26D-43AE-BDB5-EDEB6E32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E379A-3C3D-477F-AB86-3C822B48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E14F-FE11-4F06-BC8A-3C15BE1864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988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5409-F384-4CCF-8711-9A280FEF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61AFE-0F64-4C3A-AC8D-7AE81D563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B93F9-066E-494C-BEDD-21F991418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4CF28-F7A2-4D54-BD27-B777596B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2687-DF58-4027-B0E4-7B72F858431E}" type="datetimeFigureOut">
              <a:rPr lang="LID4096" smtClean="0"/>
              <a:t>03/23/2020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5A94D-0671-4490-9692-1EEA387F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CAF1E-1415-4B8F-9C80-9F26C3E0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E14F-FE11-4F06-BC8A-3C15BE1864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92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DB752-E2A7-4178-8BB3-E89C73BA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5CE5-B1A3-4812-8E64-D568B01A3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C3CE2-A2DF-46CD-B787-E93B03ECA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2687-DF58-4027-B0E4-7B72F858431E}" type="datetimeFigureOut">
              <a:rPr lang="LID4096" smtClean="0"/>
              <a:t>03/23/2020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53FE-6CF6-42D4-ABAB-378EE0878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329FC-E3F7-4A6B-A935-9F9D6E8C0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3E14F-FE11-4F06-BC8A-3C15BE1864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858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3BB9A2-B236-4C85-8FD3-96F505637E1D}"/>
              </a:ext>
            </a:extLst>
          </p:cNvPr>
          <p:cNvSpPr txBox="1"/>
          <p:nvPr/>
        </p:nvSpPr>
        <p:spPr>
          <a:xfrm>
            <a:off x="3506679" y="488272"/>
            <a:ext cx="5923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coefficient of the linear portion of ln(cells)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Cells number from fitting to FCM on previous experiments</a:t>
            </a:r>
          </a:p>
          <a:p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35D924-5912-4FD4-A241-77602240D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8" y="1688601"/>
            <a:ext cx="3186945" cy="24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0296F1-90B5-41A1-8FEC-8327328A39E3}"/>
              </a:ext>
            </a:extLst>
          </p:cNvPr>
          <p:cNvSpPr txBox="1"/>
          <p:nvPr/>
        </p:nvSpPr>
        <p:spPr>
          <a:xfrm>
            <a:off x="612559" y="4170533"/>
            <a:ext cx="313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&gt; 0.98 for most of the curves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A4C1C4-32B2-4A14-A66B-FE46D169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58" y="1688601"/>
            <a:ext cx="3297401" cy="179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5DBE39-5658-4C55-A2AC-422CCFF72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423" y="1701166"/>
            <a:ext cx="3477247" cy="188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765B54-8171-43AD-B929-287BF04DF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516" y="3549914"/>
            <a:ext cx="3186944" cy="181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06E48C6-5D55-4B13-BDA5-F48BBE680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02" y="3549915"/>
            <a:ext cx="3377168" cy="181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EC458-B7FA-493A-8E8C-7A441B87CA6A}"/>
              </a:ext>
            </a:extLst>
          </p:cNvPr>
          <p:cNvSpPr txBox="1"/>
          <p:nvPr/>
        </p:nvSpPr>
        <p:spPr>
          <a:xfrm>
            <a:off x="5788241" y="5734975"/>
            <a:ext cx="374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all the samples with r</a:t>
            </a:r>
            <a:r>
              <a:rPr lang="en-US" baseline="30000" dirty="0"/>
              <a:t>2</a:t>
            </a:r>
            <a:r>
              <a:rPr lang="en-US" dirty="0"/>
              <a:t> &lt; 0.9</a:t>
            </a:r>
            <a:endParaRPr lang="LID4096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02DBF8C5-D205-4166-906D-E4B9E5E04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1" y="5592354"/>
            <a:ext cx="4124325" cy="108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60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CD75F-F515-4FC0-900D-A9F55CC12366}"/>
              </a:ext>
            </a:extLst>
          </p:cNvPr>
          <p:cNvSpPr txBox="1"/>
          <p:nvPr/>
        </p:nvSpPr>
        <p:spPr>
          <a:xfrm>
            <a:off x="3781887" y="48827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3ED5B-4FB3-4096-9F9C-B0B7AFDE1664}"/>
              </a:ext>
            </a:extLst>
          </p:cNvPr>
          <p:cNvSpPr txBox="1"/>
          <p:nvPr/>
        </p:nvSpPr>
        <p:spPr>
          <a:xfrm>
            <a:off x="3222593" y="1120676"/>
            <a:ext cx="24583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ln(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) = u * d + intercept</a:t>
            </a:r>
          </a:p>
          <a:p>
            <a:endParaRPr lang="en-US" dirty="0"/>
          </a:p>
          <a:p>
            <a:r>
              <a:rPr lang="en-US" dirty="0"/>
              <a:t>intercept = ln(N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ln(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) = u * d + ln(N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 = (ln(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) - ln(N</a:t>
            </a:r>
            <a:r>
              <a:rPr lang="en-US" baseline="-25000" dirty="0"/>
              <a:t>0</a:t>
            </a:r>
            <a:r>
              <a:rPr lang="en-US" dirty="0"/>
              <a:t>)) u + L</a:t>
            </a:r>
          </a:p>
          <a:p>
            <a:endParaRPr lang="en-US" dirty="0"/>
          </a:p>
          <a:p>
            <a:r>
              <a:rPr lang="en-US" dirty="0"/>
              <a:t>L = d - (ln(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) - ln(N</a:t>
            </a:r>
            <a:r>
              <a:rPr lang="en-US" baseline="-25000" dirty="0"/>
              <a:t>0</a:t>
            </a:r>
            <a:r>
              <a:rPr lang="en-US" dirty="0"/>
              <a:t>)) u </a:t>
            </a:r>
          </a:p>
        </p:txBody>
      </p:sp>
    </p:spTree>
    <p:extLst>
      <p:ext uri="{BB962C8B-B14F-4D97-AF65-F5344CB8AC3E}">
        <p14:creationId xmlns:p14="http://schemas.microsoft.com/office/powerpoint/2010/main" val="256126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CB90B419-8B1D-4F6A-99AB-09CD14E41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4485702"/>
            <a:ext cx="8172450" cy="214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A5381D-BE4D-417F-A85D-C61268592E61}"/>
              </a:ext>
            </a:extLst>
          </p:cNvPr>
          <p:cNvSpPr txBox="1"/>
          <p:nvPr/>
        </p:nvSpPr>
        <p:spPr>
          <a:xfrm>
            <a:off x="971550" y="561975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Growth rates</a:t>
            </a:r>
            <a:endParaRPr lang="LID4096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869AFB-7250-4F0D-9730-7EA29C0F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4" y="38100"/>
            <a:ext cx="5488217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2BB356-C94E-4306-AF21-CD87D3DC193C}"/>
              </a:ext>
            </a:extLst>
          </p:cNvPr>
          <p:cNvSpPr txBox="1"/>
          <p:nvPr/>
        </p:nvSpPr>
        <p:spPr>
          <a:xfrm>
            <a:off x="1085850" y="1600200"/>
            <a:ext cx="449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strains grow faster after transfer</a:t>
            </a:r>
          </a:p>
          <a:p>
            <a:r>
              <a:rPr lang="en-US" dirty="0"/>
              <a:t>MED4 grows slower, especially in e5 and e4(?)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8030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2D5C5E-CAE7-447F-AE64-ABF1F482B310}"/>
              </a:ext>
            </a:extLst>
          </p:cNvPr>
          <p:cNvSpPr txBox="1"/>
          <p:nvPr/>
        </p:nvSpPr>
        <p:spPr>
          <a:xfrm>
            <a:off x="2161546" y="404762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cell number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D9AA8-D8F0-4500-A6FC-1EF5342B83E7}"/>
              </a:ext>
            </a:extLst>
          </p:cNvPr>
          <p:cNvSpPr txBox="1"/>
          <p:nvPr/>
        </p:nvSpPr>
        <p:spPr>
          <a:xfrm>
            <a:off x="8087262" y="672938"/>
            <a:ext cx="3457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1 = 10</a:t>
            </a:r>
            <a:r>
              <a:rPr lang="en-US" baseline="30000" dirty="0"/>
              <a:t>6</a:t>
            </a:r>
            <a:endParaRPr lang="en-US" dirty="0"/>
          </a:p>
          <a:p>
            <a:r>
              <a:rPr lang="en-US" dirty="0"/>
              <a:t>Experiment 2 = e1 FCM @ 60   / 20</a:t>
            </a:r>
          </a:p>
          <a:p>
            <a:r>
              <a:rPr lang="en-US" dirty="0"/>
              <a:t>Experiment 4 = e1 FCM @ 100 / 20</a:t>
            </a:r>
          </a:p>
          <a:p>
            <a:r>
              <a:rPr lang="en-US" dirty="0"/>
              <a:t>Experiment 5 = e1 FCM @ 140 / 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5E3240-92C1-434A-8EE0-D4697B641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84" y="3283628"/>
            <a:ext cx="459151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B3F7110-3BE2-434B-B22F-8654874F1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8" y="2083299"/>
            <a:ext cx="6645957" cy="174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448CB4-9C1F-4E8C-A8FE-78757E686C30}"/>
              </a:ext>
            </a:extLst>
          </p:cNvPr>
          <p:cNvSpPr txBox="1"/>
          <p:nvPr/>
        </p:nvSpPr>
        <p:spPr>
          <a:xfrm>
            <a:off x="1942360" y="1873267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from FL</a:t>
            </a:r>
            <a:endParaRPr lang="LID4096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41EF2CF-7249-4067-B831-7FEC83A5E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8" y="4463134"/>
            <a:ext cx="6645957" cy="174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B95C83-DA19-4337-8E18-29BBF1D40CD1}"/>
              </a:ext>
            </a:extLst>
          </p:cNvPr>
          <p:cNvSpPr txBox="1"/>
          <p:nvPr/>
        </p:nvSpPr>
        <p:spPr>
          <a:xfrm>
            <a:off x="1494685" y="4162425"/>
            <a:ext cx="14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FCM numbers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C89B1-2B38-4420-A788-01A4B23390F0}"/>
              </a:ext>
            </a:extLst>
          </p:cNvPr>
          <p:cNvSpPr txBox="1"/>
          <p:nvPr/>
        </p:nvSpPr>
        <p:spPr>
          <a:xfrm>
            <a:off x="1780546" y="954348"/>
            <a:ext cx="459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Fit from FL is underestimation in low FL values</a:t>
            </a:r>
            <a:endParaRPr lang="LID4096" b="1" u="sng" dirty="0"/>
          </a:p>
        </p:txBody>
      </p:sp>
    </p:spTree>
    <p:extLst>
      <p:ext uri="{BB962C8B-B14F-4D97-AF65-F5344CB8AC3E}">
        <p14:creationId xmlns:p14="http://schemas.microsoft.com/office/powerpoint/2010/main" val="146870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F957F52-5B55-49BB-A7DC-8E8451CEA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71" y="2026804"/>
            <a:ext cx="5186362" cy="436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CC9FC1-7AD5-4CEA-A6ED-0918002FF54C}"/>
              </a:ext>
            </a:extLst>
          </p:cNvPr>
          <p:cNvSpPr txBox="1"/>
          <p:nvPr/>
        </p:nvSpPr>
        <p:spPr>
          <a:xfrm>
            <a:off x="723271" y="1167261"/>
            <a:ext cx="47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 based on FL is higher than lag based on FCM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528F2-C4BC-4687-9785-C686F095233F}"/>
              </a:ext>
            </a:extLst>
          </p:cNvPr>
          <p:cNvSpPr txBox="1"/>
          <p:nvPr/>
        </p:nvSpPr>
        <p:spPr>
          <a:xfrm>
            <a:off x="723271" y="659073"/>
            <a:ext cx="459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from FL is underestimation in low FL values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0401B-8BEC-4DA6-B8E6-80A5E3D2D1F2}"/>
              </a:ext>
            </a:extLst>
          </p:cNvPr>
          <p:cNvSpPr/>
          <p:nvPr/>
        </p:nvSpPr>
        <p:spPr>
          <a:xfrm>
            <a:off x="7841559" y="4307860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d - (ln(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) - ln(N</a:t>
            </a:r>
            <a:r>
              <a:rPr lang="en-US" baseline="-25000" dirty="0"/>
              <a:t>0</a:t>
            </a:r>
            <a:r>
              <a:rPr lang="en-US" dirty="0"/>
              <a:t>)) u 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F93DCE0-E716-4E67-8692-A09775216C03}"/>
              </a:ext>
            </a:extLst>
          </p:cNvPr>
          <p:cNvSpPr/>
          <p:nvPr/>
        </p:nvSpPr>
        <p:spPr>
          <a:xfrm>
            <a:off x="2512381" y="988456"/>
            <a:ext cx="541537" cy="204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326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A0DEE-725C-42B5-B47A-2ACFDAC4C31B}"/>
              </a:ext>
            </a:extLst>
          </p:cNvPr>
          <p:cNvSpPr txBox="1"/>
          <p:nvPr/>
        </p:nvSpPr>
        <p:spPr>
          <a:xfrm>
            <a:off x="4438835" y="29296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Lags</a:t>
            </a:r>
            <a:endParaRPr lang="LID4096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8604DB-36E8-4CE6-873F-1F20170EF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822543"/>
            <a:ext cx="4515049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895539-299F-4AB1-8424-9E39E74CCC09}"/>
              </a:ext>
            </a:extLst>
          </p:cNvPr>
          <p:cNvSpPr/>
          <p:nvPr/>
        </p:nvSpPr>
        <p:spPr>
          <a:xfrm>
            <a:off x="1452144" y="3651806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d - (ln(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) - ln(N</a:t>
            </a:r>
            <a:r>
              <a:rPr lang="en-US" baseline="-25000" dirty="0"/>
              <a:t>0</a:t>
            </a:r>
            <a:r>
              <a:rPr lang="en-US" dirty="0"/>
              <a:t>)) 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746DD-F124-4BB0-B795-A1A8E68AB237}"/>
              </a:ext>
            </a:extLst>
          </p:cNvPr>
          <p:cNvSpPr txBox="1"/>
          <p:nvPr/>
        </p:nvSpPr>
        <p:spPr>
          <a:xfrm>
            <a:off x="7611162" y="4735680"/>
            <a:ext cx="264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growth rate from </a:t>
            </a:r>
            <a:r>
              <a:rPr lang="en-US" b="1" dirty="0"/>
              <a:t>e1</a:t>
            </a:r>
          </a:p>
          <a:p>
            <a:r>
              <a:rPr lang="en-US" dirty="0"/>
              <a:t>And initial cells from FCM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948A9-373F-4554-A3DD-43F5F18BD01C}"/>
              </a:ext>
            </a:extLst>
          </p:cNvPr>
          <p:cNvSpPr txBox="1"/>
          <p:nvPr/>
        </p:nvSpPr>
        <p:spPr>
          <a:xfrm>
            <a:off x="3622154" y="1600200"/>
            <a:ext cx="279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growth rate from </a:t>
            </a:r>
            <a:r>
              <a:rPr lang="en-US" b="1" dirty="0"/>
              <a:t>current experiment</a:t>
            </a:r>
          </a:p>
          <a:p>
            <a:r>
              <a:rPr lang="en-US" dirty="0"/>
              <a:t>and initial cells from FCM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0869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659AE0-AC2D-4F57-8BFD-AB305E07AE95}"/>
              </a:ext>
            </a:extLst>
          </p:cNvPr>
          <p:cNvSpPr txBox="1"/>
          <p:nvPr/>
        </p:nvSpPr>
        <p:spPr>
          <a:xfrm>
            <a:off x="590550" y="374112"/>
            <a:ext cx="20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samples have negative lag. </a:t>
            </a:r>
          </a:p>
          <a:p>
            <a:r>
              <a:rPr lang="en-US" dirty="0"/>
              <a:t>Mostly experiment1</a:t>
            </a:r>
            <a:endParaRPr lang="LID4096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356478-1EB4-48E9-BF35-663F39E2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44081"/>
            <a:ext cx="6953250" cy="18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51A387F-B393-4725-A8C5-8C6A21AF6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4423"/>
            <a:ext cx="6953250" cy="18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F1FC2-345E-4D52-8E8A-B74D87C98EEE}"/>
              </a:ext>
            </a:extLst>
          </p:cNvPr>
          <p:cNvSpPr txBox="1"/>
          <p:nvPr/>
        </p:nvSpPr>
        <p:spPr>
          <a:xfrm>
            <a:off x="1753729" y="2769649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 based on FL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51E2A-F46E-452B-967D-DCCB5E743D41}"/>
              </a:ext>
            </a:extLst>
          </p:cNvPr>
          <p:cNvSpPr txBox="1"/>
          <p:nvPr/>
        </p:nvSpPr>
        <p:spPr>
          <a:xfrm>
            <a:off x="1419794" y="4679757"/>
            <a:ext cx="18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 based on FCM</a:t>
            </a:r>
            <a:endParaRPr lang="LID4096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2540C5D-9450-4F37-9B01-58A47E85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38924"/>
            <a:ext cx="4324211" cy="238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2C7609C-8F1E-455F-BD25-60205429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238" y="2769649"/>
            <a:ext cx="4324211" cy="238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13E11876-93A3-46C9-97EE-F35CAE13E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239" y="280987"/>
            <a:ext cx="4324211" cy="238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F60248-FD05-4571-9FA2-D8092708F36A}"/>
              </a:ext>
            </a:extLst>
          </p:cNvPr>
          <p:cNvSpPr/>
          <p:nvPr/>
        </p:nvSpPr>
        <p:spPr>
          <a:xfrm>
            <a:off x="9093311" y="6207681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d - (ln(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) - ln(N</a:t>
            </a:r>
            <a:r>
              <a:rPr lang="en-US" baseline="-25000" dirty="0"/>
              <a:t>0</a:t>
            </a:r>
            <a:r>
              <a:rPr lang="en-US" dirty="0"/>
              <a:t>)) u </a:t>
            </a:r>
          </a:p>
        </p:txBody>
      </p:sp>
    </p:spTree>
    <p:extLst>
      <p:ext uri="{BB962C8B-B14F-4D97-AF65-F5344CB8AC3E}">
        <p14:creationId xmlns:p14="http://schemas.microsoft.com/office/powerpoint/2010/main" val="117469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B5DD1A4-7B6E-4CD0-9F56-DFA9D747A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713" y="442920"/>
            <a:ext cx="489979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7437AA-E173-4B28-AE17-B7541D2C7CC2}"/>
              </a:ext>
            </a:extLst>
          </p:cNvPr>
          <p:cNvSpPr txBox="1"/>
          <p:nvPr/>
        </p:nvSpPr>
        <p:spPr>
          <a:xfrm>
            <a:off x="4674926" y="25825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day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A5728-37E4-4EA9-95E0-51866F220EDD}"/>
              </a:ext>
            </a:extLst>
          </p:cNvPr>
          <p:cNvSpPr txBox="1"/>
          <p:nvPr/>
        </p:nvSpPr>
        <p:spPr>
          <a:xfrm>
            <a:off x="7767222" y="4836416"/>
            <a:ext cx="307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with max FL measurement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5C75D-BAD4-4B51-9152-7B49405F2155}"/>
              </a:ext>
            </a:extLst>
          </p:cNvPr>
          <p:cNvSpPr/>
          <p:nvPr/>
        </p:nvSpPr>
        <p:spPr>
          <a:xfrm>
            <a:off x="3811233" y="1581752"/>
            <a:ext cx="25494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Using FCM cell numbers, </a:t>
            </a:r>
          </a:p>
          <a:p>
            <a:r>
              <a:rPr lang="en-US" dirty="0"/>
              <a:t>e1 growth rate, e1 Lag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30EAB-A9BD-45D9-8442-D81961432B86}"/>
              </a:ext>
            </a:extLst>
          </p:cNvPr>
          <p:cNvSpPr txBox="1"/>
          <p:nvPr/>
        </p:nvSpPr>
        <p:spPr>
          <a:xfrm>
            <a:off x="6412195" y="5474919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(ln(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) - ln(N</a:t>
            </a:r>
            <a:r>
              <a:rPr lang="en-US" baseline="-25000" dirty="0"/>
              <a:t>0</a:t>
            </a:r>
            <a:r>
              <a:rPr lang="en-US" dirty="0"/>
              <a:t>)) u + L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C2FF517-6D56-43BB-B4C8-B16C517C9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90" y="442920"/>
            <a:ext cx="2568457" cy="218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7F0343A-1191-49D1-81E0-648DEDF41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0" y="3048817"/>
            <a:ext cx="4266344" cy="353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67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C30E96-E114-402F-9E3C-326ECAFED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66168"/>
              </p:ext>
            </p:extLst>
          </p:nvPr>
        </p:nvGraphicFramePr>
        <p:xfrm>
          <a:off x="1085849" y="4689701"/>
          <a:ext cx="9913580" cy="14935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91358">
                  <a:extLst>
                    <a:ext uri="{9D8B030D-6E8A-4147-A177-3AD203B41FA5}">
                      <a16:colId xmlns:a16="http://schemas.microsoft.com/office/drawing/2014/main" val="2600408534"/>
                    </a:ext>
                  </a:extLst>
                </a:gridCol>
                <a:gridCol w="991358">
                  <a:extLst>
                    <a:ext uri="{9D8B030D-6E8A-4147-A177-3AD203B41FA5}">
                      <a16:colId xmlns:a16="http://schemas.microsoft.com/office/drawing/2014/main" val="2411556952"/>
                    </a:ext>
                  </a:extLst>
                </a:gridCol>
                <a:gridCol w="991358">
                  <a:extLst>
                    <a:ext uri="{9D8B030D-6E8A-4147-A177-3AD203B41FA5}">
                      <a16:colId xmlns:a16="http://schemas.microsoft.com/office/drawing/2014/main" val="2312600464"/>
                    </a:ext>
                  </a:extLst>
                </a:gridCol>
                <a:gridCol w="991358">
                  <a:extLst>
                    <a:ext uri="{9D8B030D-6E8A-4147-A177-3AD203B41FA5}">
                      <a16:colId xmlns:a16="http://schemas.microsoft.com/office/drawing/2014/main" val="3791084539"/>
                    </a:ext>
                  </a:extLst>
                </a:gridCol>
                <a:gridCol w="991358">
                  <a:extLst>
                    <a:ext uri="{9D8B030D-6E8A-4147-A177-3AD203B41FA5}">
                      <a16:colId xmlns:a16="http://schemas.microsoft.com/office/drawing/2014/main" val="204259198"/>
                    </a:ext>
                  </a:extLst>
                </a:gridCol>
                <a:gridCol w="991358">
                  <a:extLst>
                    <a:ext uri="{9D8B030D-6E8A-4147-A177-3AD203B41FA5}">
                      <a16:colId xmlns:a16="http://schemas.microsoft.com/office/drawing/2014/main" val="1969608307"/>
                    </a:ext>
                  </a:extLst>
                </a:gridCol>
                <a:gridCol w="991358">
                  <a:extLst>
                    <a:ext uri="{9D8B030D-6E8A-4147-A177-3AD203B41FA5}">
                      <a16:colId xmlns:a16="http://schemas.microsoft.com/office/drawing/2014/main" val="2816452256"/>
                    </a:ext>
                  </a:extLst>
                </a:gridCol>
                <a:gridCol w="991358">
                  <a:extLst>
                    <a:ext uri="{9D8B030D-6E8A-4147-A177-3AD203B41FA5}">
                      <a16:colId xmlns:a16="http://schemas.microsoft.com/office/drawing/2014/main" val="4276795987"/>
                    </a:ext>
                  </a:extLst>
                </a:gridCol>
                <a:gridCol w="991358">
                  <a:extLst>
                    <a:ext uri="{9D8B030D-6E8A-4147-A177-3AD203B41FA5}">
                      <a16:colId xmlns:a16="http://schemas.microsoft.com/office/drawing/2014/main" val="1479012910"/>
                    </a:ext>
                  </a:extLst>
                </a:gridCol>
                <a:gridCol w="991358">
                  <a:extLst>
                    <a:ext uri="{9D8B030D-6E8A-4147-A177-3AD203B41FA5}">
                      <a16:colId xmlns:a16="http://schemas.microsoft.com/office/drawing/2014/main" val="130630913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experiment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Log10 initial cells FL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Log10 initial cells FCM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Growth 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</a:t>
                      </a:r>
                      <a:r>
                        <a:rPr lang="en-US" sz="1400" u="none" strike="noStrike" baseline="30000" dirty="0">
                          <a:effectLst/>
                        </a:rPr>
                        <a:t>2</a:t>
                      </a:r>
                      <a:endParaRPr lang="en-US" sz="14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 (FL)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 (FCM)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 (FCM, e1 rate)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Max day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Max day based on e1 rate and lag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771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6.72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6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0.29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1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0.66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-5.1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-5.1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13.69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13.69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76903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6.24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5.81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0.29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0.99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2.96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-0.48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-0.54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19.2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14.64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77687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6.24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5.95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0.45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0.99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6.73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5.24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-0.27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15.14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10.31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7129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6.24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1.45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0.11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0.95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54.26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-42.67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24.95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>
                          <a:effectLst/>
                        </a:rPr>
                        <a:t>69.01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38.96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1014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ADF9C-C312-43FB-B543-1604BA464ACA}"/>
              </a:ext>
            </a:extLst>
          </p:cNvPr>
          <p:cNvSpPr txBox="1"/>
          <p:nvPr/>
        </p:nvSpPr>
        <p:spPr>
          <a:xfrm>
            <a:off x="1085850" y="564991"/>
            <a:ext cx="405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delayed growth: MED4 &amp; DE1</a:t>
            </a:r>
            <a:endParaRPr lang="LID4096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4AA91A23-F60C-4989-A94C-4852418EE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928" y="674779"/>
            <a:ext cx="4625451" cy="380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30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391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wosnat</dc:creator>
  <cp:lastModifiedBy>wosnat</cp:lastModifiedBy>
  <cp:revision>18</cp:revision>
  <dcterms:created xsi:type="dcterms:W3CDTF">2020-03-22T14:35:50Z</dcterms:created>
  <dcterms:modified xsi:type="dcterms:W3CDTF">2020-03-25T07:40:52Z</dcterms:modified>
</cp:coreProperties>
</file>