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66" r:id="rId5"/>
    <p:sldId id="261" r:id="rId6"/>
    <p:sldId id="262" r:id="rId7"/>
    <p:sldId id="263" r:id="rId8"/>
    <p:sldId id="264" r:id="rId9"/>
    <p:sldId id="270" r:id="rId10"/>
    <p:sldId id="267" r:id="rId11"/>
    <p:sldId id="268" r:id="rId12"/>
    <p:sldId id="269" r:id="rId13"/>
    <p:sldId id="271" r:id="rId14"/>
    <p:sldId id="25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2831-7C84-45ED-937B-1A32EA435F2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2A0-8BC6-49DB-88DE-86494086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3A6E480-A6EF-4439-8C0B-56B0C2AA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42" y="3718181"/>
            <a:ext cx="43624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0FE9B-AF63-4FD3-BB0A-2047EF1C8DF0}"/>
              </a:ext>
            </a:extLst>
          </p:cNvPr>
          <p:cNvSpPr txBox="1"/>
          <p:nvPr/>
        </p:nvSpPr>
        <p:spPr>
          <a:xfrm>
            <a:off x="4074850" y="328474"/>
            <a:ext cx="452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cells carrying capacity per day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2F154B-DD5F-4D0E-BBC1-1A75EF56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6" y="755906"/>
            <a:ext cx="41814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C07931-707A-4C98-8FEF-03B3A4F4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83" y="863495"/>
            <a:ext cx="39624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3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EF31F39-91C3-4124-8533-E7593109A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85" y="0"/>
            <a:ext cx="7475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93085-A987-403B-BEB6-46C8F5D14C43}"/>
              </a:ext>
            </a:extLst>
          </p:cNvPr>
          <p:cNvSpPr txBox="1"/>
          <p:nvPr/>
        </p:nvSpPr>
        <p:spPr>
          <a:xfrm>
            <a:off x="630315" y="1127464"/>
            <a:ext cx="1290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</a:t>
            </a:r>
          </a:p>
          <a:p>
            <a:r>
              <a:rPr lang="en-US" dirty="0"/>
              <a:t>fit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8384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6F17E84-F809-4591-AC59-A3DB5F1F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80" y="0"/>
            <a:ext cx="7475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8CD30D-2976-4A73-B47D-4F0867004ABD}"/>
              </a:ext>
            </a:extLst>
          </p:cNvPr>
          <p:cNvSpPr txBox="1"/>
          <p:nvPr/>
        </p:nvSpPr>
        <p:spPr>
          <a:xfrm>
            <a:off x="398834" y="18968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 fit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951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54E9728-0625-414C-B1EB-8FFC748A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48" y="126459"/>
            <a:ext cx="7475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5A95B8-158A-4A16-B519-5E2CCF791C48}"/>
              </a:ext>
            </a:extLst>
          </p:cNvPr>
          <p:cNvSpPr txBox="1"/>
          <p:nvPr/>
        </p:nvSpPr>
        <p:spPr>
          <a:xfrm>
            <a:off x="719847" y="26264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 fit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701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0688349-353C-4C5C-8A23-F05D7FB4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17" y="421229"/>
            <a:ext cx="6742687" cy="26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70F4615-32AB-4BE2-853D-489CFD48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387877"/>
            <a:ext cx="7206372" cy="285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8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5" y="301094"/>
            <a:ext cx="5594811" cy="320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2708841"/>
            <a:ext cx="6589654" cy="3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7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FFCC8-147E-4CBE-A874-BC4352707FF6}"/>
              </a:ext>
            </a:extLst>
          </p:cNvPr>
          <p:cNvSpPr txBox="1"/>
          <p:nvPr/>
        </p:nvSpPr>
        <p:spPr>
          <a:xfrm>
            <a:off x="4527612" y="523782"/>
            <a:ext cx="24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 co-culture vs axenic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4D322D-0163-49F5-8F83-05F3F9A9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571625"/>
            <a:ext cx="66198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0FEB1B-EB03-454B-B115-B6C649E519DB}"/>
              </a:ext>
            </a:extLst>
          </p:cNvPr>
          <p:cNvSpPr/>
          <p:nvPr/>
        </p:nvSpPr>
        <p:spPr>
          <a:xfrm>
            <a:off x="1423481" y="5721326"/>
            <a:ext cx="8965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day=60 : </a:t>
            </a:r>
            <a:r>
              <a:rPr lang="en-US" dirty="0" err="1"/>
              <a:t>Ttest_indResult</a:t>
            </a:r>
            <a:r>
              <a:rPr lang="en-US" dirty="0"/>
              <a:t>(statistic=2.7387394490570838, </a:t>
            </a:r>
            <a:r>
              <a:rPr lang="en-US" dirty="0" err="1"/>
              <a:t>pvalue</a:t>
            </a:r>
            <a:r>
              <a:rPr lang="en-US" dirty="0"/>
              <a:t>=0.007529210600903086)</a:t>
            </a:r>
          </a:p>
          <a:p>
            <a:r>
              <a:rPr lang="en-US" dirty="0"/>
              <a:t>day=100 : </a:t>
            </a:r>
            <a:r>
              <a:rPr lang="en-US" dirty="0" err="1"/>
              <a:t>Ttest_indResult</a:t>
            </a:r>
            <a:r>
              <a:rPr lang="en-US" dirty="0"/>
              <a:t>(statistic=6.2055728134674775, </a:t>
            </a:r>
            <a:r>
              <a:rPr lang="en-US" dirty="0" err="1"/>
              <a:t>pvalue</a:t>
            </a:r>
            <a:r>
              <a:rPr lang="en-US" dirty="0"/>
              <a:t>=1.9772383801176403e-08)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53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9673431-FE6A-4D09-8F16-3F6D32F7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63" y="1785633"/>
            <a:ext cx="66198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04D704-EC70-4F9E-9D6E-1210E5ADE3F4}"/>
              </a:ext>
            </a:extLst>
          </p:cNvPr>
          <p:cNvSpPr/>
          <p:nvPr/>
        </p:nvSpPr>
        <p:spPr>
          <a:xfrm>
            <a:off x="4893907" y="627594"/>
            <a:ext cx="2471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 co-culture vs axenic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64B8-F369-44FF-B6C1-962993F0CB72}"/>
              </a:ext>
            </a:extLst>
          </p:cNvPr>
          <p:cNvSpPr/>
          <p:nvPr/>
        </p:nvSpPr>
        <p:spPr>
          <a:xfrm>
            <a:off x="1413752" y="5907240"/>
            <a:ext cx="10687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day=60 </a:t>
            </a:r>
            <a:r>
              <a:rPr lang="en-US" dirty="0" err="1"/>
              <a:t>Ttest_indResult</a:t>
            </a:r>
            <a:r>
              <a:rPr lang="en-US" dirty="0"/>
              <a:t>(statistic=6.513651102735099, </a:t>
            </a:r>
            <a:r>
              <a:rPr lang="en-US" dirty="0" err="1"/>
              <a:t>pvalue</a:t>
            </a:r>
            <a:r>
              <a:rPr lang="en-US" dirty="0"/>
              <a:t>=4.737550066995795e-09)</a:t>
            </a:r>
          </a:p>
          <a:p>
            <a:r>
              <a:rPr lang="en-US" dirty="0"/>
              <a:t>day=100 </a:t>
            </a:r>
            <a:r>
              <a:rPr lang="en-US" dirty="0" err="1"/>
              <a:t>Ttest_indResult</a:t>
            </a:r>
            <a:r>
              <a:rPr lang="en-US" dirty="0"/>
              <a:t>(statistic=5.429712102261257, </a:t>
            </a:r>
            <a:r>
              <a:rPr lang="en-US" dirty="0" err="1"/>
              <a:t>pvalue</a:t>
            </a:r>
            <a:r>
              <a:rPr lang="en-US" dirty="0"/>
              <a:t>=5.150855380193557e-07)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1811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5CF8492-B643-4C44-9AFA-BA561B39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62" y="1814511"/>
            <a:ext cx="3324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E90D773-6FB1-4F43-B071-08380F51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76" y="1814510"/>
            <a:ext cx="31908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5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B8986805-BEEE-4905-AA4E-03BA08034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7" y="235644"/>
            <a:ext cx="10048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ADDDF63-8B31-47BD-846D-13015CFE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181" y="5335480"/>
            <a:ext cx="2642338" cy="10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9310B3-A444-4D18-8283-09904C499AE2}"/>
              </a:ext>
            </a:extLst>
          </p:cNvPr>
          <p:cNvSpPr/>
          <p:nvPr/>
        </p:nvSpPr>
        <p:spPr>
          <a:xfrm>
            <a:off x="642151" y="4112516"/>
            <a:ext cx="4329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day=60</a:t>
            </a:r>
          </a:p>
          <a:p>
            <a:r>
              <a:rPr lang="en-US" dirty="0"/>
              <a:t>MIT9312-MED4       2.979887e-13</a:t>
            </a:r>
          </a:p>
          <a:p>
            <a:r>
              <a:rPr lang="en-US" dirty="0"/>
              <a:t>MIT9313-MED4       4.044107e-11</a:t>
            </a:r>
          </a:p>
          <a:p>
            <a:r>
              <a:rPr lang="en-US" dirty="0"/>
              <a:t>Natl2A-MED4        1.864648e-02</a:t>
            </a:r>
          </a:p>
          <a:p>
            <a:r>
              <a:rPr lang="en-US" dirty="0"/>
              <a:t>MIT9312-MIT0604    1.604945e-08</a:t>
            </a:r>
          </a:p>
          <a:p>
            <a:r>
              <a:rPr lang="en-US" dirty="0"/>
              <a:t>MIT9313-MIT0604    1.692750e-06</a:t>
            </a:r>
          </a:p>
          <a:p>
            <a:r>
              <a:rPr lang="en-US" dirty="0"/>
              <a:t>Natl2A-MIT9312     1.094969e-07</a:t>
            </a:r>
          </a:p>
          <a:p>
            <a:r>
              <a:rPr lang="en-US" dirty="0"/>
              <a:t>Natl2A-MIT9313     1.397843e-05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22F73-0B45-4F52-9630-76B073CB8BA7}"/>
              </a:ext>
            </a:extLst>
          </p:cNvPr>
          <p:cNvSpPr/>
          <p:nvPr/>
        </p:nvSpPr>
        <p:spPr>
          <a:xfrm>
            <a:off x="5034173" y="4123548"/>
            <a:ext cx="3577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day=100</a:t>
            </a:r>
          </a:p>
          <a:p>
            <a:r>
              <a:rPr lang="en-US" dirty="0"/>
              <a:t>MIT9312-MED4       1.136526e-10</a:t>
            </a:r>
          </a:p>
          <a:p>
            <a:r>
              <a:rPr lang="en-US" dirty="0"/>
              <a:t>MIT9313-MED4       1.098858e-14</a:t>
            </a:r>
          </a:p>
          <a:p>
            <a:r>
              <a:rPr lang="en-US" dirty="0"/>
              <a:t>Natl2A-MED4        8.780070e-05</a:t>
            </a:r>
          </a:p>
          <a:p>
            <a:r>
              <a:rPr lang="en-US" dirty="0"/>
              <a:t>MIT9312-MIT0604    3.664213e-05</a:t>
            </a:r>
          </a:p>
          <a:p>
            <a:r>
              <a:rPr lang="en-US" dirty="0"/>
              <a:t>MIT9313-MIT0604    6.278300e-09</a:t>
            </a:r>
          </a:p>
          <a:p>
            <a:r>
              <a:rPr lang="en-US" dirty="0"/>
              <a:t>Natl2A-MIT9312     1.327496e-02</a:t>
            </a:r>
          </a:p>
          <a:p>
            <a:r>
              <a:rPr lang="en-US" dirty="0"/>
              <a:t>Natl2A-MIT9313     4.431006e-06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E44BE-0BFF-43C0-A29A-3EAD7FAC4543}"/>
              </a:ext>
            </a:extLst>
          </p:cNvPr>
          <p:cNvSpPr/>
          <p:nvPr/>
        </p:nvSpPr>
        <p:spPr>
          <a:xfrm>
            <a:off x="8535053" y="4112516"/>
            <a:ext cx="3076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day=140</a:t>
            </a:r>
          </a:p>
          <a:p>
            <a:r>
              <a:rPr lang="en-US" dirty="0"/>
              <a:t>MIT9312-MIT0604    0.006170</a:t>
            </a:r>
          </a:p>
          <a:p>
            <a:r>
              <a:rPr lang="en-US" dirty="0"/>
              <a:t>Natl2A-MIT9312     0.004391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699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3F7AB45-3484-4F50-AC86-3B2E89AED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376608"/>
            <a:ext cx="1004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4A8A4A-6E53-41F0-8DCD-091C1F532F08}"/>
              </a:ext>
            </a:extLst>
          </p:cNvPr>
          <p:cNvSpPr/>
          <p:nvPr/>
        </p:nvSpPr>
        <p:spPr>
          <a:xfrm>
            <a:off x="1071562" y="4597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ALT cells as function of ALT strain, day=60</a:t>
            </a:r>
          </a:p>
          <a:p>
            <a:r>
              <a:rPr lang="en-US" dirty="0"/>
              <a:t>DE1-BS11    0.026893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161E2-CB51-4A12-B7B0-0D53FA1DAB38}"/>
              </a:ext>
            </a:extLst>
          </p:cNvPr>
          <p:cNvSpPr/>
          <p:nvPr/>
        </p:nvSpPr>
        <p:spPr>
          <a:xfrm>
            <a:off x="1071562" y="5351634"/>
            <a:ext cx="417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ALT cells as function of ALT strain, day=100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62F90-86A4-41AC-BC27-18EE9180AB0F}"/>
              </a:ext>
            </a:extLst>
          </p:cNvPr>
          <p:cNvSpPr/>
          <p:nvPr/>
        </p:nvSpPr>
        <p:spPr>
          <a:xfrm>
            <a:off x="6607945" y="4595935"/>
            <a:ext cx="441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 cells as function of ALT strain, day=140</a:t>
            </a:r>
          </a:p>
          <a:p>
            <a:r>
              <a:rPr lang="en-US" dirty="0"/>
              <a:t>DE-ATCC    0.015878</a:t>
            </a:r>
          </a:p>
          <a:p>
            <a:r>
              <a:rPr lang="en-US" dirty="0"/>
              <a:t>DE-BS11    0.001400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46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5D9F453-25BD-4836-B22D-877AC555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426638"/>
            <a:ext cx="10048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A466CE-8C0C-4B8E-B7F4-0FA93CE01D60}"/>
              </a:ext>
            </a:extLst>
          </p:cNvPr>
          <p:cNvSpPr/>
          <p:nvPr/>
        </p:nvSpPr>
        <p:spPr>
          <a:xfrm>
            <a:off x="419887" y="4368216"/>
            <a:ext cx="4107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 cells as function of PRO strain, day=60</a:t>
            </a:r>
          </a:p>
          <a:p>
            <a:r>
              <a:rPr lang="en-US" dirty="0"/>
              <a:t>Natl2A-MED4       3.651113e-04</a:t>
            </a:r>
          </a:p>
          <a:p>
            <a:r>
              <a:rPr lang="en-US" dirty="0"/>
              <a:t>Natl2A-MIT0604    3.004083e-03</a:t>
            </a:r>
          </a:p>
          <a:p>
            <a:r>
              <a:rPr lang="en-US" dirty="0"/>
              <a:t>Natl2A-MIT9312    1.138943e-04</a:t>
            </a:r>
          </a:p>
          <a:p>
            <a:r>
              <a:rPr lang="en-US" dirty="0"/>
              <a:t>Natl2A-MIT9313    3.337528e-07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C4114-0127-483B-80AC-9F3AC47CB2C4}"/>
              </a:ext>
            </a:extLst>
          </p:cNvPr>
          <p:cNvSpPr/>
          <p:nvPr/>
        </p:nvSpPr>
        <p:spPr>
          <a:xfrm>
            <a:off x="4367813" y="4471219"/>
            <a:ext cx="36487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 cells as function of PRO strain, day=100</a:t>
            </a:r>
          </a:p>
          <a:p>
            <a:r>
              <a:rPr lang="en-US" dirty="0"/>
              <a:t>MIT0604-MED4       7.931135e-03</a:t>
            </a:r>
          </a:p>
          <a:p>
            <a:r>
              <a:rPr lang="en-US" dirty="0"/>
              <a:t>MIT9313-MED4       4.218253e-07</a:t>
            </a:r>
          </a:p>
          <a:p>
            <a:r>
              <a:rPr lang="en-US" dirty="0"/>
              <a:t>MIT9313-MIT9312    7.736621e-04</a:t>
            </a:r>
          </a:p>
          <a:p>
            <a:r>
              <a:rPr lang="en-US" dirty="0"/>
              <a:t>Natl2A-MIT9313     2.501980e-05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B22D6-B13D-492F-84F0-FF51D95A8893}"/>
              </a:ext>
            </a:extLst>
          </p:cNvPr>
          <p:cNvSpPr/>
          <p:nvPr/>
        </p:nvSpPr>
        <p:spPr>
          <a:xfrm>
            <a:off x="8016536" y="4506715"/>
            <a:ext cx="37555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 cells as function of PRO strain, day=140</a:t>
            </a:r>
          </a:p>
          <a:p>
            <a:r>
              <a:rPr lang="de-DE" dirty="0"/>
              <a:t>MIT0604-MED4       7.503304e-08</a:t>
            </a:r>
          </a:p>
          <a:p>
            <a:r>
              <a:rPr lang="de-DE" dirty="0"/>
              <a:t>MIT9312-MIT0604    4.592467e-08</a:t>
            </a:r>
          </a:p>
          <a:p>
            <a:r>
              <a:rPr lang="de-DE" dirty="0"/>
              <a:t>MIT9313-MIT0604    1.271490e-07</a:t>
            </a:r>
          </a:p>
          <a:p>
            <a:r>
              <a:rPr lang="de-DE" dirty="0"/>
              <a:t>Natl2A-MIT0604     2.728215e-03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973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54B489-6C37-4FF9-9437-375FFA9642AC}"/>
              </a:ext>
            </a:extLst>
          </p:cNvPr>
          <p:cNvSpPr/>
          <p:nvPr/>
        </p:nvSpPr>
        <p:spPr>
          <a:xfrm>
            <a:off x="874098" y="4207348"/>
            <a:ext cx="412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 cells as function of ALT strain, day=60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9CBBC-8EE3-42D9-9F57-60D31CCB0155}"/>
              </a:ext>
            </a:extLst>
          </p:cNvPr>
          <p:cNvSpPr/>
          <p:nvPr/>
        </p:nvSpPr>
        <p:spPr>
          <a:xfrm>
            <a:off x="757080" y="4712916"/>
            <a:ext cx="42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 cells as function of ALT strain, day=100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133A4-FCC3-42E2-AA1F-8877E7752DB8}"/>
              </a:ext>
            </a:extLst>
          </p:cNvPr>
          <p:cNvSpPr/>
          <p:nvPr/>
        </p:nvSpPr>
        <p:spPr>
          <a:xfrm>
            <a:off x="757079" y="5479534"/>
            <a:ext cx="42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 cells as function of ALT strain, day=140</a:t>
            </a:r>
            <a:endParaRPr lang="LID4096" dirty="0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4CBFFAAD-E2EA-49F3-BCE1-7CCC8033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8" y="395905"/>
            <a:ext cx="1004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7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14E11-5CD3-4B95-BAFB-0D519DC2CF73}"/>
              </a:ext>
            </a:extLst>
          </p:cNvPr>
          <p:cNvSpPr txBox="1"/>
          <p:nvPr/>
        </p:nvSpPr>
        <p:spPr>
          <a:xfrm>
            <a:off x="594804" y="1793289"/>
            <a:ext cx="390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 vs harmonic – cell numbers</a:t>
            </a:r>
          </a:p>
          <a:p>
            <a:endParaRPr lang="LID4096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073FBE6-C0D6-4457-826E-8C46F6AD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96" y="403502"/>
            <a:ext cx="7238559" cy="23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F52323F6-A41E-4867-8AC8-7DDE2033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66" y="4693097"/>
            <a:ext cx="5635253" cy="176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9F836-12FA-45B2-A33F-91C24C59DC43}"/>
              </a:ext>
            </a:extLst>
          </p:cNvPr>
          <p:cNvSpPr txBox="1"/>
          <p:nvPr/>
        </p:nvSpPr>
        <p:spPr>
          <a:xfrm>
            <a:off x="9708204" y="6361889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</a:t>
            </a:r>
            <a:endParaRPr lang="LID4096" dirty="0"/>
          </a:p>
        </p:txBody>
      </p:sp>
      <p:pic>
        <p:nvPicPr>
          <p:cNvPr id="12298" name="Picture 10">
            <a:extLst>
              <a:ext uri="{FF2B5EF4-FFF2-40B4-BE49-F238E27FC236}">
                <a16:creationId xmlns:a16="http://schemas.microsoft.com/office/drawing/2014/main" id="{FBD9F129-452C-4634-A81E-D0C00653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4" y="5016481"/>
            <a:ext cx="3570051" cy="132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4011F-58E9-456F-9051-D8F3F33E5A72}"/>
              </a:ext>
            </a:extLst>
          </p:cNvPr>
          <p:cNvSpPr txBox="1"/>
          <p:nvPr/>
        </p:nvSpPr>
        <p:spPr>
          <a:xfrm>
            <a:off x="11422810" y="1336543"/>
            <a:ext cx="70724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PRO cells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185921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264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Osnat</dc:creator>
  <cp:lastModifiedBy>wosnat</cp:lastModifiedBy>
  <cp:revision>13</cp:revision>
  <dcterms:created xsi:type="dcterms:W3CDTF">2020-03-09T11:36:23Z</dcterms:created>
  <dcterms:modified xsi:type="dcterms:W3CDTF">2020-03-15T12:42:52Z</dcterms:modified>
</cp:coreProperties>
</file>