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63" r:id="rId5"/>
    <p:sldId id="261" r:id="rId6"/>
    <p:sldId id="262" r:id="rId7"/>
    <p:sldId id="256" r:id="rId8"/>
    <p:sldId id="258" r:id="rId9"/>
    <p:sldId id="259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5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8B02-7D93-4923-9350-DB6787D2A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2F654-04D4-4B0C-A48C-A1F11A09C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50CD-29FF-4152-A410-9D8E6D70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2179F-1162-44F4-B4AA-EB335507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A147-B5DA-4D94-B7CB-57A62BB1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975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1F2A-D9E2-48C9-9A9A-C67D7CB6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F269-54DC-4E0F-99C8-4AD8BF827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0BE2-A611-43FF-A463-E8B28F3A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1124-C081-414D-9D93-9B05A912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950F9-FC10-47EF-83B5-CAF22CDF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251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5AAEB-12C4-450A-96BC-97405430D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0DF5F-E49D-4DD4-98EA-DB4E2F173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A01F-71D2-4857-B744-738739B5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BF61-9CC5-41D0-A143-8A0DD846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6B06-420A-4313-87F7-AA125568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9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7A9F-74AD-42D7-BE21-355825BE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4FA6-AFFE-4E20-8D22-E326485C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D93EF-32F6-4B70-8FDB-33CF43C2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0EC3A-702F-4C1A-8B83-AF92B5FF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E2CE-7232-4979-B928-60DBBE5D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477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115A-6F8A-4B25-8719-94A6281F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4D804-DAC7-4744-AEFC-E04C8881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43FFC-C534-4716-A70F-BE9BD707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92804-5E83-4C4F-A253-D0D0EC47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BD13B-2C2C-4B29-9C38-4D4E72AD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433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7EBE-1E31-4DAB-8293-FCB8D8C9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3443-7484-4A5C-BA93-EF54AB686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6C762-CD38-4B0E-8976-AD6FCD17F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88F9B-1646-4BD4-8045-52821F6C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D04B3-0A3D-498B-8032-B50623CC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B412-E4CF-464E-8BE9-DEF8B735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403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A577-476E-422A-B981-38B1F85A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D96AE-25DD-42F8-8E20-E968B0E4A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5F4DF-C05A-4D1E-BC23-B4BC6DC88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EC292-F1E9-4176-8910-1D81D2011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077AF-B5E7-4146-A79D-963DC1D5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9E845-1FFA-4F91-AE70-0948593E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07/21/2020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A5D20-EB4C-4A64-845D-A44B2B56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14E93-8AEC-4AE6-BF4F-73D187BB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047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42D5-6DF7-4FDE-A1BA-97416C2F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6E877-949D-4FD7-9E26-FAA4B0B9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07/21/2020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D8C56-C8C7-4545-A20E-12EF9E79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90936-0C35-42D9-8F74-B9421FEE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0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163E5-58C5-40A0-A76F-361D9121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07/21/2020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7B240-EBAB-46A2-BAB8-3EB8EE94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8D909-DCC7-4AC0-9ADC-0135DC99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937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38A7-55DD-409D-B0BB-3A3F7E1E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86AE-9EA5-4166-AB22-84B30E77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4E553-2FAE-4BA5-9DE7-B36612D5C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4FCDB-5806-4ED9-9854-38E9CD78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04F24-A192-4474-B474-F13A0040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BBFAA-2A06-4680-8DB8-551B8D54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668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20F0-B67D-4988-9CBA-51603940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59389-4C9D-4389-A8B0-02F7A4403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CBE9-204C-4191-AC8D-B2675990B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3B1B1-8AE7-44FF-AA94-15ED9382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8C4D-C6ED-4692-89D5-B50A8F07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CFF87-420D-4F5A-8B7F-1E5AD045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030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F19B8-B5E3-4743-9478-1DAA0BAD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84D3-D5B6-43B4-86A9-D13D38D0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8256-6CC8-4306-9CAC-9F7DAF5B4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0D0AB-D4E6-4CAA-8B6D-21C95618B1E8}" type="datetimeFigureOut">
              <a:rPr lang="LID4096" smtClean="0"/>
              <a:t>07/21/2020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1BEA-9E77-40DD-A5DF-3E617183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3E50-7EC8-4BE1-9D4A-6082A5353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29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0435-6198-4E53-AF87-FA97886E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summary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79691-74BF-4876-9D57-372C14B4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evolution of </a:t>
            </a:r>
            <a:r>
              <a:rPr lang="en-US" i="1" dirty="0"/>
              <a:t>Prochlorococcus MIT9313 </a:t>
            </a:r>
            <a:r>
              <a:rPr lang="en-US" dirty="0"/>
              <a:t>in co-culture with heterotrophic bacteria </a:t>
            </a:r>
            <a:r>
              <a:rPr lang="en-US" i="1" dirty="0"/>
              <a:t>Alteromonas 1A3</a:t>
            </a:r>
            <a:endParaRPr lang="en-US" dirty="0"/>
          </a:p>
          <a:p>
            <a:r>
              <a:rPr lang="en-US" dirty="0"/>
              <a:t>Time series</a:t>
            </a:r>
          </a:p>
          <a:p>
            <a:pPr lvl="1"/>
            <a:r>
              <a:rPr lang="en-US" dirty="0"/>
              <a:t>Day 0</a:t>
            </a:r>
          </a:p>
          <a:p>
            <a:pPr lvl="2"/>
            <a:r>
              <a:rPr lang="en-US" dirty="0"/>
              <a:t>1 sample - axenic</a:t>
            </a:r>
          </a:p>
          <a:p>
            <a:pPr lvl="1"/>
            <a:r>
              <a:rPr lang="en-US" dirty="0"/>
              <a:t>Day 100</a:t>
            </a:r>
          </a:p>
          <a:p>
            <a:pPr lvl="2"/>
            <a:r>
              <a:rPr lang="en-US" dirty="0"/>
              <a:t>2 samples </a:t>
            </a:r>
          </a:p>
          <a:p>
            <a:pPr lvl="1"/>
            <a:r>
              <a:rPr lang="en-US" dirty="0"/>
              <a:t>Day 440</a:t>
            </a:r>
          </a:p>
          <a:p>
            <a:pPr lvl="2"/>
            <a:r>
              <a:rPr lang="en-US" dirty="0"/>
              <a:t>2 samples</a:t>
            </a:r>
          </a:p>
          <a:p>
            <a:r>
              <a:rPr lang="en-US" dirty="0"/>
              <a:t>Filter out 1A3 reads and map to mit9313 genome using bwa mem. Variant calling using </a:t>
            </a:r>
            <a:r>
              <a:rPr lang="en-US" dirty="0" err="1"/>
              <a:t>freebayes</a:t>
            </a:r>
            <a:r>
              <a:rPr lang="en-US" dirty="0"/>
              <a:t>. </a:t>
            </a:r>
          </a:p>
          <a:p>
            <a:r>
              <a:rPr lang="en-US" dirty="0"/>
              <a:t>Potential problem: Low coverage on 100 days samples.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4389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CAD4-9500-499B-9610-8BC9525F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needed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1D1D-240B-4186-83BF-17A535FF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recommended filtering of SNP?</a:t>
            </a:r>
          </a:p>
          <a:p>
            <a:r>
              <a:rPr lang="en-US" dirty="0"/>
              <a:t>How do you decide quality per sample</a:t>
            </a:r>
          </a:p>
          <a:p>
            <a:r>
              <a:rPr lang="en-US" dirty="0"/>
              <a:t>How do you compare different time points</a:t>
            </a:r>
          </a:p>
          <a:p>
            <a:r>
              <a:rPr lang="en-US" dirty="0"/>
              <a:t>We are sequencing a population and not a cloned colony - how to take it into account in the analysis?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4777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A447633-6152-4FD7-8333-DD992911C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58" y="238126"/>
            <a:ext cx="7260041" cy="2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5744EA0-564F-4263-865E-62FF90C7A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5" y="35169"/>
            <a:ext cx="3875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974820-CAE6-4C45-AE02-9DF9A3279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294278"/>
              </p:ext>
            </p:extLst>
          </p:nvPr>
        </p:nvGraphicFramePr>
        <p:xfrm>
          <a:off x="6798052" y="2989386"/>
          <a:ext cx="4965701" cy="4191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7782">
                  <a:extLst>
                    <a:ext uri="{9D8B030D-6E8A-4147-A177-3AD203B41FA5}">
                      <a16:colId xmlns:a16="http://schemas.microsoft.com/office/drawing/2014/main" val="3645769140"/>
                    </a:ext>
                  </a:extLst>
                </a:gridCol>
                <a:gridCol w="607270">
                  <a:extLst>
                    <a:ext uri="{9D8B030D-6E8A-4147-A177-3AD203B41FA5}">
                      <a16:colId xmlns:a16="http://schemas.microsoft.com/office/drawing/2014/main" val="598498080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2441630760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850663586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3915628043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1968562998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3680770003"/>
                    </a:ext>
                  </a:extLst>
                </a:gridCol>
                <a:gridCol w="771739">
                  <a:extLst>
                    <a:ext uri="{9D8B030D-6E8A-4147-A177-3AD203B41FA5}">
                      <a16:colId xmlns:a16="http://schemas.microsoft.com/office/drawing/2014/main" val="5704331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#</a:t>
                      </a:r>
                      <a:endParaRPr lang="en-I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sample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days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ng/ul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final volume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25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30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6849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1403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0.6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15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0713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0.7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9883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1.2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581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7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1.5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5858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8</a:t>
                      </a:r>
                      <a:endParaRPr lang="en-IL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7661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9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0006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4.28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627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483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3.75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558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7.3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7626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9.3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6752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19.3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899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5.85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26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17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774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1.6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9395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19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6.25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5254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5.34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985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 dirty="0">
                          <a:effectLst/>
                        </a:rPr>
                        <a:t>100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82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02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B59F701-F928-4C6A-BDE2-591CC5729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460" y="643466"/>
            <a:ext cx="525072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83B4E4-48DC-4D56-8530-187426415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5810" y="643467"/>
            <a:ext cx="525072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9D5FE6-E012-4685-B5CF-98200ABA2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0"/>
            <a:ext cx="781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09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600C44-FE2B-4B1B-AA45-A249DEB31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0"/>
            <a:ext cx="7853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3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69889B-0BEE-4FED-8913-6A5708EE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7340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086045-2AA3-4D4C-B8AA-702767F0C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65942"/>
            <a:ext cx="5322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02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8258C8A-84A8-4519-943A-4315ECBF8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39" y="0"/>
            <a:ext cx="6680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1996F46-083E-47A6-B15C-1AE7C8E83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97" y="-57150"/>
            <a:ext cx="6643687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915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95BC6F-2148-4351-8D57-B46AA8DAB1B7}"/>
              </a:ext>
            </a:extLst>
          </p:cNvPr>
          <p:cNvSpPr txBox="1"/>
          <p:nvPr/>
        </p:nvSpPr>
        <p:spPr>
          <a:xfrm>
            <a:off x="1635370" y="461596"/>
            <a:ext cx="8673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variant calling is done by </a:t>
            </a:r>
            <a:r>
              <a:rPr lang="en-US" dirty="0" err="1"/>
              <a:t>Freebayes</a:t>
            </a:r>
            <a:r>
              <a:rPr lang="en-US" dirty="0"/>
              <a:t>. The key parameters under user control are:</a:t>
            </a:r>
          </a:p>
          <a:p>
            <a:endParaRPr lang="en-US" dirty="0"/>
          </a:p>
          <a:p>
            <a:r>
              <a:rPr lang="en-US" dirty="0"/>
              <a:t>    --</a:t>
            </a:r>
            <a:r>
              <a:rPr lang="en-US" dirty="0" err="1"/>
              <a:t>mincov</a:t>
            </a:r>
            <a:r>
              <a:rPr lang="en-US" dirty="0"/>
              <a:t> - the minimum number of reads covering a site to be considered (default=10)</a:t>
            </a:r>
          </a:p>
          <a:p>
            <a:r>
              <a:rPr lang="en-US" dirty="0"/>
              <a:t>    --</a:t>
            </a:r>
            <a:r>
              <a:rPr lang="en-US" dirty="0" err="1"/>
              <a:t>minfrac</a:t>
            </a:r>
            <a:r>
              <a:rPr lang="en-US" dirty="0"/>
              <a:t> - the minimum proportion of those reads which must differ from the reference</a:t>
            </a:r>
          </a:p>
          <a:p>
            <a:r>
              <a:rPr lang="en-US" dirty="0"/>
              <a:t>    --</a:t>
            </a:r>
            <a:r>
              <a:rPr lang="en-US" dirty="0" err="1"/>
              <a:t>minqual</a:t>
            </a:r>
            <a:r>
              <a:rPr lang="en-US" dirty="0"/>
              <a:t> - the minimum VCF variant call "quality" (default=100)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85BD6E-1927-4937-8410-AF5FCB0B5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77" y="2355551"/>
            <a:ext cx="4097704" cy="422988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FE4698FF-38B3-4ED1-BFEE-4FD7765B0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443" y="2272024"/>
            <a:ext cx="4057559" cy="42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29BEA5-738B-4D61-8AD1-899F0634667C}"/>
              </a:ext>
            </a:extLst>
          </p:cNvPr>
          <p:cNvSpPr txBox="1"/>
          <p:nvPr/>
        </p:nvSpPr>
        <p:spPr>
          <a:xfrm>
            <a:off x="1771650" y="2070148"/>
            <a:ext cx="190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coverage = 10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04E45-2E2A-40C6-9A5E-36AD552E4335}"/>
              </a:ext>
            </a:extLst>
          </p:cNvPr>
          <p:cNvSpPr txBox="1"/>
          <p:nvPr/>
        </p:nvSpPr>
        <p:spPr>
          <a:xfrm>
            <a:off x="6737838" y="1986219"/>
            <a:ext cx="179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coverage = 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997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360</Words>
  <Application>Microsoft Office PowerPoint</Application>
  <PresentationFormat>Widescreen</PresentationFormat>
  <Paragraphs>199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Experiment summary</vt:lpstr>
      <vt:lpstr>Guidance needed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wosnat</dc:creator>
  <cp:lastModifiedBy>wosnat</cp:lastModifiedBy>
  <cp:revision>3</cp:revision>
  <dcterms:created xsi:type="dcterms:W3CDTF">2020-07-20T07:15:37Z</dcterms:created>
  <dcterms:modified xsi:type="dcterms:W3CDTF">2020-07-21T19:20:07Z</dcterms:modified>
</cp:coreProperties>
</file>