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4" r:id="rId5"/>
    <p:sldId id="273" r:id="rId6"/>
    <p:sldId id="265" r:id="rId7"/>
    <p:sldId id="266" r:id="rId8"/>
    <p:sldId id="269" r:id="rId9"/>
    <p:sldId id="267" r:id="rId10"/>
    <p:sldId id="268" r:id="rId11"/>
    <p:sldId id="257" r:id="rId12"/>
    <p:sldId id="263" r:id="rId13"/>
    <p:sldId id="261" r:id="rId14"/>
    <p:sldId id="262" r:id="rId15"/>
    <p:sldId id="256" r:id="rId16"/>
    <p:sldId id="258" r:id="rId17"/>
    <p:sldId id="259" r:id="rId1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8B02-7D93-4923-9350-DB6787D2A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2F654-04D4-4B0C-A48C-A1F11A09C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50CD-29FF-4152-A410-9D8E6D70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2179F-1162-44F4-B4AA-EB335507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A147-B5DA-4D94-B7CB-57A62BB1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975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1F2A-D9E2-48C9-9A9A-C67D7CB6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F269-54DC-4E0F-99C8-4AD8BF827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0BE2-A611-43FF-A463-E8B28F3A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1124-C081-414D-9D93-9B05A912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950F9-FC10-47EF-83B5-CAF22CDF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251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5AAEB-12C4-450A-96BC-97405430D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0DF5F-E49D-4DD4-98EA-DB4E2F173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A01F-71D2-4857-B744-738739B5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BF61-9CC5-41D0-A143-8A0DD846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6B06-420A-4313-87F7-AA125568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9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7A9F-74AD-42D7-BE21-355825BE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4FA6-AFFE-4E20-8D22-E326485C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D93EF-32F6-4B70-8FDB-33CF43C2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0EC3A-702F-4C1A-8B83-AF92B5FF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E2CE-7232-4979-B928-60DBBE5D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477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115A-6F8A-4B25-8719-94A6281F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4D804-DAC7-4744-AEFC-E04C8881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43FFC-C534-4716-A70F-BE9BD707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92804-5E83-4C4F-A253-D0D0EC47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BD13B-2C2C-4B29-9C38-4D4E72AD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433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7EBE-1E31-4DAB-8293-FCB8D8C9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3443-7484-4A5C-BA93-EF54AB686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6C762-CD38-4B0E-8976-AD6FCD17F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88F9B-1646-4BD4-8045-52821F6C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D04B3-0A3D-498B-8032-B50623CC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B412-E4CF-464E-8BE9-DEF8B735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403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A577-476E-422A-B981-38B1F85A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D96AE-25DD-42F8-8E20-E968B0E4A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5F4DF-C05A-4D1E-BC23-B4BC6DC88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EC292-F1E9-4176-8910-1D81D2011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077AF-B5E7-4146-A79D-963DC1D5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9E845-1FFA-4F91-AE70-0948593E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A5D20-EB4C-4A64-845D-A44B2B56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14E93-8AEC-4AE6-BF4F-73D187BB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047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42D5-6DF7-4FDE-A1BA-97416C2F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6E877-949D-4FD7-9E26-FAA4B0B9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D8C56-C8C7-4545-A20E-12EF9E79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90936-0C35-42D9-8F74-B9421FEE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0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163E5-58C5-40A0-A76F-361D9121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7B240-EBAB-46A2-BAB8-3EB8EE94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8D909-DCC7-4AC0-9ADC-0135DC99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937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38A7-55DD-409D-B0BB-3A3F7E1E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86AE-9EA5-4166-AB22-84B30E77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4E553-2FAE-4BA5-9DE7-B36612D5C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4FCDB-5806-4ED9-9854-38E9CD78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04F24-A192-4474-B474-F13A0040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BBFAA-2A06-4680-8DB8-551B8D54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668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20F0-B67D-4988-9CBA-51603940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59389-4C9D-4389-A8B0-02F7A4403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CBE9-204C-4191-AC8D-B2675990B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3B1B1-8AE7-44FF-AA94-15ED9382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8C4D-C6ED-4692-89D5-B50A8F07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CFF87-420D-4F5A-8B7F-1E5AD045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030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F19B8-B5E3-4743-9478-1DAA0BAD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84D3-D5B6-43B4-86A9-D13D38D0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8256-6CC8-4306-9CAC-9F7DAF5B4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61BEA-9E77-40DD-A5DF-3E617183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3E50-7EC8-4BE1-9D4A-6082A5353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29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ast.ncbi.nlm.nih.gov/Blast.cgi?CMD=Get&amp;RID=JKMVRDZ0014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ast.ncbi.nlm.nih.gov/Blast.cgi?CMD=Get&amp;RID=JKMWMHBA01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30361AE-DC1F-41F4-9BA4-C419DEFD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Unmapped MIT0604 top cover contigs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70678AF-A0AF-4A87-B249-444F3377D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060811"/>
              </p:ext>
            </p:extLst>
          </p:nvPr>
        </p:nvGraphicFramePr>
        <p:xfrm>
          <a:off x="909790" y="1442174"/>
          <a:ext cx="10261812" cy="4303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736">
                  <a:extLst>
                    <a:ext uri="{9D8B030D-6E8A-4147-A177-3AD203B41FA5}">
                      <a16:colId xmlns:a16="http://schemas.microsoft.com/office/drawing/2014/main" val="2948533736"/>
                    </a:ext>
                  </a:extLst>
                </a:gridCol>
                <a:gridCol w="794274">
                  <a:extLst>
                    <a:ext uri="{9D8B030D-6E8A-4147-A177-3AD203B41FA5}">
                      <a16:colId xmlns:a16="http://schemas.microsoft.com/office/drawing/2014/main" val="1872349967"/>
                    </a:ext>
                  </a:extLst>
                </a:gridCol>
                <a:gridCol w="1238173">
                  <a:extLst>
                    <a:ext uri="{9D8B030D-6E8A-4147-A177-3AD203B41FA5}">
                      <a16:colId xmlns:a16="http://schemas.microsoft.com/office/drawing/2014/main" val="1295401526"/>
                    </a:ext>
                  </a:extLst>
                </a:gridCol>
                <a:gridCol w="4821479">
                  <a:extLst>
                    <a:ext uri="{9D8B030D-6E8A-4147-A177-3AD203B41FA5}">
                      <a16:colId xmlns:a16="http://schemas.microsoft.com/office/drawing/2014/main" val="3063176942"/>
                    </a:ext>
                  </a:extLst>
                </a:gridCol>
                <a:gridCol w="1460818">
                  <a:extLst>
                    <a:ext uri="{9D8B030D-6E8A-4147-A177-3AD203B41FA5}">
                      <a16:colId xmlns:a16="http://schemas.microsoft.com/office/drawing/2014/main" val="1678355536"/>
                    </a:ext>
                  </a:extLst>
                </a:gridCol>
                <a:gridCol w="627443">
                  <a:extLst>
                    <a:ext uri="{9D8B030D-6E8A-4147-A177-3AD203B41FA5}">
                      <a16:colId xmlns:a16="http://schemas.microsoft.com/office/drawing/2014/main" val="1229641235"/>
                    </a:ext>
                  </a:extLst>
                </a:gridCol>
                <a:gridCol w="639889">
                  <a:extLst>
                    <a:ext uri="{9D8B030D-6E8A-4147-A177-3AD203B41FA5}">
                      <a16:colId xmlns:a16="http://schemas.microsoft.com/office/drawing/2014/main" val="576107563"/>
                    </a:ext>
                  </a:extLst>
                </a:gridCol>
              </a:tblGrid>
              <a:tr h="28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Node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Length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 Coverage 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Subject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Accession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Qcov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Ident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87327"/>
                  </a:ext>
                </a:extLst>
              </a:tr>
              <a:tr h="28507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2792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7,881.00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29641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2781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405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209.22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transposase [Palleronia rufa]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WP_161785528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0.25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0.21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738505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483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1652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71.38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IS1380 family transposase [Marinobacter sp. B9-2]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PTB93145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418774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2783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349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66.89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978852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2793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64.00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887865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647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1283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54.33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CBS domain-containing protein [Cyanothece sp. SIO1E1]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NET30525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0.04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0.03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885352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2790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200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53.53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 dirty="0">
                          <a:effectLst/>
                        </a:rPr>
                        <a:t> 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199143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2006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538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51.73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hypothetical protein A9Q78_09185, partial [</a:t>
                      </a:r>
                      <a:r>
                        <a:rPr lang="en-US" sz="1500" u="none" strike="noStrike" dirty="0" err="1">
                          <a:effectLst/>
                        </a:rPr>
                        <a:t>Methylophaga</a:t>
                      </a:r>
                      <a:r>
                        <a:rPr lang="en-US" sz="1500" u="none" strike="noStrike" dirty="0">
                          <a:effectLst/>
                        </a:rPr>
                        <a:t> sp. 41_12_T18]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OUR71561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0.18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 dirty="0">
                          <a:effectLst/>
                        </a:rPr>
                        <a:t>0.14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672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A19ED1D-27B5-455C-A72E-EEF0D13706D5}"/>
              </a:ext>
            </a:extLst>
          </p:cNvPr>
          <p:cNvSpPr txBox="1"/>
          <p:nvPr/>
        </p:nvSpPr>
        <p:spPr>
          <a:xfrm>
            <a:off x="2559635" y="6311909"/>
            <a:ext cx="68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https://blast.ncbi.nlm.nih.gov/Blast.cgi?CMD=Get&amp;RID=JKMVRDZ0014</a:t>
            </a:r>
            <a:r>
              <a:rPr lang="en-US" dirty="0"/>
              <a:t> 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F7BC35-C607-44C2-898F-7DD617B16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484" y="116611"/>
            <a:ext cx="186801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1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7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B5D29-59FD-4C97-9C0B-CCBD5D2995CB}"/>
              </a:ext>
            </a:extLst>
          </p:cNvPr>
          <p:cNvSpPr txBox="1"/>
          <p:nvPr/>
        </p:nvSpPr>
        <p:spPr>
          <a:xfrm>
            <a:off x="388497" y="615135"/>
            <a:ext cx="2456361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Kraken results on unmapped sequences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5DB43A-FA05-4E4F-87AC-D14A108B0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9057" y="100369"/>
            <a:ext cx="8855695" cy="325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AA317878-B22F-4082-9DD1-E8A2FA184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57" y="3479184"/>
            <a:ext cx="8855695" cy="325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78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A447633-6152-4FD7-8333-DD992911C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01" y="75820"/>
            <a:ext cx="7260041" cy="27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5744EA0-564F-4263-865E-62FF90C7A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5" y="35169"/>
            <a:ext cx="3875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974820-CAE6-4C45-AE02-9DF9A3279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69228"/>
              </p:ext>
            </p:extLst>
          </p:nvPr>
        </p:nvGraphicFramePr>
        <p:xfrm>
          <a:off x="6079128" y="2591180"/>
          <a:ext cx="4965701" cy="4191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7782">
                  <a:extLst>
                    <a:ext uri="{9D8B030D-6E8A-4147-A177-3AD203B41FA5}">
                      <a16:colId xmlns:a16="http://schemas.microsoft.com/office/drawing/2014/main" val="3645769140"/>
                    </a:ext>
                  </a:extLst>
                </a:gridCol>
                <a:gridCol w="607270">
                  <a:extLst>
                    <a:ext uri="{9D8B030D-6E8A-4147-A177-3AD203B41FA5}">
                      <a16:colId xmlns:a16="http://schemas.microsoft.com/office/drawing/2014/main" val="598498080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2441630760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850663586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3915628043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1968562998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3680770003"/>
                    </a:ext>
                  </a:extLst>
                </a:gridCol>
                <a:gridCol w="771739">
                  <a:extLst>
                    <a:ext uri="{9D8B030D-6E8A-4147-A177-3AD203B41FA5}">
                      <a16:colId xmlns:a16="http://schemas.microsoft.com/office/drawing/2014/main" val="5704331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 dirty="0">
                          <a:effectLst/>
                        </a:rPr>
                        <a:t>#</a:t>
                      </a:r>
                      <a:endParaRPr lang="en-I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sample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days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ng/ul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final volume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25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30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6849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1403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0.6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15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0713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0.7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9883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1.2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581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7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1.5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5858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8</a:t>
                      </a:r>
                      <a:endParaRPr lang="en-IL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7661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9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0006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4.28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627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483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3.75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558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7.3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7626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9.3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6752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19.3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899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5.85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226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17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774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1.6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9395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19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6.25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5254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5.34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985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 dirty="0">
                          <a:effectLst/>
                        </a:rPr>
                        <a:t>21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 dirty="0">
                          <a:effectLst/>
                        </a:rPr>
                        <a:t>100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82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02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B59F701-F928-4C6A-BDE2-591CC5729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460" y="643466"/>
            <a:ext cx="525072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83B4E4-48DC-4D56-8530-187426415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5810" y="643467"/>
            <a:ext cx="525072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9D5FE6-E012-4685-B5CF-98200ABA2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0"/>
            <a:ext cx="781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09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600C44-FE2B-4B1B-AA45-A249DEB31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0"/>
            <a:ext cx="7853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3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69889B-0BEE-4FED-8913-6A5708EE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7340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086045-2AA3-4D4C-B8AA-702767F0C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65942"/>
            <a:ext cx="5322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02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8258C8A-84A8-4519-943A-4315ECBF8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39" y="0"/>
            <a:ext cx="6680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1996F46-083E-47A6-B15C-1AE7C8E83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97" y="-57150"/>
            <a:ext cx="6643687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9150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95BC6F-2148-4351-8D57-B46AA8DAB1B7}"/>
              </a:ext>
            </a:extLst>
          </p:cNvPr>
          <p:cNvSpPr txBox="1"/>
          <p:nvPr/>
        </p:nvSpPr>
        <p:spPr>
          <a:xfrm>
            <a:off x="1635370" y="461596"/>
            <a:ext cx="8673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variant calling is done by </a:t>
            </a:r>
            <a:r>
              <a:rPr lang="en-US" dirty="0" err="1"/>
              <a:t>Freebayes</a:t>
            </a:r>
            <a:r>
              <a:rPr lang="en-US" dirty="0"/>
              <a:t>. The key parameters under user control are:</a:t>
            </a:r>
          </a:p>
          <a:p>
            <a:endParaRPr lang="en-US" dirty="0"/>
          </a:p>
          <a:p>
            <a:r>
              <a:rPr lang="en-US" dirty="0"/>
              <a:t>    --</a:t>
            </a:r>
            <a:r>
              <a:rPr lang="en-US" dirty="0" err="1"/>
              <a:t>mincov</a:t>
            </a:r>
            <a:r>
              <a:rPr lang="en-US" dirty="0"/>
              <a:t> - the minimum number of reads covering a site to be considered (default=10)</a:t>
            </a:r>
          </a:p>
          <a:p>
            <a:r>
              <a:rPr lang="en-US" dirty="0"/>
              <a:t>    --</a:t>
            </a:r>
            <a:r>
              <a:rPr lang="en-US" dirty="0" err="1"/>
              <a:t>minfrac</a:t>
            </a:r>
            <a:r>
              <a:rPr lang="en-US" dirty="0"/>
              <a:t> - the minimum proportion of those reads which must differ from the reference</a:t>
            </a:r>
          </a:p>
          <a:p>
            <a:r>
              <a:rPr lang="en-US" dirty="0"/>
              <a:t>    --</a:t>
            </a:r>
            <a:r>
              <a:rPr lang="en-US" dirty="0" err="1"/>
              <a:t>minqual</a:t>
            </a:r>
            <a:r>
              <a:rPr lang="en-US" dirty="0"/>
              <a:t> - the minimum VCF variant call "quality" (default=100)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85BD6E-1927-4937-8410-AF5FCB0B5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77" y="2355551"/>
            <a:ext cx="4097704" cy="422988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FE4698FF-38B3-4ED1-BFEE-4FD7765B0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443" y="2272024"/>
            <a:ext cx="4057559" cy="42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29BEA5-738B-4D61-8AD1-899F0634667C}"/>
              </a:ext>
            </a:extLst>
          </p:cNvPr>
          <p:cNvSpPr txBox="1"/>
          <p:nvPr/>
        </p:nvSpPr>
        <p:spPr>
          <a:xfrm>
            <a:off x="1771650" y="2070148"/>
            <a:ext cx="190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coverage = 10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04E45-2E2A-40C6-9A5E-36AD552E4335}"/>
              </a:ext>
            </a:extLst>
          </p:cNvPr>
          <p:cNvSpPr txBox="1"/>
          <p:nvPr/>
        </p:nvSpPr>
        <p:spPr>
          <a:xfrm>
            <a:off x="6737838" y="1986219"/>
            <a:ext cx="179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coverage = 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997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CA67B-52C5-4E4E-8161-B3EEF92F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3700" kern="1200">
                <a:latin typeface="+mj-lt"/>
                <a:ea typeface="+mj-ea"/>
                <a:cs typeface="+mj-cs"/>
              </a:rPr>
              <a:t>Unmapped Axenic MIT0604 top cover contigs</a:t>
            </a:r>
            <a:endParaRPr lang="LID4096" sz="370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8D37252-F6B9-43CD-9419-E7C8089FF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164767"/>
              </p:ext>
            </p:extLst>
          </p:nvPr>
        </p:nvGraphicFramePr>
        <p:xfrm>
          <a:off x="835166" y="3272052"/>
          <a:ext cx="1072852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193">
                  <a:extLst>
                    <a:ext uri="{9D8B030D-6E8A-4147-A177-3AD203B41FA5}">
                      <a16:colId xmlns:a16="http://schemas.microsoft.com/office/drawing/2014/main" val="3628119835"/>
                    </a:ext>
                  </a:extLst>
                </a:gridCol>
                <a:gridCol w="760921">
                  <a:extLst>
                    <a:ext uri="{9D8B030D-6E8A-4147-A177-3AD203B41FA5}">
                      <a16:colId xmlns:a16="http://schemas.microsoft.com/office/drawing/2014/main" val="3084846701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1163834225"/>
                    </a:ext>
                  </a:extLst>
                </a:gridCol>
                <a:gridCol w="5402078">
                  <a:extLst>
                    <a:ext uri="{9D8B030D-6E8A-4147-A177-3AD203B41FA5}">
                      <a16:colId xmlns:a16="http://schemas.microsoft.com/office/drawing/2014/main" val="3215518728"/>
                    </a:ext>
                  </a:extLst>
                </a:gridCol>
                <a:gridCol w="1460818">
                  <a:extLst>
                    <a:ext uri="{9D8B030D-6E8A-4147-A177-3AD203B41FA5}">
                      <a16:colId xmlns:a16="http://schemas.microsoft.com/office/drawing/2014/main" val="1253429339"/>
                    </a:ext>
                  </a:extLst>
                </a:gridCol>
                <a:gridCol w="627443">
                  <a:extLst>
                    <a:ext uri="{9D8B030D-6E8A-4147-A177-3AD203B41FA5}">
                      <a16:colId xmlns:a16="http://schemas.microsoft.com/office/drawing/2014/main" val="1209038838"/>
                    </a:ext>
                  </a:extLst>
                </a:gridCol>
                <a:gridCol w="639889">
                  <a:extLst>
                    <a:ext uri="{9D8B030D-6E8A-4147-A177-3AD203B41FA5}">
                      <a16:colId xmlns:a16="http://schemas.microsoft.com/office/drawing/2014/main" val="2898926293"/>
                    </a:ext>
                  </a:extLst>
                </a:gridCol>
              </a:tblGrid>
              <a:tr h="28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Node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Length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 Coverage 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Subject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Accession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Qcov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Ident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840492"/>
                  </a:ext>
                </a:extLst>
              </a:tr>
              <a:tr h="283388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1224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553.00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158306"/>
                  </a:ext>
                </a:extLst>
              </a:tr>
              <a:tr h="283388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490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1652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28.50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IS1380 family transposase [Marinobacter sp. B9-2]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PTB93145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700066"/>
                  </a:ext>
                </a:extLst>
              </a:tr>
              <a:tr h="516020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1222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140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24.62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hypothetical protein A9Q78_09185, partial [Methylophaga sp. 41_12_T18]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OUR71561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0.32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708318"/>
                  </a:ext>
                </a:extLst>
              </a:tr>
              <a:tr h="283388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1220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200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24.38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813693"/>
                  </a:ext>
                </a:extLst>
              </a:tr>
              <a:tr h="516020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1203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283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20.56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hypothetical protein, partial [Mesorhizobium sp. YM1C-6-2] &gt;gb|RLP24073.1| hypothetical protein ...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WP_121582627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0.18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 dirty="0">
                          <a:effectLst/>
                        </a:rPr>
                        <a:t>0.11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984508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AAD80834-2270-40F0-BE2B-C33D3E214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47" y="458768"/>
            <a:ext cx="2924773" cy="207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02531E-5F5F-495E-A1B7-667D0EEDF9F3}"/>
              </a:ext>
            </a:extLst>
          </p:cNvPr>
          <p:cNvSpPr txBox="1"/>
          <p:nvPr/>
        </p:nvSpPr>
        <p:spPr>
          <a:xfrm>
            <a:off x="2184539" y="6017992"/>
            <a:ext cx="7188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3"/>
              </a:rPr>
              <a:t>https://blast.ncbi.nlm.nih.gov/Blast.cgi?CMD=Get&amp;RID=JKMWMHBA014</a:t>
            </a:r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428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05DF-8195-4C18-8403-45560433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7950" cy="1325563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Mit9313 </a:t>
            </a:r>
            <a:r>
              <a:rPr lang="en-US" dirty="0" err="1"/>
              <a:t>snps</a:t>
            </a:r>
            <a:br>
              <a:rPr lang="en-US" dirty="0"/>
            </a:br>
            <a:r>
              <a:rPr lang="en-US" dirty="0"/>
              <a:t>8/5</a:t>
            </a:r>
            <a:br>
              <a:rPr lang="en-US" dirty="0"/>
            </a:br>
            <a:r>
              <a:rPr lang="en-US" dirty="0"/>
              <a:t>After removing low quality bases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05EC2D-90C5-417D-BB10-5F2E30243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92" y="0"/>
            <a:ext cx="6524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C7AED6-1758-4409-9573-DA7DD217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0"/>
            <a:ext cx="6340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80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05DF-8195-4C18-8403-45560433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7950" cy="1325563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Mit0604 </a:t>
            </a:r>
            <a:r>
              <a:rPr lang="en-US" dirty="0" err="1"/>
              <a:t>snps</a:t>
            </a:r>
            <a:br>
              <a:rPr lang="en-US" dirty="0"/>
            </a:br>
            <a:r>
              <a:rPr lang="en-US" dirty="0"/>
              <a:t>8/5</a:t>
            </a:r>
            <a:br>
              <a:rPr lang="en-US" dirty="0"/>
            </a:br>
            <a:r>
              <a:rPr lang="en-US" dirty="0"/>
              <a:t>After removing low quality bases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E23243-AD2A-44B3-BAB5-26C9CF5F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411" y="2522731"/>
            <a:ext cx="8639668" cy="376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BCC95F8-EED8-44EB-B7C3-3949572CB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074" y="2522731"/>
            <a:ext cx="8680306" cy="376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7293848-4E03-4124-AC77-DBF1BD88F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957" y="179727"/>
            <a:ext cx="2647950" cy="147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4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1FFE-03F1-47D5-B37B-E7406CC5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1BDE8-979D-4328-B953-FEC83DC7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589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61889F-5283-42DE-BC3B-4E3B46AA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SNPs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A8530-6CEC-40F9-9426-C77A66AE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0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 SNP:</a:t>
            </a:r>
          </a:p>
          <a:p>
            <a:pPr lvl="1"/>
            <a:r>
              <a:rPr lang="en-US" dirty="0"/>
              <a:t>At least one sample has </a:t>
            </a:r>
          </a:p>
          <a:p>
            <a:pPr lvl="2"/>
            <a:r>
              <a:rPr lang="en-US" dirty="0"/>
              <a:t>alternate genotype</a:t>
            </a:r>
          </a:p>
          <a:p>
            <a:pPr lvl="2"/>
            <a:r>
              <a:rPr lang="en-US" dirty="0"/>
              <a:t>depth &gt; 10 </a:t>
            </a:r>
          </a:p>
          <a:p>
            <a:pPr lvl="2"/>
            <a:r>
              <a:rPr lang="en-US" dirty="0"/>
              <a:t>(AO)/(DP) &gt; 0</a:t>
            </a:r>
          </a:p>
          <a:p>
            <a:pPr lvl="1"/>
            <a:r>
              <a:rPr lang="en-US" dirty="0"/>
              <a:t>SNP quality &gt; 100</a:t>
            </a:r>
          </a:p>
          <a:p>
            <a:pPr lvl="1"/>
            <a:r>
              <a:rPr lang="en-US" dirty="0"/>
              <a:t>Alternate observations on both strands </a:t>
            </a:r>
          </a:p>
          <a:p>
            <a:pPr lvl="1"/>
            <a:r>
              <a:rPr lang="en-US" dirty="0"/>
              <a:t>At least 2 reads placed on each side (left and right)</a:t>
            </a:r>
          </a:p>
          <a:p>
            <a:pPr lvl="1"/>
            <a:endParaRPr lang="en-US" dirty="0"/>
          </a:p>
          <a:p>
            <a:r>
              <a:rPr lang="en-US" dirty="0"/>
              <a:t>Per sample:</a:t>
            </a:r>
          </a:p>
          <a:p>
            <a:pPr lvl="1"/>
            <a:r>
              <a:rPr lang="en-US" dirty="0"/>
              <a:t>Depth &gt; 10</a:t>
            </a:r>
          </a:p>
          <a:p>
            <a:pPr lvl="1"/>
            <a:r>
              <a:rPr lang="en-US" dirty="0"/>
              <a:t>GQ &gt; 20</a:t>
            </a:r>
          </a:p>
          <a:p>
            <a:pPr lvl="2"/>
            <a:r>
              <a:rPr lang="en-US" dirty="0"/>
              <a:t>Genotype Quality, the </a:t>
            </a:r>
            <a:r>
              <a:rPr lang="en-US" dirty="0" err="1"/>
              <a:t>Phred</a:t>
            </a:r>
            <a:r>
              <a:rPr lang="en-US" dirty="0"/>
              <a:t>-scaled marginal (or unconditional) probability of the called genotype – 99% probability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3231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1F53D6F-B013-4F7F-8AD5-FFAAD3DDB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28" y="57676"/>
            <a:ext cx="5882874" cy="675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1FCE5A-7CC6-424F-81E8-1334D12A0E81}"/>
              </a:ext>
            </a:extLst>
          </p:cNvPr>
          <p:cNvSpPr txBox="1"/>
          <p:nvPr/>
        </p:nvSpPr>
        <p:spPr>
          <a:xfrm>
            <a:off x="683532" y="2490107"/>
            <a:ext cx="1784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77 calls on CDS </a:t>
            </a:r>
          </a:p>
          <a:p>
            <a:r>
              <a:rPr lang="en-US" dirty="0"/>
              <a:t>left after filtering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E33A9-F1C6-477D-A8BF-BEFA91824688}"/>
              </a:ext>
            </a:extLst>
          </p:cNvPr>
          <p:cNvSpPr txBox="1"/>
          <p:nvPr/>
        </p:nvSpPr>
        <p:spPr>
          <a:xfrm>
            <a:off x="1183821" y="604158"/>
            <a:ext cx="2766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MIT9313 calls</a:t>
            </a:r>
            <a:endParaRPr lang="LID4096" sz="3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A5309F-E2A5-43F6-9296-F2602AED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1" y="5084817"/>
            <a:ext cx="6185394" cy="171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C87C7E-A2F4-45D7-94B4-A0437204F5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293"/>
          <a:stretch/>
        </p:blipFill>
        <p:spPr>
          <a:xfrm>
            <a:off x="41417" y="2658413"/>
            <a:ext cx="6279542" cy="23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2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FFEBCB-6620-4677-88BD-F3425522F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72" y="0"/>
            <a:ext cx="8988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4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B0FC36-007B-4E0F-A8A5-ED18D98978B1}"/>
              </a:ext>
            </a:extLst>
          </p:cNvPr>
          <p:cNvSpPr txBox="1"/>
          <p:nvPr/>
        </p:nvSpPr>
        <p:spPr>
          <a:xfrm>
            <a:off x="3635903" y="5961919"/>
            <a:ext cx="492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Unmapped sequences – BLAST results</a:t>
            </a:r>
            <a:endParaRPr lang="LID4096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DACE8E-2CEC-45AC-BF6E-2128C9DDC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78924"/>
              </p:ext>
            </p:extLst>
          </p:nvPr>
        </p:nvGraphicFramePr>
        <p:xfrm>
          <a:off x="732292" y="1252529"/>
          <a:ext cx="5045028" cy="43513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77859">
                  <a:extLst>
                    <a:ext uri="{9D8B030D-6E8A-4147-A177-3AD203B41FA5}">
                      <a16:colId xmlns:a16="http://schemas.microsoft.com/office/drawing/2014/main" val="4238551600"/>
                    </a:ext>
                  </a:extLst>
                </a:gridCol>
                <a:gridCol w="831909">
                  <a:extLst>
                    <a:ext uri="{9D8B030D-6E8A-4147-A177-3AD203B41FA5}">
                      <a16:colId xmlns:a16="http://schemas.microsoft.com/office/drawing/2014/main" val="392776893"/>
                    </a:ext>
                  </a:extLst>
                </a:gridCol>
                <a:gridCol w="617630">
                  <a:extLst>
                    <a:ext uri="{9D8B030D-6E8A-4147-A177-3AD203B41FA5}">
                      <a16:colId xmlns:a16="http://schemas.microsoft.com/office/drawing/2014/main" val="2013783166"/>
                    </a:ext>
                  </a:extLst>
                </a:gridCol>
                <a:gridCol w="617630">
                  <a:extLst>
                    <a:ext uri="{9D8B030D-6E8A-4147-A177-3AD203B41FA5}">
                      <a16:colId xmlns:a16="http://schemas.microsoft.com/office/drawing/2014/main" val="2574280162"/>
                    </a:ext>
                  </a:extLst>
                </a:gridCol>
              </a:tblGrid>
              <a:tr h="567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Total Alignment Length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Number Of Contigs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Mean Bit Score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50376589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Alteromonas </a:t>
                      </a:r>
                      <a:r>
                        <a:rPr lang="en-US" sz="1100" u="none" strike="noStrike" dirty="0" err="1">
                          <a:effectLst/>
                        </a:rPr>
                        <a:t>macleodii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7,460,367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2,066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6,248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401275715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macleodii ATCC 27126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3,022,314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2,002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2,091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80078350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macleodii str. 'English Channel 673'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2,611,950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1,954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2,056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83363798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2,469,162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922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2,750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17286475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macleodii str. 'Balearic Sea AD45'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2,458,683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1,900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2,067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51526036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macleodii str. 'Black Sea 11'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1,860,123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1,514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1,677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413614284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Maricaulis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maris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MCS10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955,015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584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86309231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Alteromonas sp. BL110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918,890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852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946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69042662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Methylophaga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nitratireducenticrescens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743,174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38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488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410724063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UM7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573,632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703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769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96851275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sp. Mex14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555,758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514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551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67450935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DE1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534,202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662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728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4439126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UM4b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 dirty="0">
                          <a:effectLst/>
                        </a:rPr>
                        <a:t>           519,872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666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739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40872126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U8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310,676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333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356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09562590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U7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281,618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303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352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22944260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615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250,452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242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258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65355094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Glycocaulis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alkaliphilus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233,940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210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73598750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U4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214,386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259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281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25242713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Methylophaga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frappieri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214,225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136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66910480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Alteromonas </a:t>
                      </a:r>
                      <a:r>
                        <a:rPr lang="en-US" sz="1100" u="none" strike="noStrike" dirty="0" err="1">
                          <a:effectLst/>
                        </a:rPr>
                        <a:t>mediterranea</a:t>
                      </a:r>
                      <a:r>
                        <a:rPr lang="en-US" sz="1100" u="none" strike="noStrike" dirty="0">
                          <a:effectLst/>
                        </a:rPr>
                        <a:t> MED64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206,153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244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 dirty="0">
                          <a:effectLst/>
                        </a:rPr>
                        <a:t>            265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83483688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DEC90C-B386-473B-95C4-84B5D7438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62005"/>
              </p:ext>
            </p:extLst>
          </p:nvPr>
        </p:nvGraphicFramePr>
        <p:xfrm>
          <a:off x="6551283" y="1252529"/>
          <a:ext cx="5045026" cy="43513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72426">
                  <a:extLst>
                    <a:ext uri="{9D8B030D-6E8A-4147-A177-3AD203B41FA5}">
                      <a16:colId xmlns:a16="http://schemas.microsoft.com/office/drawing/2014/main" val="1116077852"/>
                    </a:ext>
                  </a:extLst>
                </a:gridCol>
                <a:gridCol w="807762">
                  <a:extLst>
                    <a:ext uri="{9D8B030D-6E8A-4147-A177-3AD203B41FA5}">
                      <a16:colId xmlns:a16="http://schemas.microsoft.com/office/drawing/2014/main" val="2431828270"/>
                    </a:ext>
                  </a:extLst>
                </a:gridCol>
                <a:gridCol w="682419">
                  <a:extLst>
                    <a:ext uri="{9D8B030D-6E8A-4147-A177-3AD203B41FA5}">
                      <a16:colId xmlns:a16="http://schemas.microsoft.com/office/drawing/2014/main" val="1464469371"/>
                    </a:ext>
                  </a:extLst>
                </a:gridCol>
                <a:gridCol w="682419">
                  <a:extLst>
                    <a:ext uri="{9D8B030D-6E8A-4147-A177-3AD203B41FA5}">
                      <a16:colId xmlns:a16="http://schemas.microsoft.com/office/drawing/2014/main" val="3219534188"/>
                    </a:ext>
                  </a:extLst>
                </a:gridCol>
              </a:tblGrid>
              <a:tr h="567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Total Alignment Length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Number Of Contigs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Mean Bit Score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18992469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Methylophaga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nitratireducenticrescens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564,285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162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492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96668146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Methylophaga frappieri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178,618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105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152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59712649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Maricaulis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maris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MCS10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40,090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82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86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63176999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Pseudomonas aeruginosa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35,059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43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64224355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Serratia marcescens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32,122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49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82874785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Pseudomonas putida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26,851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38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92846375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Pseudomonas fluorescens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26,231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43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87466848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Morganella</a:t>
                      </a:r>
                      <a:r>
                        <a:rPr lang="en-US" sz="1100" u="none" strike="noStrike" dirty="0">
                          <a:effectLst/>
                        </a:rPr>
                        <a:t> morganii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25,813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38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89979265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Pseudomonas chlororaphis subsp. piscium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23,855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70231461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Pseudomonas stutzeri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23,067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33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33275506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Pseudomonas mendocina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22,998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84901818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Escherichia coli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20,764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52234845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Marinobacter sp. CP1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18,264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58623099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Shewanella algae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17,022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76871424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Acinetobacter indicus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16,750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58358306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Pantoea agglomerans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14,930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86852519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Enterobacter kobei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14,414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26785283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Phaeobacter gallaeciensis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14,287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6913578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Aeromonas caviae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14,285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28741046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Ralstonia</a:t>
                      </a:r>
                      <a:r>
                        <a:rPr lang="en-US" sz="1100" u="none" strike="noStrike" dirty="0">
                          <a:effectLst/>
                        </a:rPr>
                        <a:t> solanacearum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13,549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 dirty="0">
                          <a:effectLst/>
                        </a:rPr>
                        <a:t>              27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796030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69BB08-8F38-4FC7-AD79-97B92F57F111}"/>
              </a:ext>
            </a:extLst>
          </p:cNvPr>
          <p:cNvSpPr txBox="1"/>
          <p:nvPr/>
        </p:nvSpPr>
        <p:spPr>
          <a:xfrm>
            <a:off x="1954161" y="785468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MIT0604 samples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5020-B877-46E9-B50C-6AEEEA2D2863}"/>
              </a:ext>
            </a:extLst>
          </p:cNvPr>
          <p:cNvSpPr txBox="1"/>
          <p:nvPr/>
        </p:nvSpPr>
        <p:spPr>
          <a:xfrm>
            <a:off x="8131281" y="790384"/>
            <a:ext cx="250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Axenic MIT0604 samples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718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1008</Words>
  <Application>Microsoft Office PowerPoint</Application>
  <PresentationFormat>Widescreen</PresentationFormat>
  <Paragraphs>483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Unmapped MIT0604 top cover contigs</vt:lpstr>
      <vt:lpstr>Unmapped Axenic MIT0604 top cover contigs</vt:lpstr>
      <vt:lpstr>Mit9313 snps 8/5 After removing low quality bases</vt:lpstr>
      <vt:lpstr>Mit0604 snps 8/5 After removing low quality bases</vt:lpstr>
      <vt:lpstr>PowerPoint Presentation</vt:lpstr>
      <vt:lpstr>Filtering SNPs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Unmapped MIT0604 top cover contigs</dc:title>
  <dc:creator>wosnat</dc:creator>
  <cp:lastModifiedBy>wosnat</cp:lastModifiedBy>
  <cp:revision>3</cp:revision>
  <dcterms:created xsi:type="dcterms:W3CDTF">2020-08-05T07:29:44Z</dcterms:created>
  <dcterms:modified xsi:type="dcterms:W3CDTF">2020-08-05T11:57:56Z</dcterms:modified>
</cp:coreProperties>
</file>