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5" r:id="rId5"/>
    <p:sldId id="274" r:id="rId6"/>
    <p:sldId id="276" r:id="rId7"/>
    <p:sldId id="273" r:id="rId8"/>
    <p:sldId id="265" r:id="rId9"/>
    <p:sldId id="266" r:id="rId10"/>
    <p:sldId id="269" r:id="rId11"/>
    <p:sldId id="267" r:id="rId12"/>
    <p:sldId id="268" r:id="rId13"/>
    <p:sldId id="257" r:id="rId14"/>
    <p:sldId id="263" r:id="rId15"/>
    <p:sldId id="261" r:id="rId16"/>
    <p:sldId id="262" r:id="rId17"/>
    <p:sldId id="256" r:id="rId18"/>
    <p:sldId id="277" r:id="rId19"/>
    <p:sldId id="258" r:id="rId20"/>
    <p:sldId id="259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140" d="100"/>
          <a:sy n="140" d="100"/>
        </p:scale>
        <p:origin x="-55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B02-7D93-4923-9350-DB6787D2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654-04D4-4B0C-A48C-A1F11A09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50CD-29FF-4152-A410-9D8E6D7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79F-1162-44F4-B4AA-EB33550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147-B5DA-4D94-B7CB-57A62BB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F2A-D9E2-48C9-9A9A-C67D7CB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269-54DC-4E0F-99C8-4AD8BF8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0BE2-A611-43FF-A463-E8B28F3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24-C081-414D-9D93-9B05A91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0F9-FC10-47EF-83B5-CAF22CD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5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AAEB-12C4-450A-96BC-97405430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F5F-E49D-4DD4-98EA-DB4E2F1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A01F-71D2-4857-B744-738739B5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F61-9CC5-41D0-A143-8A0DD84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6B06-420A-4313-87F7-AA12556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A9F-74AD-42D7-BE21-355825B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FA6-AFFE-4E20-8D22-E326485C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3EF-32F6-4B70-8FDB-33CF43C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EC3A-702F-4C1A-8B83-AF92B5FF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E2CE-7232-4979-B928-60DBBE5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115A-6F8A-4B25-8719-94A6281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D804-DAC7-4744-AEFC-E04C8881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3FFC-C534-4716-A70F-BE9BD70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2804-5E83-4C4F-A253-D0D0EC47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D13B-2C2C-4B29-9C38-4D4E72A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43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7EBE-1E31-4DAB-8293-FCB8D8C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3443-7484-4A5C-BA93-EF54AB68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C762-CD38-4B0E-8976-AD6FCD17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F9B-1646-4BD4-8045-52821F6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04B3-0A3D-498B-8032-B50623C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412-E4CF-464E-8BE9-DEF8B7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577-476E-422A-B981-38B1F85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6AE-25DD-42F8-8E20-E968B0E4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4DF-C05A-4D1E-BC23-B4BC6DC8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292-F1E9-4176-8910-1D81D201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7AF-B5E7-4146-A79D-963DC1D5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845-1FFA-4F91-AE70-0948593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5D20-EB4C-4A64-845D-A44B2B5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4E93-8AEC-4AE6-BF4F-73D187B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4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2D5-6DF7-4FDE-A1BA-97416C2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E877-949D-4FD7-9E26-FAA4B0B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8C56-C8C7-4545-A20E-12EF9E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0936-0C35-42D9-8F74-B9421FE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63E5-58C5-40A0-A76F-361D912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B240-EBAB-46A2-BAB8-3EB8EE9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D909-DCC7-4AC0-9ADC-0135DC9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37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8A7-55DD-409D-B0BB-3A3F7E1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6AE-9EA5-4166-AB22-84B30E7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4E553-2FAE-4BA5-9DE7-B36612D5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4FCDB-5806-4ED9-9854-38E9CD78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4F24-A192-4474-B474-F13A004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AA-2A06-4680-8DB8-551B8D5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0F0-B67D-4988-9CBA-5160394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9389-4C9D-4389-A8B0-02F7A440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BE9-204C-4191-AC8D-B2675990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B1B1-8AE7-44FF-AA94-15ED938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C4D-C6ED-4692-89D5-B50A8F0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F87-420D-4F5A-8B7F-1E5AD0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3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19B8-B5E3-4743-9478-1DAA0BA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4D3-D5B6-43B4-86A9-D13D38D0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8256-6CC8-4306-9CAC-9F7DAF5B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0AB-D4E6-4CAA-8B6D-21C95618B1E8}" type="datetimeFigureOut">
              <a:rPr lang="LID4096" smtClean="0"/>
              <a:t>10/21/2020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BEA-9E77-40DD-A5DF-3E617183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E50-7EC8-4BE1-9D4A-6082A535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ast.ncbi.nlm.nih.gov/Blast.cgi?CMD=Get&amp;RID=JKMVRDZ001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?CMD=Get&amp;RID=JKMWMHBA0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30361AE-DC1F-41F4-9BA4-C419DEF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Unmapped MIT0604 top cover contigs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0678AF-A0AF-4A87-B249-444F3377D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60811"/>
              </p:ext>
            </p:extLst>
          </p:nvPr>
        </p:nvGraphicFramePr>
        <p:xfrm>
          <a:off x="909790" y="1442174"/>
          <a:ext cx="10261812" cy="43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36">
                  <a:extLst>
                    <a:ext uri="{9D8B030D-6E8A-4147-A177-3AD203B41FA5}">
                      <a16:colId xmlns:a16="http://schemas.microsoft.com/office/drawing/2014/main" val="2948533736"/>
                    </a:ext>
                  </a:extLst>
                </a:gridCol>
                <a:gridCol w="794274">
                  <a:extLst>
                    <a:ext uri="{9D8B030D-6E8A-4147-A177-3AD203B41FA5}">
                      <a16:colId xmlns:a16="http://schemas.microsoft.com/office/drawing/2014/main" val="1872349967"/>
                    </a:ext>
                  </a:extLst>
                </a:gridCol>
                <a:gridCol w="1238173">
                  <a:extLst>
                    <a:ext uri="{9D8B030D-6E8A-4147-A177-3AD203B41FA5}">
                      <a16:colId xmlns:a16="http://schemas.microsoft.com/office/drawing/2014/main" val="1295401526"/>
                    </a:ext>
                  </a:extLst>
                </a:gridCol>
                <a:gridCol w="4821479">
                  <a:extLst>
                    <a:ext uri="{9D8B030D-6E8A-4147-A177-3AD203B41FA5}">
                      <a16:colId xmlns:a16="http://schemas.microsoft.com/office/drawing/2014/main" val="3063176942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678355536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29641235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576107563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7327"/>
                  </a:ext>
                </a:extLst>
              </a:tr>
              <a:tr h="28507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     7,881.00 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29641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2781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405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209.22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transposase [</a:t>
                      </a:r>
                      <a:r>
                        <a:rPr lang="en-US" sz="1500" u="none" strike="noStrike" dirty="0" err="1">
                          <a:effectLst/>
                        </a:rPr>
                        <a:t>Palleronia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rufa</a:t>
                      </a:r>
                      <a:r>
                        <a:rPr lang="en-US" sz="1500" u="none" strike="noStrike" dirty="0">
                          <a:effectLst/>
                        </a:rPr>
                        <a:t>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WP_161785528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0.25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0.21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73850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71.38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IS1380 family transposase [</a:t>
                      </a:r>
                      <a:r>
                        <a:rPr lang="en-US" sz="1500" u="none" strike="noStrike" dirty="0" err="1">
                          <a:effectLst/>
                        </a:rPr>
                        <a:t>Marinobacter</a:t>
                      </a:r>
                      <a:r>
                        <a:rPr lang="en-US" sz="1500" u="none" strike="noStrike" dirty="0">
                          <a:effectLst/>
                        </a:rPr>
                        <a:t> sp. B9-2]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18774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349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66.89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8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64.00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8786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647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54.33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CBS domain-containing protein [</a:t>
                      </a:r>
                      <a:r>
                        <a:rPr lang="en-US" sz="1500" u="none" strike="noStrike" dirty="0" err="1">
                          <a:effectLst/>
                        </a:rPr>
                        <a:t>Cyanothece</a:t>
                      </a:r>
                      <a:r>
                        <a:rPr lang="en-US" sz="1500" u="none" strike="noStrike" dirty="0">
                          <a:effectLst/>
                        </a:rPr>
                        <a:t> sp. SIO1E1]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NET30525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853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53.53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99143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2006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538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51.73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hypothetical protein A9Q78_09185, partial [</a:t>
                      </a:r>
                      <a:r>
                        <a:rPr lang="en-US" sz="1500" u="none" strike="noStrike" dirty="0" err="1">
                          <a:effectLst/>
                        </a:rPr>
                        <a:t>Methylophaga</a:t>
                      </a:r>
                      <a:r>
                        <a:rPr lang="en-US" sz="1500" u="none" strike="noStrike" dirty="0">
                          <a:effectLst/>
                        </a:rPr>
                        <a:t> sp. 41_12_T18]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0.14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672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19ED1D-27B5-455C-A72E-EEF0D13706D5}"/>
              </a:ext>
            </a:extLst>
          </p:cNvPr>
          <p:cNvSpPr txBox="1"/>
          <p:nvPr/>
        </p:nvSpPr>
        <p:spPr>
          <a:xfrm>
            <a:off x="2559635" y="6311909"/>
            <a:ext cx="68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https://blast.ncbi.nlm.nih.gov/Blast.cgi?CMD=Get&amp;RID=JKMVRDZ0014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7BC35-C607-44C2-898F-7DD617B1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84" y="116611"/>
            <a:ext cx="186801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1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FEBCB-6620-4677-88BD-F3425522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72" y="0"/>
            <a:ext cx="8988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0FC36-007B-4E0F-A8A5-ED18D98978B1}"/>
              </a:ext>
            </a:extLst>
          </p:cNvPr>
          <p:cNvSpPr txBox="1"/>
          <p:nvPr/>
        </p:nvSpPr>
        <p:spPr>
          <a:xfrm>
            <a:off x="3635903" y="5961919"/>
            <a:ext cx="492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Unmapped sequences – BLAST results</a:t>
            </a:r>
            <a:endParaRPr lang="LID4096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DACE8E-2CEC-45AC-BF6E-2128C9DD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8924"/>
              </p:ext>
            </p:extLst>
          </p:nvPr>
        </p:nvGraphicFramePr>
        <p:xfrm>
          <a:off x="732292" y="1252529"/>
          <a:ext cx="5045028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7859">
                  <a:extLst>
                    <a:ext uri="{9D8B030D-6E8A-4147-A177-3AD203B41FA5}">
                      <a16:colId xmlns:a16="http://schemas.microsoft.com/office/drawing/2014/main" val="4238551600"/>
                    </a:ext>
                  </a:extLst>
                </a:gridCol>
                <a:gridCol w="831909">
                  <a:extLst>
                    <a:ext uri="{9D8B030D-6E8A-4147-A177-3AD203B41FA5}">
                      <a16:colId xmlns:a16="http://schemas.microsoft.com/office/drawing/2014/main" val="392776893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013783166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574280162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037658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macleodii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7,460,367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6,248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0127571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ATCC 27126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3,022,314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2,091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007835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'English Channel 673'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2,611,950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1,954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336379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2,469,162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728647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'Balearic Sea AD45'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2,458,683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152603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'Black Sea 11'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1,860,123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1,677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361428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955,015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584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630923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sp. BL110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918,890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852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946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904266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743,174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488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0724063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573,632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769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9685127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sp. Mex14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555,758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745093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DE1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534,202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43912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UM4b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519,872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739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4087212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310,676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0956259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281,618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294426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615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250,452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535509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Glycocaulis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alkaliphilus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233,940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359875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214,386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281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2524271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frappieri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214,225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136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691048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mediterranea</a:t>
                      </a:r>
                      <a:r>
                        <a:rPr lang="en-US" sz="1100" u="none" strike="noStrike" dirty="0">
                          <a:effectLst/>
                        </a:rPr>
                        <a:t> MED64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206,153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265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3483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DEC90C-B386-473B-95C4-84B5D743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2005"/>
              </p:ext>
            </p:extLst>
          </p:nvPr>
        </p:nvGraphicFramePr>
        <p:xfrm>
          <a:off x="6551283" y="1252529"/>
          <a:ext cx="5045026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2426">
                  <a:extLst>
                    <a:ext uri="{9D8B030D-6E8A-4147-A177-3AD203B41FA5}">
                      <a16:colId xmlns:a16="http://schemas.microsoft.com/office/drawing/2014/main" val="1116077852"/>
                    </a:ext>
                  </a:extLst>
                </a:gridCol>
                <a:gridCol w="807762">
                  <a:extLst>
                    <a:ext uri="{9D8B030D-6E8A-4147-A177-3AD203B41FA5}">
                      <a16:colId xmlns:a16="http://schemas.microsoft.com/office/drawing/2014/main" val="2431828270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1464469371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3219534188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1899246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564,285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492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66681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Methylophaga frappieri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178,618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105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971264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40,090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317699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aeruginosa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35,059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422435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Serratia marcescens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32,122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287478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putida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26,851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284637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fluorescens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26,231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746684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Morganella</a:t>
                      </a:r>
                      <a:r>
                        <a:rPr lang="en-US" sz="1100" u="none" strike="noStrike" dirty="0">
                          <a:effectLst/>
                        </a:rPr>
                        <a:t> morganii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25,813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99792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chlororaphis subsp. piscium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23,855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023146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stutzeri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332755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mendocina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22,998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490181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Escherichia coli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20,764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522348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Marinobacter sp. CP1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18,264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6230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Shewanella algae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17,022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68714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Acinetobacter indicus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16,750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35830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Pantoea agglomerans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14,930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685251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Enterobacter kobei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14,414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678528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Phaeobacter gallaeciensis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6913578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Aeromonas caviae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287410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Ralstonia</a:t>
                      </a:r>
                      <a:r>
                        <a:rPr lang="en-US" sz="1100" u="none" strike="noStrike" dirty="0">
                          <a:effectLst/>
                        </a:rPr>
                        <a:t> solanacearum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13,549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  27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96030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9BB08-8F38-4FC7-AD79-97B92F57F111}"/>
              </a:ext>
            </a:extLst>
          </p:cNvPr>
          <p:cNvSpPr txBox="1"/>
          <p:nvPr/>
        </p:nvSpPr>
        <p:spPr>
          <a:xfrm>
            <a:off x="1954161" y="7854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MIT0604 samples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5020-B877-46E9-B50C-6AEEEA2D2863}"/>
              </a:ext>
            </a:extLst>
          </p:cNvPr>
          <p:cNvSpPr txBox="1"/>
          <p:nvPr/>
        </p:nvSpPr>
        <p:spPr>
          <a:xfrm>
            <a:off x="8131281" y="790384"/>
            <a:ext cx="250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Axenic MIT0604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718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5D29-59FD-4C97-9C0B-CCBD5D2995CB}"/>
              </a:ext>
            </a:extLst>
          </p:cNvPr>
          <p:cNvSpPr txBox="1"/>
          <p:nvPr/>
        </p:nvSpPr>
        <p:spPr>
          <a:xfrm>
            <a:off x="388497" y="615135"/>
            <a:ext cx="2456361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Kraken results on unmapped sequences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5DB43A-FA05-4E4F-87AC-D14A108B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9057" y="100369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A317878-B22F-4082-9DD1-E8A2FA18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57" y="3479184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8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447633-6152-4FD7-8333-DD992911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01" y="75820"/>
            <a:ext cx="7260041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744EA0-564F-4263-865E-62FF90C7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" y="35169"/>
            <a:ext cx="387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74820-CAE6-4C45-AE02-9DF9A327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9228"/>
              </p:ext>
            </p:extLst>
          </p:nvPr>
        </p:nvGraphicFramePr>
        <p:xfrm>
          <a:off x="6079128" y="2591180"/>
          <a:ext cx="4965701" cy="419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7782">
                  <a:extLst>
                    <a:ext uri="{9D8B030D-6E8A-4147-A177-3AD203B41FA5}">
                      <a16:colId xmlns:a16="http://schemas.microsoft.com/office/drawing/2014/main" val="364576914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59849808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244163076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850663586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915628043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1968562998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680770003"/>
                    </a:ext>
                  </a:extLst>
                </a:gridCol>
                <a:gridCol w="771739">
                  <a:extLst>
                    <a:ext uri="{9D8B030D-6E8A-4147-A177-3AD203B41FA5}">
                      <a16:colId xmlns:a16="http://schemas.microsoft.com/office/drawing/2014/main" val="570433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#</a:t>
                      </a:r>
                      <a:endParaRPr lang="en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ng/ul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final volume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5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40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1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71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88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8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858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76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00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4.28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27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8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3.75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8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7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8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5.85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7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6.25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25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5.34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98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21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100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2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59F701-F928-4C6A-BDE2-591CC57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60" y="643466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3B4E4-48DC-4D56-8530-1874264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810" y="643467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D5FE6-E012-4685-B5CF-98200ABA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600C44-FE2B-4B1B-AA45-A249DEB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785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69889B-0BEE-4FED-8913-6A5708EE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734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086045-2AA3-4D4C-B8AA-702767F0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65942"/>
            <a:ext cx="532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54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258C8A-84A8-4519-943A-4315ECBF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" y="0"/>
            <a:ext cx="668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996F46-083E-47A6-B15C-1AE7C8E8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97" y="-57150"/>
            <a:ext cx="6643687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915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CA67B-52C5-4E4E-8161-B3EEF92F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Unmapped Axenic MIT0604 top cover contigs</a:t>
            </a:r>
            <a:endParaRPr lang="LID4096" sz="37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8D37252-F6B9-43CD-9419-E7C8089FF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164767"/>
              </p:ext>
            </p:extLst>
          </p:nvPr>
        </p:nvGraphicFramePr>
        <p:xfrm>
          <a:off x="835166" y="3272052"/>
          <a:ext cx="107285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3628119835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30848467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163834225"/>
                    </a:ext>
                  </a:extLst>
                </a:gridCol>
                <a:gridCol w="5402078">
                  <a:extLst>
                    <a:ext uri="{9D8B030D-6E8A-4147-A177-3AD203B41FA5}">
                      <a16:colId xmlns:a16="http://schemas.microsoft.com/office/drawing/2014/main" val="3215518728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253429339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09038838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2898926293"/>
                    </a:ext>
                  </a:extLst>
                </a:gridCol>
              </a:tblGrid>
              <a:tr h="28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40492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553.00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58306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28.50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IS1380 family transposase [Marinobacter sp. B9-2]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700066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140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24.62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 A9Q78_09185, partial [Methylophaga sp. 41_12_T18]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0.32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08318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813693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20.56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protein, partial [Mesorhizobium sp. YM1C-6-2] &gt;gb|RLP24073.1| hypothetical protein ...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WP_121582627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0.11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8450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AD80834-2270-40F0-BE2B-C33D3E2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47" y="458768"/>
            <a:ext cx="2924773" cy="20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02531E-5F5F-495E-A1B7-667D0EEDF9F3}"/>
              </a:ext>
            </a:extLst>
          </p:cNvPr>
          <p:cNvSpPr txBox="1"/>
          <p:nvPr/>
        </p:nvSpPr>
        <p:spPr>
          <a:xfrm>
            <a:off x="2184539" y="6017992"/>
            <a:ext cx="7188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3"/>
              </a:rPr>
              <a:t>https://blast.ncbi.nlm.nih.gov/Blast.cgi?CMD=Get&amp;RID=JKMWMHBA014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28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BC6F-2148-4351-8D57-B46AA8DAB1B7}"/>
              </a:ext>
            </a:extLst>
          </p:cNvPr>
          <p:cNvSpPr txBox="1"/>
          <p:nvPr/>
        </p:nvSpPr>
        <p:spPr>
          <a:xfrm>
            <a:off x="1635370" y="461596"/>
            <a:ext cx="8673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variant calling is done by </a:t>
            </a:r>
            <a:r>
              <a:rPr lang="en-US" dirty="0" err="1"/>
              <a:t>Freebayes</a:t>
            </a:r>
            <a:r>
              <a:rPr lang="en-US" dirty="0"/>
              <a:t>. The key parameters under user control are:</a:t>
            </a:r>
          </a:p>
          <a:p>
            <a:endParaRPr lang="en-US" dirty="0"/>
          </a:p>
          <a:p>
            <a:r>
              <a:rPr lang="en-US" dirty="0"/>
              <a:t>    --</a:t>
            </a:r>
            <a:r>
              <a:rPr lang="en-US" dirty="0" err="1"/>
              <a:t>mincov</a:t>
            </a:r>
            <a:r>
              <a:rPr lang="en-US" dirty="0"/>
              <a:t> - the minimum number of reads covering a site to be considered (default=10)</a:t>
            </a:r>
          </a:p>
          <a:p>
            <a:r>
              <a:rPr lang="en-US" dirty="0"/>
              <a:t>    --</a:t>
            </a:r>
            <a:r>
              <a:rPr lang="en-US" dirty="0" err="1"/>
              <a:t>minfrac</a:t>
            </a:r>
            <a:r>
              <a:rPr lang="en-US" dirty="0"/>
              <a:t> - the minimum proportion of those reads which must differ from the reference</a:t>
            </a:r>
          </a:p>
          <a:p>
            <a:r>
              <a:rPr lang="en-US" dirty="0"/>
              <a:t>    --</a:t>
            </a:r>
            <a:r>
              <a:rPr lang="en-US" dirty="0" err="1"/>
              <a:t>minqual</a:t>
            </a:r>
            <a:r>
              <a:rPr lang="en-US" dirty="0"/>
              <a:t> - the minimum VCF variant call "quality" (default=100)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5BD6E-1927-4937-8410-AF5FCB0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2355551"/>
            <a:ext cx="4097704" cy="42298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E4698FF-38B3-4ED1-BFEE-4FD776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43" y="2272024"/>
            <a:ext cx="4057559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BEA5-738B-4D61-8AD1-899F0634667C}"/>
              </a:ext>
            </a:extLst>
          </p:cNvPr>
          <p:cNvSpPr txBox="1"/>
          <p:nvPr/>
        </p:nvSpPr>
        <p:spPr>
          <a:xfrm>
            <a:off x="1771650" y="2070148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10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04E45-2E2A-40C6-9A5E-36AD552E4335}"/>
              </a:ext>
            </a:extLst>
          </p:cNvPr>
          <p:cNvSpPr txBox="1"/>
          <p:nvPr/>
        </p:nvSpPr>
        <p:spPr>
          <a:xfrm>
            <a:off x="6737838" y="1986219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97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Mit9313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C7AED6-1758-4409-9573-DA7DD217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0"/>
            <a:ext cx="6340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05EC2D-90C5-417D-BB10-5F2E3024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92" y="0"/>
            <a:ext cx="652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BFAA8C-04D9-4EBC-84D5-8B963172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0"/>
            <a:ext cx="652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Mit0604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23243-AD2A-44B3-BAB5-26C9CF5F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11" y="2522731"/>
            <a:ext cx="8639668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CC95F8-EED8-44EB-B7C3-3949572C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074" y="2522731"/>
            <a:ext cx="8680306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7293848-4E03-4124-AC77-DBF1BD88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6" y="200352"/>
            <a:ext cx="2313643" cy="12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92E5BA0E-52C1-4850-B345-A723114B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179727"/>
            <a:ext cx="10560194" cy="58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FFE-03F1-47D5-B37B-E7406CC5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BDE8-979D-4328-B953-FEC83DC7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89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1889F-5283-42DE-BC3B-4E3B46AA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SNPs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A8530-6CEC-40F9-9426-C77A66A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SNP:</a:t>
            </a:r>
          </a:p>
          <a:p>
            <a:pPr lvl="1"/>
            <a:r>
              <a:rPr lang="en-US" dirty="0"/>
              <a:t>At least one sample has </a:t>
            </a:r>
          </a:p>
          <a:p>
            <a:pPr lvl="2"/>
            <a:r>
              <a:rPr lang="en-US" dirty="0"/>
              <a:t>alternate genotype</a:t>
            </a:r>
          </a:p>
          <a:p>
            <a:pPr lvl="2"/>
            <a:r>
              <a:rPr lang="en-US" dirty="0"/>
              <a:t>depth &gt; 10 </a:t>
            </a:r>
          </a:p>
          <a:p>
            <a:pPr lvl="2"/>
            <a:r>
              <a:rPr lang="en-US" dirty="0"/>
              <a:t>(AO)/(DP) &gt; 0</a:t>
            </a:r>
          </a:p>
          <a:p>
            <a:pPr lvl="1"/>
            <a:r>
              <a:rPr lang="en-US" dirty="0"/>
              <a:t>SNP quality &gt; 100</a:t>
            </a:r>
          </a:p>
          <a:p>
            <a:pPr lvl="1"/>
            <a:r>
              <a:rPr lang="en-US" dirty="0"/>
              <a:t>Alternate observations on both strands </a:t>
            </a:r>
          </a:p>
          <a:p>
            <a:pPr lvl="1"/>
            <a:r>
              <a:rPr lang="en-US" dirty="0"/>
              <a:t>At least 2 reads placed on each side (left and right)</a:t>
            </a:r>
          </a:p>
          <a:p>
            <a:pPr lvl="1"/>
            <a:endParaRPr lang="en-US" dirty="0"/>
          </a:p>
          <a:p>
            <a:r>
              <a:rPr lang="en-US" dirty="0"/>
              <a:t>Per sample:</a:t>
            </a:r>
          </a:p>
          <a:p>
            <a:pPr lvl="1"/>
            <a:r>
              <a:rPr lang="en-US" dirty="0"/>
              <a:t>Depth &gt; 10</a:t>
            </a:r>
          </a:p>
          <a:p>
            <a:pPr lvl="1"/>
            <a:r>
              <a:rPr lang="en-US" dirty="0"/>
              <a:t>GQ &gt; 20</a:t>
            </a:r>
          </a:p>
          <a:p>
            <a:pPr lvl="2"/>
            <a:r>
              <a:rPr lang="en-US" dirty="0"/>
              <a:t>Genotype Quality, the </a:t>
            </a:r>
            <a:r>
              <a:rPr lang="en-US" dirty="0" err="1"/>
              <a:t>Phred</a:t>
            </a:r>
            <a:r>
              <a:rPr lang="en-US" dirty="0"/>
              <a:t>-scaled marginal (or unconditional) probability of the called genotype – 99% probability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231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3D6F-B013-4F7F-8AD5-FFAAD3DD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8" y="57676"/>
            <a:ext cx="5882874" cy="67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FCE5A-7CC6-424F-81E8-1334D12A0E81}"/>
              </a:ext>
            </a:extLst>
          </p:cNvPr>
          <p:cNvSpPr txBox="1"/>
          <p:nvPr/>
        </p:nvSpPr>
        <p:spPr>
          <a:xfrm>
            <a:off x="683532" y="2490107"/>
            <a:ext cx="17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 calls on CDS </a:t>
            </a:r>
          </a:p>
          <a:p>
            <a:r>
              <a:rPr lang="en-US" dirty="0"/>
              <a:t>left after filtering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E33A9-F1C6-477D-A8BF-BEFA91824688}"/>
              </a:ext>
            </a:extLst>
          </p:cNvPr>
          <p:cNvSpPr txBox="1"/>
          <p:nvPr/>
        </p:nvSpPr>
        <p:spPr>
          <a:xfrm>
            <a:off x="1183821" y="604158"/>
            <a:ext cx="276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MIT9313 calls</a:t>
            </a:r>
            <a:endParaRPr lang="LID4096" sz="3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A5309F-E2A5-43F6-9296-F2602AED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5084817"/>
            <a:ext cx="6185394" cy="17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C87C7E-A2F4-45D7-94B4-A0437204F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93"/>
          <a:stretch/>
        </p:blipFill>
        <p:spPr>
          <a:xfrm>
            <a:off x="41417" y="2658413"/>
            <a:ext cx="6279542" cy="2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13511</TotalTime>
  <Words>1008</Words>
  <Application>Microsoft Office PowerPoint</Application>
  <PresentationFormat>Widescreen</PresentationFormat>
  <Paragraphs>483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Unmapped MIT0604 top cover contigs</vt:lpstr>
      <vt:lpstr>Unmapped Axenic MIT0604 top cover contigs</vt:lpstr>
      <vt:lpstr>Mit9313 snps 8/5 After removing low quality bases</vt:lpstr>
      <vt:lpstr>PowerPoint Presentation</vt:lpstr>
      <vt:lpstr>Mit0604 snps 8/5 After removing low quality bases</vt:lpstr>
      <vt:lpstr>PowerPoint Presentation</vt:lpstr>
      <vt:lpstr>PowerPoint Presentation</vt:lpstr>
      <vt:lpstr>Filtering SNPs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Unmapped MIT0604 top cover contigs</dc:title>
  <dc:creator>wosnat</dc:creator>
  <cp:lastModifiedBy>wosnat</cp:lastModifiedBy>
  <cp:revision>9</cp:revision>
  <dcterms:created xsi:type="dcterms:W3CDTF">2020-08-05T07:29:44Z</dcterms:created>
  <dcterms:modified xsi:type="dcterms:W3CDTF">2020-10-30T15:51:36Z</dcterms:modified>
</cp:coreProperties>
</file>