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0" d="100"/>
          <a:sy n="100" d="100"/>
        </p:scale>
        <p:origin x="10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6880-4651-42CE-9078-AD72B0405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B6725630-CF25-415D-9FB5-DAF4EE453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05CAFFC3-AFD3-4AB1-A845-08206A38C93A}"/>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5" name="Footer Placeholder 4">
            <a:extLst>
              <a:ext uri="{FF2B5EF4-FFF2-40B4-BE49-F238E27FC236}">
                <a16:creationId xmlns:a16="http://schemas.microsoft.com/office/drawing/2014/main" id="{BC868E9E-9910-481B-9B8A-F0B54D1FC58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51ED078-C259-4D21-94DF-9A524CA40622}"/>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234246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4DC7-4BE8-49B2-9369-E90BEE1D6308}"/>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9912E686-4AA2-4886-87AE-1D595D405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D05823C-3802-4ED6-A984-6E7D6C378D53}"/>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5" name="Footer Placeholder 4">
            <a:extLst>
              <a:ext uri="{FF2B5EF4-FFF2-40B4-BE49-F238E27FC236}">
                <a16:creationId xmlns:a16="http://schemas.microsoft.com/office/drawing/2014/main" id="{EE5F61E3-F718-4AE2-BDA5-ECDDD4DEB8B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3C95372-08BB-43A0-A40B-93C4B23A96D6}"/>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201361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39289C-EBD7-493B-9757-CF2B5F984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A3D6F636-967F-4B6F-BBCD-AF4820D9E5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D9AA391-C9D9-4744-9638-D5AE018AF040}"/>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5" name="Footer Placeholder 4">
            <a:extLst>
              <a:ext uri="{FF2B5EF4-FFF2-40B4-BE49-F238E27FC236}">
                <a16:creationId xmlns:a16="http://schemas.microsoft.com/office/drawing/2014/main" id="{660A5392-1FF4-4F42-9B2A-661E0627CF3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009DE04-1E9D-44DE-892F-506184B7C6A4}"/>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402916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2E8E-B99C-4E22-9482-66567A7927E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847E85C-1DAA-445B-9D8B-5644799BB1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4FDE649-9931-47CA-8F67-4A97C915C04D}"/>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5" name="Footer Placeholder 4">
            <a:extLst>
              <a:ext uri="{FF2B5EF4-FFF2-40B4-BE49-F238E27FC236}">
                <a16:creationId xmlns:a16="http://schemas.microsoft.com/office/drawing/2014/main" id="{D59995E9-87A4-43B6-814B-2305BB08F94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D317C43-2386-4974-98DB-3881C1916F15}"/>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245545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05A3-734A-483C-97E4-3D382D831E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B28011F2-1F09-4735-9E30-65C3FA61D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266693-E934-49ED-B738-250A293189BD}"/>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5" name="Footer Placeholder 4">
            <a:extLst>
              <a:ext uri="{FF2B5EF4-FFF2-40B4-BE49-F238E27FC236}">
                <a16:creationId xmlns:a16="http://schemas.microsoft.com/office/drawing/2014/main" id="{1DBFF4F4-E79F-478C-8D87-3D4F23A1837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896823E-87F1-4807-BBC9-7FE843594B4A}"/>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338146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0DDC-AF0D-46B5-B6C2-FF048CD871B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DD9D501-C1B4-4C36-BF60-76C165EB8E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3CF9F915-BA5D-40DB-A230-915102E6D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F93CC4D1-DD86-4B5C-91E1-8980C6CC227E}"/>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6" name="Footer Placeholder 5">
            <a:extLst>
              <a:ext uri="{FF2B5EF4-FFF2-40B4-BE49-F238E27FC236}">
                <a16:creationId xmlns:a16="http://schemas.microsoft.com/office/drawing/2014/main" id="{71855B86-2AA5-446A-912E-0F07571B770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9D4F87D-4E09-4CFE-BBA2-B8D3FA119E4F}"/>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410842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DDA8-A98C-4048-A502-FE99D7F12861}"/>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814110B-04B7-4ADB-A89B-F2EE48A58F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29B15-D10A-4DFF-8CA9-6E404966B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875669E3-C2B4-4F12-9D26-70EE35191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59186F-45B7-4864-8E52-1F2166E45C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E44332EB-9925-4616-BE24-83F4A7B7AC36}"/>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8" name="Footer Placeholder 7">
            <a:extLst>
              <a:ext uri="{FF2B5EF4-FFF2-40B4-BE49-F238E27FC236}">
                <a16:creationId xmlns:a16="http://schemas.microsoft.com/office/drawing/2014/main" id="{B530E0FF-278B-48B9-9D91-9B71F31F1C89}"/>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37285C85-E353-435A-B00F-DD8A1943EAB2}"/>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226881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534D-30A8-4A62-A5DB-7DB103710341}"/>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C0C1148B-9536-45BB-812C-85FCE409E4E6}"/>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4" name="Footer Placeholder 3">
            <a:extLst>
              <a:ext uri="{FF2B5EF4-FFF2-40B4-BE49-F238E27FC236}">
                <a16:creationId xmlns:a16="http://schemas.microsoft.com/office/drawing/2014/main" id="{762BF821-B1B6-4256-A195-ED1D49DC9846}"/>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285C534-1F74-4194-81D2-C47AA7114B2F}"/>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247022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C4B6D-F07D-4FDD-9BE9-4B1C294FA23F}"/>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3" name="Footer Placeholder 2">
            <a:extLst>
              <a:ext uri="{FF2B5EF4-FFF2-40B4-BE49-F238E27FC236}">
                <a16:creationId xmlns:a16="http://schemas.microsoft.com/office/drawing/2014/main" id="{437B250D-70CE-4DCE-AAC5-AA3F17D0784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9D210F3-CA7C-4B45-A5F7-7D4003332C23}"/>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408582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A712-C367-45CF-914E-86573883B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538A8C5-0D4C-474B-9501-1F34A6CC1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166D6CC9-7F29-462C-A6E2-33D6C7A3B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48BA0-23A4-46AB-B2A0-DA4BFB2BE021}"/>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6" name="Footer Placeholder 5">
            <a:extLst>
              <a:ext uri="{FF2B5EF4-FFF2-40B4-BE49-F238E27FC236}">
                <a16:creationId xmlns:a16="http://schemas.microsoft.com/office/drawing/2014/main" id="{462D4772-3ABC-496E-9E5B-2FE95EA5BB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B259D26-5432-4A9A-A32F-70C83C9B46EE}"/>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5938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681C-CD2A-44D5-B043-84C10C4AC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4A572A32-41E8-401E-A026-7D3FAF5E5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604F59D-95C8-4945-9957-E0EA7BB76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388A8-B601-4B9F-A09E-2F0F2C35B3D6}"/>
              </a:ext>
            </a:extLst>
          </p:cNvPr>
          <p:cNvSpPr>
            <a:spLocks noGrp="1"/>
          </p:cNvSpPr>
          <p:nvPr>
            <p:ph type="dt" sz="half" idx="10"/>
          </p:nvPr>
        </p:nvSpPr>
        <p:spPr/>
        <p:txBody>
          <a:bodyPr/>
          <a:lstStyle/>
          <a:p>
            <a:fld id="{638999B6-E788-4964-ADD5-28DFF2F1CEC0}" type="datetimeFigureOut">
              <a:rPr lang="LID4096" smtClean="0"/>
              <a:t>10/12/2020</a:t>
            </a:fld>
            <a:endParaRPr lang="LID4096"/>
          </a:p>
        </p:txBody>
      </p:sp>
      <p:sp>
        <p:nvSpPr>
          <p:cNvPr id="6" name="Footer Placeholder 5">
            <a:extLst>
              <a:ext uri="{FF2B5EF4-FFF2-40B4-BE49-F238E27FC236}">
                <a16:creationId xmlns:a16="http://schemas.microsoft.com/office/drawing/2014/main" id="{D7AB0EC7-986D-4016-8038-9D0BB9746E0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6C69C2A-A336-45A1-A7E2-2B29CAF0FA96}"/>
              </a:ext>
            </a:extLst>
          </p:cNvPr>
          <p:cNvSpPr>
            <a:spLocks noGrp="1"/>
          </p:cNvSpPr>
          <p:nvPr>
            <p:ph type="sldNum" sz="quarter" idx="12"/>
          </p:nvPr>
        </p:nvSpPr>
        <p:spPr/>
        <p:txBody>
          <a:bodyPr/>
          <a:lstStyle/>
          <a:p>
            <a:fld id="{A8DC4473-B9FE-4556-9488-F75E0961CAA9}" type="slidenum">
              <a:rPr lang="LID4096" smtClean="0"/>
              <a:t>‹#›</a:t>
            </a:fld>
            <a:endParaRPr lang="LID4096"/>
          </a:p>
        </p:txBody>
      </p:sp>
    </p:spTree>
    <p:extLst>
      <p:ext uri="{BB962C8B-B14F-4D97-AF65-F5344CB8AC3E}">
        <p14:creationId xmlns:p14="http://schemas.microsoft.com/office/powerpoint/2010/main" val="118990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F956E7-1A99-4B09-86FC-5C727ECCD0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FDA9689-8ACD-4D0A-8632-8F913BA02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C840287-B767-4959-A736-C8A754CEF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99B6-E788-4964-ADD5-28DFF2F1CEC0}" type="datetimeFigureOut">
              <a:rPr lang="LID4096" smtClean="0"/>
              <a:t>10/12/2020</a:t>
            </a:fld>
            <a:endParaRPr lang="LID4096"/>
          </a:p>
        </p:txBody>
      </p:sp>
      <p:sp>
        <p:nvSpPr>
          <p:cNvPr id="5" name="Footer Placeholder 4">
            <a:extLst>
              <a:ext uri="{FF2B5EF4-FFF2-40B4-BE49-F238E27FC236}">
                <a16:creationId xmlns:a16="http://schemas.microsoft.com/office/drawing/2014/main" id="{7279CE32-6CF6-457E-9F85-4984401EB4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14AB41BB-3A31-4E97-8B51-A351D3D97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C4473-B9FE-4556-9488-F75E0961CAA9}" type="slidenum">
              <a:rPr lang="LID4096" smtClean="0"/>
              <a:t>‹#›</a:t>
            </a:fld>
            <a:endParaRPr lang="LID4096"/>
          </a:p>
        </p:txBody>
      </p:sp>
    </p:spTree>
    <p:extLst>
      <p:ext uri="{BB962C8B-B14F-4D97-AF65-F5344CB8AC3E}">
        <p14:creationId xmlns:p14="http://schemas.microsoft.com/office/powerpoint/2010/main" val="1355827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fam.xfam.org/protein/Q7V3U9" TargetMode="External"/><Relationship Id="rId1" Type="http://schemas.openxmlformats.org/officeDocument/2006/relationships/slideLayout" Target="../slideLayouts/slideLayout7.xml"/><Relationship Id="rId5" Type="http://schemas.openxmlformats.org/officeDocument/2006/relationships/hyperlink" Target="http://www.microbesonline.org/cgi-bin/treeBrowse.cgi?locus=569383&amp;range=10000&amp;offset=0&amp;verifyBLAST=0&amp;show=context&amp;showOriginal=domains&amp;noshcdefault=1&amp;gtree569383=GENE3D.1aopA02.67&amp;cluster=50&amp;ngenes=25&amp;useLen=on&amp;useLenOff=&amp;colorSlow=0"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microbesonline.org/cgi-bin/treeBrowse.cgi?locus=567661&amp;gtree567661=TIGRFAMs.TIGR0118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pfam.xfam.org/protein/Q7TUK5"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pfam.xfam.org/protein/Q7TUK5"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s://www-nature-com.ezproxy.haifa.ac.il/articles/nature10172#ref-CR19"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8404D8-3DB7-46A0-B2CA-88B001D68453}"/>
              </a:ext>
            </a:extLst>
          </p:cNvPr>
          <p:cNvSpPr txBox="1"/>
          <p:nvPr/>
        </p:nvSpPr>
        <p:spPr>
          <a:xfrm>
            <a:off x="4400550" y="504825"/>
            <a:ext cx="4512004" cy="369332"/>
          </a:xfrm>
          <a:prstGeom prst="rect">
            <a:avLst/>
          </a:prstGeom>
          <a:noFill/>
        </p:spPr>
        <p:txBody>
          <a:bodyPr wrap="none" rtlCol="0">
            <a:spAutoFit/>
          </a:bodyPr>
          <a:lstStyle/>
          <a:p>
            <a:r>
              <a:rPr lang="en-US" sz="1800" b="0" i="0" u="none" strike="noStrike" dirty="0" err="1">
                <a:solidFill>
                  <a:srgbClr val="000000"/>
                </a:solidFill>
                <a:effectLst/>
                <a:latin typeface="Calibri" panose="020F0502020204030204" pitchFamily="34" charset="0"/>
              </a:rPr>
              <a:t>nirA</a:t>
            </a:r>
            <a:r>
              <a:rPr lang="en-US" sz="1800" b="0" i="0" u="none" strike="noStrike" dirty="0">
                <a:solidFill>
                  <a:srgbClr val="000000"/>
                </a:solidFill>
                <a:effectLst/>
                <a:latin typeface="Calibri" panose="020F0502020204030204" pitchFamily="34" charset="0"/>
              </a:rPr>
              <a:t> PMT_2239</a:t>
            </a:r>
            <a:r>
              <a:rPr lang="en-US" dirty="0"/>
              <a:t>   </a:t>
            </a:r>
            <a:r>
              <a:rPr lang="en-US" sz="1800" b="0" i="0" u="none" strike="noStrike" dirty="0">
                <a:solidFill>
                  <a:srgbClr val="000000"/>
                </a:solidFill>
                <a:effectLst/>
                <a:latin typeface="Calibri" panose="020F0502020204030204" pitchFamily="34" charset="0"/>
              </a:rPr>
              <a:t>ferredoxin--nitrite reductase</a:t>
            </a:r>
            <a:r>
              <a:rPr lang="en-US" dirty="0"/>
              <a:t> </a:t>
            </a:r>
          </a:p>
        </p:txBody>
      </p:sp>
      <p:sp>
        <p:nvSpPr>
          <p:cNvPr id="6" name="TextBox 5">
            <a:extLst>
              <a:ext uri="{FF2B5EF4-FFF2-40B4-BE49-F238E27FC236}">
                <a16:creationId xmlns:a16="http://schemas.microsoft.com/office/drawing/2014/main" id="{62D6CB71-CFEB-4014-B11C-0922F81D0260}"/>
              </a:ext>
            </a:extLst>
          </p:cNvPr>
          <p:cNvSpPr txBox="1"/>
          <p:nvPr/>
        </p:nvSpPr>
        <p:spPr>
          <a:xfrm>
            <a:off x="8044194" y="2490356"/>
            <a:ext cx="3839998" cy="369332"/>
          </a:xfrm>
          <a:prstGeom prst="rect">
            <a:avLst/>
          </a:prstGeom>
          <a:noFill/>
        </p:spPr>
        <p:txBody>
          <a:bodyPr wrap="square">
            <a:spAutoFit/>
          </a:bodyPr>
          <a:lstStyle/>
          <a:p>
            <a:r>
              <a:rPr lang="LID4096" dirty="0">
                <a:hlinkClick r:id="rId2"/>
              </a:rPr>
              <a:t>http://pfam.xfam.org/protein/Q7V3U9</a:t>
            </a:r>
            <a:r>
              <a:rPr lang="en-US" dirty="0"/>
              <a:t> </a:t>
            </a:r>
            <a:endParaRPr lang="LID4096" dirty="0"/>
          </a:p>
        </p:txBody>
      </p:sp>
      <p:pic>
        <p:nvPicPr>
          <p:cNvPr id="7" name="Picture 6">
            <a:extLst>
              <a:ext uri="{FF2B5EF4-FFF2-40B4-BE49-F238E27FC236}">
                <a16:creationId xmlns:a16="http://schemas.microsoft.com/office/drawing/2014/main" id="{C51C0E34-9AF4-4641-B4F0-7EFBB4509CF8}"/>
              </a:ext>
            </a:extLst>
          </p:cNvPr>
          <p:cNvPicPr>
            <a:picLocks noChangeAspect="1"/>
          </p:cNvPicPr>
          <p:nvPr/>
        </p:nvPicPr>
        <p:blipFill>
          <a:blip r:embed="rId3"/>
          <a:stretch>
            <a:fillRect/>
          </a:stretch>
        </p:blipFill>
        <p:spPr>
          <a:xfrm>
            <a:off x="1019140" y="1583620"/>
            <a:ext cx="5477984" cy="686337"/>
          </a:xfrm>
          <a:prstGeom prst="rect">
            <a:avLst/>
          </a:prstGeom>
        </p:spPr>
      </p:pic>
      <p:sp>
        <p:nvSpPr>
          <p:cNvPr id="11" name="TextBox 10">
            <a:extLst>
              <a:ext uri="{FF2B5EF4-FFF2-40B4-BE49-F238E27FC236}">
                <a16:creationId xmlns:a16="http://schemas.microsoft.com/office/drawing/2014/main" id="{8282F1DA-E023-49A4-9599-CABEF0638DC3}"/>
              </a:ext>
            </a:extLst>
          </p:cNvPr>
          <p:cNvSpPr txBox="1"/>
          <p:nvPr/>
        </p:nvSpPr>
        <p:spPr>
          <a:xfrm>
            <a:off x="1275348" y="2269957"/>
            <a:ext cx="1111523" cy="307777"/>
          </a:xfrm>
          <a:prstGeom prst="rect">
            <a:avLst/>
          </a:prstGeom>
          <a:noFill/>
        </p:spPr>
        <p:txBody>
          <a:bodyPr wrap="none" rtlCol="0">
            <a:spAutoFit/>
          </a:bodyPr>
          <a:lstStyle/>
          <a:p>
            <a:r>
              <a:rPr lang="en-US" sz="1400" dirty="0" err="1"/>
              <a:t>NIR_SIR_ferr</a:t>
            </a:r>
            <a:endParaRPr lang="LID4096" sz="1400" dirty="0"/>
          </a:p>
        </p:txBody>
      </p:sp>
      <p:sp>
        <p:nvSpPr>
          <p:cNvPr id="13" name="TextBox 12">
            <a:extLst>
              <a:ext uri="{FF2B5EF4-FFF2-40B4-BE49-F238E27FC236}">
                <a16:creationId xmlns:a16="http://schemas.microsoft.com/office/drawing/2014/main" id="{51FE6C2B-0438-4A69-9429-DAF604755EC1}"/>
              </a:ext>
            </a:extLst>
          </p:cNvPr>
          <p:cNvSpPr txBox="1"/>
          <p:nvPr/>
        </p:nvSpPr>
        <p:spPr>
          <a:xfrm>
            <a:off x="3712380" y="2269957"/>
            <a:ext cx="1111523" cy="307777"/>
          </a:xfrm>
          <a:prstGeom prst="rect">
            <a:avLst/>
          </a:prstGeom>
          <a:noFill/>
        </p:spPr>
        <p:txBody>
          <a:bodyPr wrap="none" rtlCol="0">
            <a:spAutoFit/>
          </a:bodyPr>
          <a:lstStyle/>
          <a:p>
            <a:r>
              <a:rPr lang="en-US" sz="1400" dirty="0" err="1"/>
              <a:t>NIR_SIR_ferr</a:t>
            </a:r>
            <a:endParaRPr lang="LID4096" sz="1400" dirty="0"/>
          </a:p>
        </p:txBody>
      </p:sp>
      <p:sp>
        <p:nvSpPr>
          <p:cNvPr id="14" name="TextBox 13">
            <a:extLst>
              <a:ext uri="{FF2B5EF4-FFF2-40B4-BE49-F238E27FC236}">
                <a16:creationId xmlns:a16="http://schemas.microsoft.com/office/drawing/2014/main" id="{DA5818B3-C604-4446-A5B2-0A906012B860}"/>
              </a:ext>
            </a:extLst>
          </p:cNvPr>
          <p:cNvSpPr txBox="1"/>
          <p:nvPr/>
        </p:nvSpPr>
        <p:spPr>
          <a:xfrm>
            <a:off x="2721811" y="2269957"/>
            <a:ext cx="756938" cy="307777"/>
          </a:xfrm>
          <a:prstGeom prst="rect">
            <a:avLst/>
          </a:prstGeom>
          <a:noFill/>
        </p:spPr>
        <p:txBody>
          <a:bodyPr wrap="none" rtlCol="0">
            <a:spAutoFit/>
          </a:bodyPr>
          <a:lstStyle/>
          <a:p>
            <a:r>
              <a:rPr lang="en-US" sz="1400" dirty="0"/>
              <a:t>NIR_SIR</a:t>
            </a:r>
            <a:endParaRPr lang="LID4096" sz="1400" dirty="0"/>
          </a:p>
        </p:txBody>
      </p:sp>
      <p:sp>
        <p:nvSpPr>
          <p:cNvPr id="16" name="TextBox 15">
            <a:extLst>
              <a:ext uri="{FF2B5EF4-FFF2-40B4-BE49-F238E27FC236}">
                <a16:creationId xmlns:a16="http://schemas.microsoft.com/office/drawing/2014/main" id="{3ED87612-9C63-4DFC-9100-D425BF46C983}"/>
              </a:ext>
            </a:extLst>
          </p:cNvPr>
          <p:cNvSpPr txBox="1"/>
          <p:nvPr/>
        </p:nvSpPr>
        <p:spPr>
          <a:xfrm>
            <a:off x="4903575" y="2269956"/>
            <a:ext cx="756938" cy="307777"/>
          </a:xfrm>
          <a:prstGeom prst="rect">
            <a:avLst/>
          </a:prstGeom>
          <a:noFill/>
        </p:spPr>
        <p:txBody>
          <a:bodyPr wrap="none" rtlCol="0">
            <a:spAutoFit/>
          </a:bodyPr>
          <a:lstStyle/>
          <a:p>
            <a:r>
              <a:rPr lang="en-US" sz="1400" dirty="0"/>
              <a:t>NIR_SIR</a:t>
            </a:r>
            <a:endParaRPr lang="LID4096" sz="1400" dirty="0"/>
          </a:p>
        </p:txBody>
      </p:sp>
      <p:sp>
        <p:nvSpPr>
          <p:cNvPr id="20" name="TextBox 19">
            <a:extLst>
              <a:ext uri="{FF2B5EF4-FFF2-40B4-BE49-F238E27FC236}">
                <a16:creationId xmlns:a16="http://schemas.microsoft.com/office/drawing/2014/main" id="{4929A505-13C2-4AAA-AC2C-B4A99991FAD3}"/>
              </a:ext>
            </a:extLst>
          </p:cNvPr>
          <p:cNvSpPr txBox="1"/>
          <p:nvPr/>
        </p:nvSpPr>
        <p:spPr>
          <a:xfrm>
            <a:off x="1391678" y="3059668"/>
            <a:ext cx="2656561" cy="369332"/>
          </a:xfrm>
          <a:prstGeom prst="rect">
            <a:avLst/>
          </a:prstGeom>
          <a:noFill/>
        </p:spPr>
        <p:txBody>
          <a:bodyPr wrap="none" rtlCol="0">
            <a:spAutoFit/>
          </a:bodyPr>
          <a:lstStyle/>
          <a:p>
            <a:r>
              <a:rPr lang="en-US" dirty="0"/>
              <a:t>Frame shift – only at day 0</a:t>
            </a:r>
            <a:endParaRPr lang="LID4096" dirty="0"/>
          </a:p>
        </p:txBody>
      </p:sp>
      <p:sp>
        <p:nvSpPr>
          <p:cNvPr id="26" name="TextBox 25">
            <a:extLst>
              <a:ext uri="{FF2B5EF4-FFF2-40B4-BE49-F238E27FC236}">
                <a16:creationId xmlns:a16="http://schemas.microsoft.com/office/drawing/2014/main" id="{672B172B-25B1-41F0-AD28-0648E858A58B}"/>
              </a:ext>
            </a:extLst>
          </p:cNvPr>
          <p:cNvSpPr txBox="1"/>
          <p:nvPr/>
        </p:nvSpPr>
        <p:spPr>
          <a:xfrm>
            <a:off x="1524000" y="3739349"/>
            <a:ext cx="2788840" cy="369332"/>
          </a:xfrm>
          <a:prstGeom prst="rect">
            <a:avLst/>
          </a:prstGeom>
          <a:noFill/>
        </p:spPr>
        <p:txBody>
          <a:bodyPr wrap="none" rtlCol="0">
            <a:spAutoFit/>
          </a:bodyPr>
          <a:lstStyle/>
          <a:p>
            <a:r>
              <a:rPr lang="en-US" dirty="0"/>
              <a:t>Missense variant (</a:t>
            </a:r>
            <a:r>
              <a:rPr lang="en-US" dirty="0" err="1"/>
              <a:t>Gly</a:t>
            </a:r>
            <a:r>
              <a:rPr lang="en-US" dirty="0"/>
              <a:t>-&gt;</a:t>
            </a:r>
            <a:r>
              <a:rPr lang="en-US" dirty="0" err="1"/>
              <a:t>Asn</a:t>
            </a:r>
            <a:r>
              <a:rPr lang="en-US" dirty="0"/>
              <a:t>)</a:t>
            </a:r>
          </a:p>
        </p:txBody>
      </p:sp>
      <p:pic>
        <p:nvPicPr>
          <p:cNvPr id="27" name="Picture 26">
            <a:extLst>
              <a:ext uri="{FF2B5EF4-FFF2-40B4-BE49-F238E27FC236}">
                <a16:creationId xmlns:a16="http://schemas.microsoft.com/office/drawing/2014/main" id="{77D13294-6FCC-4E5B-A048-03EA98F2A537}"/>
              </a:ext>
            </a:extLst>
          </p:cNvPr>
          <p:cNvPicPr>
            <a:picLocks noChangeAspect="1"/>
          </p:cNvPicPr>
          <p:nvPr/>
        </p:nvPicPr>
        <p:blipFill>
          <a:blip r:embed="rId4"/>
          <a:stretch>
            <a:fillRect/>
          </a:stretch>
        </p:blipFill>
        <p:spPr>
          <a:xfrm>
            <a:off x="737936" y="5042770"/>
            <a:ext cx="10563727" cy="914314"/>
          </a:xfrm>
          <a:prstGeom prst="rect">
            <a:avLst/>
          </a:prstGeom>
        </p:spPr>
      </p:pic>
      <p:sp>
        <p:nvSpPr>
          <p:cNvPr id="29" name="TextBox 28">
            <a:extLst>
              <a:ext uri="{FF2B5EF4-FFF2-40B4-BE49-F238E27FC236}">
                <a16:creationId xmlns:a16="http://schemas.microsoft.com/office/drawing/2014/main" id="{E8042AC1-5D6D-4FF2-8313-008E047CB398}"/>
              </a:ext>
            </a:extLst>
          </p:cNvPr>
          <p:cNvSpPr txBox="1"/>
          <p:nvPr/>
        </p:nvSpPr>
        <p:spPr>
          <a:xfrm>
            <a:off x="576148" y="6276225"/>
            <a:ext cx="10725515" cy="553998"/>
          </a:xfrm>
          <a:prstGeom prst="rect">
            <a:avLst/>
          </a:prstGeom>
          <a:noFill/>
        </p:spPr>
        <p:txBody>
          <a:bodyPr wrap="square">
            <a:spAutoFit/>
          </a:bodyPr>
          <a:lstStyle/>
          <a:p>
            <a:r>
              <a:rPr lang="LID4096" sz="1000" dirty="0">
                <a:hlinkClick r:id="rId5"/>
              </a:rPr>
              <a:t>http://www.microbesonline.org/cgi-bin/treeBrowse.cgi?locus=569383&amp;range=10000&amp;offset=0&amp;verifyBLAST=0&amp;show=context&amp;showOriginal=domains&amp;noshcdefault=1&amp;gtree569383=GENE3D.1aopA02.67&amp;cluster=50&amp;ngenes=25&amp;useLen=on&amp;useLenOff=&amp;colorSlow=0</a:t>
            </a:r>
            <a:r>
              <a:rPr lang="en-US" sz="1000" dirty="0"/>
              <a:t> </a:t>
            </a:r>
            <a:endParaRPr lang="LID4096" sz="1000" dirty="0"/>
          </a:p>
        </p:txBody>
      </p:sp>
      <p:sp>
        <p:nvSpPr>
          <p:cNvPr id="31" name="Arrow: Down 30">
            <a:extLst>
              <a:ext uri="{FF2B5EF4-FFF2-40B4-BE49-F238E27FC236}">
                <a16:creationId xmlns:a16="http://schemas.microsoft.com/office/drawing/2014/main" id="{BC87B929-525E-4B51-A02D-A97FE5983163}"/>
              </a:ext>
            </a:extLst>
          </p:cNvPr>
          <p:cNvSpPr/>
          <p:nvPr/>
        </p:nvSpPr>
        <p:spPr>
          <a:xfrm flipV="1">
            <a:off x="5606722" y="2005264"/>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Arrow: Down 32">
            <a:extLst>
              <a:ext uri="{FF2B5EF4-FFF2-40B4-BE49-F238E27FC236}">
                <a16:creationId xmlns:a16="http://schemas.microsoft.com/office/drawing/2014/main" id="{5826C054-55CB-4D53-B2F7-2EC760C91CF6}"/>
              </a:ext>
            </a:extLst>
          </p:cNvPr>
          <p:cNvSpPr/>
          <p:nvPr/>
        </p:nvSpPr>
        <p:spPr>
          <a:xfrm flipV="1">
            <a:off x="1347562" y="3794628"/>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5" name="Arrow: Down 34">
            <a:extLst>
              <a:ext uri="{FF2B5EF4-FFF2-40B4-BE49-F238E27FC236}">
                <a16:creationId xmlns:a16="http://schemas.microsoft.com/office/drawing/2014/main" id="{2A531226-11E0-4E6E-BB86-0CF3094BF4BD}"/>
              </a:ext>
            </a:extLst>
          </p:cNvPr>
          <p:cNvSpPr/>
          <p:nvPr/>
        </p:nvSpPr>
        <p:spPr>
          <a:xfrm flipV="1">
            <a:off x="2599768" y="2013319"/>
            <a:ext cx="88232" cy="232611"/>
          </a:xfrm>
          <a:prstGeom prst="down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7" name="Arrow: Down 36">
            <a:extLst>
              <a:ext uri="{FF2B5EF4-FFF2-40B4-BE49-F238E27FC236}">
                <a16:creationId xmlns:a16="http://schemas.microsoft.com/office/drawing/2014/main" id="{A6C56738-4B13-4271-82BE-7805FAA4A2A3}"/>
              </a:ext>
            </a:extLst>
          </p:cNvPr>
          <p:cNvSpPr/>
          <p:nvPr/>
        </p:nvSpPr>
        <p:spPr>
          <a:xfrm flipV="1">
            <a:off x="1327293" y="3128028"/>
            <a:ext cx="88232" cy="232611"/>
          </a:xfrm>
          <a:prstGeom prst="down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08292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AAF7A-D173-41BA-852C-62C257DC0C45}"/>
              </a:ext>
            </a:extLst>
          </p:cNvPr>
          <p:cNvSpPr txBox="1"/>
          <p:nvPr/>
        </p:nvSpPr>
        <p:spPr>
          <a:xfrm>
            <a:off x="441152" y="6420644"/>
            <a:ext cx="11004884" cy="246221"/>
          </a:xfrm>
          <a:prstGeom prst="rect">
            <a:avLst/>
          </a:prstGeom>
          <a:noFill/>
        </p:spPr>
        <p:txBody>
          <a:bodyPr wrap="square">
            <a:spAutoFit/>
          </a:bodyPr>
          <a:lstStyle/>
          <a:p>
            <a:r>
              <a:rPr lang="LID4096" sz="1000" dirty="0">
                <a:hlinkClick r:id="rId2"/>
              </a:rPr>
              <a:t>http://www.microbesonline.org/cgi-bin/treeBrowse.cgi?locus=567661&amp;gtree567661=TIGRFAMs.TIGR01186</a:t>
            </a:r>
            <a:r>
              <a:rPr lang="en-US" sz="1000" dirty="0"/>
              <a:t> </a:t>
            </a:r>
            <a:endParaRPr lang="LID4096" sz="1000" dirty="0"/>
          </a:p>
        </p:txBody>
      </p:sp>
      <p:sp>
        <p:nvSpPr>
          <p:cNvPr id="6" name="TextBox 5">
            <a:extLst>
              <a:ext uri="{FF2B5EF4-FFF2-40B4-BE49-F238E27FC236}">
                <a16:creationId xmlns:a16="http://schemas.microsoft.com/office/drawing/2014/main" id="{F9331DF3-1796-4A50-85BB-F811648F7EFF}"/>
              </a:ext>
            </a:extLst>
          </p:cNvPr>
          <p:cNvSpPr txBox="1"/>
          <p:nvPr/>
        </p:nvSpPr>
        <p:spPr>
          <a:xfrm>
            <a:off x="609599" y="267978"/>
            <a:ext cx="10339137" cy="923330"/>
          </a:xfrm>
          <a:prstGeom prst="rect">
            <a:avLst/>
          </a:prstGeom>
          <a:noFill/>
        </p:spPr>
        <p:txBody>
          <a:bodyPr wrap="square">
            <a:spAutoFit/>
          </a:bodyPr>
          <a:lstStyle/>
          <a:p>
            <a:r>
              <a:rPr lang="en-US" sz="1800" i="0" u="none" strike="noStrike" dirty="0" err="1">
                <a:solidFill>
                  <a:srgbClr val="000000"/>
                </a:solidFill>
                <a:effectLst/>
                <a:latin typeface="Calibri" panose="020F0502020204030204" pitchFamily="34" charset="0"/>
              </a:rPr>
              <a:t>gsmt</a:t>
            </a:r>
            <a:r>
              <a:rPr lang="en-US" sz="1800" i="0" u="none" strike="noStrike" dirty="0">
                <a:solidFill>
                  <a:srgbClr val="000000"/>
                </a:solidFill>
                <a:effectLst/>
                <a:latin typeface="Calibri" panose="020F0502020204030204" pitchFamily="34" charset="0"/>
              </a:rPr>
              <a:t> PMT_0552:</a:t>
            </a:r>
            <a:r>
              <a:rPr lang="en-US" dirty="0"/>
              <a:t> class I SAM-dependent methyltransferase, </a:t>
            </a:r>
            <a:r>
              <a:rPr lang="en-US" sz="1800" i="0" u="none" strike="noStrike" dirty="0">
                <a:solidFill>
                  <a:srgbClr val="000000"/>
                </a:solidFill>
                <a:effectLst/>
                <a:latin typeface="Calibri" panose="020F0502020204030204" pitchFamily="34" charset="0"/>
              </a:rPr>
              <a:t>Probable glycine-sarcosine methyltransferase</a:t>
            </a:r>
            <a:r>
              <a:rPr lang="en-US" dirty="0"/>
              <a:t> </a:t>
            </a:r>
          </a:p>
          <a:p>
            <a:r>
              <a:rPr lang="en-US" dirty="0" err="1"/>
              <a:t>proV</a:t>
            </a:r>
            <a:r>
              <a:rPr lang="en-US" dirty="0"/>
              <a:t> </a:t>
            </a:r>
            <a:r>
              <a:rPr lang="en-US" sz="1800" b="0" i="0" u="none" strike="noStrike" dirty="0">
                <a:solidFill>
                  <a:srgbClr val="000000"/>
                </a:solidFill>
                <a:effectLst/>
                <a:latin typeface="Calibri" panose="020F0502020204030204" pitchFamily="34" charset="0"/>
              </a:rPr>
              <a:t>PMT_0553:</a:t>
            </a:r>
            <a:r>
              <a:rPr lang="en-US" dirty="0"/>
              <a:t> betaine/proline/choline family ABC transporter ATP-binding protein</a:t>
            </a:r>
          </a:p>
          <a:p>
            <a:r>
              <a:rPr lang="en-US" dirty="0"/>
              <a:t>COG-</a:t>
            </a:r>
            <a:r>
              <a:rPr lang="en-US" dirty="0" err="1"/>
              <a:t>ProX</a:t>
            </a:r>
            <a:r>
              <a:rPr lang="en-US" dirty="0"/>
              <a:t> PMT_O555: glycine/betaine ABC transporter substrate-binding protein</a:t>
            </a:r>
          </a:p>
        </p:txBody>
      </p:sp>
      <p:pic>
        <p:nvPicPr>
          <p:cNvPr id="7" name="Picture 6">
            <a:extLst>
              <a:ext uri="{FF2B5EF4-FFF2-40B4-BE49-F238E27FC236}">
                <a16:creationId xmlns:a16="http://schemas.microsoft.com/office/drawing/2014/main" id="{A3B2CC69-4570-40CB-B0F5-D5C991360CE2}"/>
              </a:ext>
            </a:extLst>
          </p:cNvPr>
          <p:cNvPicPr>
            <a:picLocks noChangeAspect="1"/>
          </p:cNvPicPr>
          <p:nvPr/>
        </p:nvPicPr>
        <p:blipFill rotWithShape="1">
          <a:blip r:embed="rId3"/>
          <a:srcRect b="15224"/>
          <a:stretch/>
        </p:blipFill>
        <p:spPr>
          <a:xfrm>
            <a:off x="847725" y="3117178"/>
            <a:ext cx="10677525" cy="496715"/>
          </a:xfrm>
          <a:prstGeom prst="rect">
            <a:avLst/>
          </a:prstGeom>
        </p:spPr>
      </p:pic>
      <p:sp>
        <p:nvSpPr>
          <p:cNvPr id="9" name="Arrow: Down 8">
            <a:extLst>
              <a:ext uri="{FF2B5EF4-FFF2-40B4-BE49-F238E27FC236}">
                <a16:creationId xmlns:a16="http://schemas.microsoft.com/office/drawing/2014/main" id="{49D35075-3B4A-465C-96B6-1FC9E819531A}"/>
              </a:ext>
            </a:extLst>
          </p:cNvPr>
          <p:cNvSpPr/>
          <p:nvPr/>
        </p:nvSpPr>
        <p:spPr>
          <a:xfrm>
            <a:off x="4547936" y="3505192"/>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Arrow: Down 10">
            <a:extLst>
              <a:ext uri="{FF2B5EF4-FFF2-40B4-BE49-F238E27FC236}">
                <a16:creationId xmlns:a16="http://schemas.microsoft.com/office/drawing/2014/main" id="{44B6A4C7-FD3A-42B3-8C0F-A2CBD8622624}"/>
              </a:ext>
            </a:extLst>
          </p:cNvPr>
          <p:cNvSpPr/>
          <p:nvPr/>
        </p:nvSpPr>
        <p:spPr>
          <a:xfrm flipV="1">
            <a:off x="4916903" y="3505192"/>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Arrow: Down 12">
            <a:extLst>
              <a:ext uri="{FF2B5EF4-FFF2-40B4-BE49-F238E27FC236}">
                <a16:creationId xmlns:a16="http://schemas.microsoft.com/office/drawing/2014/main" id="{34AE366D-E593-474D-A4B0-77CA0FFAEF3F}"/>
              </a:ext>
            </a:extLst>
          </p:cNvPr>
          <p:cNvSpPr/>
          <p:nvPr/>
        </p:nvSpPr>
        <p:spPr>
          <a:xfrm flipV="1">
            <a:off x="5069303" y="3505192"/>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9C4BB18E-DD95-4AFF-964D-7B6DF435C354}"/>
              </a:ext>
            </a:extLst>
          </p:cNvPr>
          <p:cNvSpPr txBox="1"/>
          <p:nvPr/>
        </p:nvSpPr>
        <p:spPr>
          <a:xfrm>
            <a:off x="906379" y="4756484"/>
            <a:ext cx="1814215" cy="369332"/>
          </a:xfrm>
          <a:prstGeom prst="rect">
            <a:avLst/>
          </a:prstGeom>
          <a:noFill/>
        </p:spPr>
        <p:txBody>
          <a:bodyPr wrap="none" rtlCol="0">
            <a:spAutoFit/>
          </a:bodyPr>
          <a:lstStyle/>
          <a:p>
            <a:r>
              <a:rPr lang="en-US" dirty="0"/>
              <a:t>Missense variant </a:t>
            </a:r>
            <a:endParaRPr lang="LID4096" dirty="0"/>
          </a:p>
        </p:txBody>
      </p:sp>
      <p:sp>
        <p:nvSpPr>
          <p:cNvPr id="16" name="Arrow: Down 15">
            <a:extLst>
              <a:ext uri="{FF2B5EF4-FFF2-40B4-BE49-F238E27FC236}">
                <a16:creationId xmlns:a16="http://schemas.microsoft.com/office/drawing/2014/main" id="{46A8EAA8-56C9-43AF-9F08-DA7F5689EEF0}"/>
              </a:ext>
            </a:extLst>
          </p:cNvPr>
          <p:cNvSpPr/>
          <p:nvPr/>
        </p:nvSpPr>
        <p:spPr>
          <a:xfrm flipV="1">
            <a:off x="874294" y="4824844"/>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 name="Arrow: Down 17">
            <a:extLst>
              <a:ext uri="{FF2B5EF4-FFF2-40B4-BE49-F238E27FC236}">
                <a16:creationId xmlns:a16="http://schemas.microsoft.com/office/drawing/2014/main" id="{1B836DB8-F3D0-4AA8-A3CA-7A9766C4C1A6}"/>
              </a:ext>
            </a:extLst>
          </p:cNvPr>
          <p:cNvSpPr/>
          <p:nvPr/>
        </p:nvSpPr>
        <p:spPr>
          <a:xfrm>
            <a:off x="5855362" y="3505192"/>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0" name="Arrow: Down 19">
            <a:extLst>
              <a:ext uri="{FF2B5EF4-FFF2-40B4-BE49-F238E27FC236}">
                <a16:creationId xmlns:a16="http://schemas.microsoft.com/office/drawing/2014/main" id="{070512F9-130C-484C-8993-F3258493541C}"/>
              </a:ext>
            </a:extLst>
          </p:cNvPr>
          <p:cNvSpPr/>
          <p:nvPr/>
        </p:nvSpPr>
        <p:spPr>
          <a:xfrm flipV="1">
            <a:off x="8007518" y="3505192"/>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2" name="Arrow: Down 21">
            <a:extLst>
              <a:ext uri="{FF2B5EF4-FFF2-40B4-BE49-F238E27FC236}">
                <a16:creationId xmlns:a16="http://schemas.microsoft.com/office/drawing/2014/main" id="{959B0553-6FCF-4515-8AC4-76FF03B7140C}"/>
              </a:ext>
            </a:extLst>
          </p:cNvPr>
          <p:cNvSpPr/>
          <p:nvPr/>
        </p:nvSpPr>
        <p:spPr>
          <a:xfrm flipV="1">
            <a:off x="8133341" y="3505192"/>
            <a:ext cx="88232" cy="232611"/>
          </a:xfrm>
          <a:prstGeom prst="downArrow">
            <a:avLst/>
          </a:prstGeom>
          <a:solidFill>
            <a:srgbClr val="00B05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 name="Arrow: Down 23">
            <a:extLst>
              <a:ext uri="{FF2B5EF4-FFF2-40B4-BE49-F238E27FC236}">
                <a16:creationId xmlns:a16="http://schemas.microsoft.com/office/drawing/2014/main" id="{F6DF1116-2A23-4E1D-A465-B6F21DA22A8E}"/>
              </a:ext>
            </a:extLst>
          </p:cNvPr>
          <p:cNvSpPr/>
          <p:nvPr/>
        </p:nvSpPr>
        <p:spPr>
          <a:xfrm flipV="1">
            <a:off x="874294" y="5257753"/>
            <a:ext cx="88232" cy="232611"/>
          </a:xfrm>
          <a:prstGeom prst="downArrow">
            <a:avLst/>
          </a:prstGeom>
          <a:solidFill>
            <a:srgbClr val="00B05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 name="TextBox 24">
            <a:extLst>
              <a:ext uri="{FF2B5EF4-FFF2-40B4-BE49-F238E27FC236}">
                <a16:creationId xmlns:a16="http://schemas.microsoft.com/office/drawing/2014/main" id="{53FA1CB4-CE06-436C-8E99-B6064580E41B}"/>
              </a:ext>
            </a:extLst>
          </p:cNvPr>
          <p:cNvSpPr txBox="1"/>
          <p:nvPr/>
        </p:nvSpPr>
        <p:spPr>
          <a:xfrm>
            <a:off x="918410" y="5189392"/>
            <a:ext cx="2079608" cy="369332"/>
          </a:xfrm>
          <a:prstGeom prst="rect">
            <a:avLst/>
          </a:prstGeom>
          <a:noFill/>
        </p:spPr>
        <p:txBody>
          <a:bodyPr wrap="none" rtlCol="0">
            <a:spAutoFit/>
          </a:bodyPr>
          <a:lstStyle/>
          <a:p>
            <a:r>
              <a:rPr lang="en-US" dirty="0"/>
              <a:t>Synonymous variant</a:t>
            </a:r>
            <a:endParaRPr lang="LID4096" dirty="0"/>
          </a:p>
        </p:txBody>
      </p:sp>
      <p:sp>
        <p:nvSpPr>
          <p:cNvPr id="27" name="Left Bracket 26">
            <a:extLst>
              <a:ext uri="{FF2B5EF4-FFF2-40B4-BE49-F238E27FC236}">
                <a16:creationId xmlns:a16="http://schemas.microsoft.com/office/drawing/2014/main" id="{78109CD3-85B9-42AC-8FD3-CEF13EAF22B0}"/>
              </a:ext>
            </a:extLst>
          </p:cNvPr>
          <p:cNvSpPr/>
          <p:nvPr/>
        </p:nvSpPr>
        <p:spPr>
          <a:xfrm rot="5400000" flipH="1" flipV="1">
            <a:off x="6969942" y="2298676"/>
            <a:ext cx="293766" cy="3188075"/>
          </a:xfrm>
          <a:prstGeom prst="leftBracket">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LID4096"/>
          </a:p>
        </p:txBody>
      </p:sp>
      <p:sp>
        <p:nvSpPr>
          <p:cNvPr id="28" name="TextBox 27">
            <a:extLst>
              <a:ext uri="{FF2B5EF4-FFF2-40B4-BE49-F238E27FC236}">
                <a16:creationId xmlns:a16="http://schemas.microsoft.com/office/drawing/2014/main" id="{09B02288-98EF-4311-8B85-29E02392337D}"/>
              </a:ext>
            </a:extLst>
          </p:cNvPr>
          <p:cNvSpPr txBox="1"/>
          <p:nvPr/>
        </p:nvSpPr>
        <p:spPr>
          <a:xfrm>
            <a:off x="6384758" y="3966455"/>
            <a:ext cx="863826" cy="369332"/>
          </a:xfrm>
          <a:prstGeom prst="rect">
            <a:avLst/>
          </a:prstGeom>
          <a:noFill/>
        </p:spPr>
        <p:txBody>
          <a:bodyPr wrap="none" rtlCol="0">
            <a:spAutoFit/>
          </a:bodyPr>
          <a:lstStyle/>
          <a:p>
            <a:r>
              <a:rPr lang="en-US" dirty="0"/>
              <a:t>operon</a:t>
            </a:r>
            <a:endParaRPr lang="LID4096" dirty="0"/>
          </a:p>
        </p:txBody>
      </p:sp>
      <p:sp>
        <p:nvSpPr>
          <p:cNvPr id="30" name="Left Bracket 29">
            <a:extLst>
              <a:ext uri="{FF2B5EF4-FFF2-40B4-BE49-F238E27FC236}">
                <a16:creationId xmlns:a16="http://schemas.microsoft.com/office/drawing/2014/main" id="{4F4396FD-72F0-4D1E-BD00-567111EFA168}"/>
              </a:ext>
            </a:extLst>
          </p:cNvPr>
          <p:cNvSpPr/>
          <p:nvPr/>
        </p:nvSpPr>
        <p:spPr>
          <a:xfrm rot="5400000" flipH="1" flipV="1">
            <a:off x="4208875" y="2929864"/>
            <a:ext cx="293766" cy="1925699"/>
          </a:xfrm>
          <a:prstGeom prst="leftBracket">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LID4096"/>
          </a:p>
        </p:txBody>
      </p:sp>
    </p:spTree>
    <p:extLst>
      <p:ext uri="{BB962C8B-B14F-4D97-AF65-F5344CB8AC3E}">
        <p14:creationId xmlns:p14="http://schemas.microsoft.com/office/powerpoint/2010/main" val="382516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6E349-0C7A-4AC4-86A7-2C9532527F8A}"/>
              </a:ext>
            </a:extLst>
          </p:cNvPr>
          <p:cNvSpPr txBox="1"/>
          <p:nvPr/>
        </p:nvSpPr>
        <p:spPr>
          <a:xfrm>
            <a:off x="553451" y="490972"/>
            <a:ext cx="10796337" cy="369332"/>
          </a:xfrm>
          <a:prstGeom prst="rect">
            <a:avLst/>
          </a:prstGeom>
          <a:noFill/>
        </p:spPr>
        <p:txBody>
          <a:bodyPr wrap="square">
            <a:spAutoFit/>
          </a:bodyPr>
          <a:lstStyle/>
          <a:p>
            <a:r>
              <a:rPr lang="en-US" sz="1800" b="0" i="0" u="none" strike="noStrike" dirty="0" err="1">
                <a:solidFill>
                  <a:srgbClr val="000000"/>
                </a:solidFill>
                <a:effectLst/>
                <a:latin typeface="Calibri" panose="020F0502020204030204" pitchFamily="34" charset="0"/>
              </a:rPr>
              <a:t>spoT</a:t>
            </a:r>
            <a:r>
              <a:rPr lang="en-US" sz="1800" b="0" i="0" u="none" strike="noStrike" dirty="0">
                <a:solidFill>
                  <a:srgbClr val="000000"/>
                </a:solidFill>
                <a:effectLst/>
                <a:latin typeface="Calibri" panose="020F0502020204030204" pitchFamily="34" charset="0"/>
              </a:rPr>
              <a:t> PMT_2111:</a:t>
            </a:r>
            <a:r>
              <a:rPr lang="en-US" dirty="0"/>
              <a:t> </a:t>
            </a:r>
            <a:r>
              <a:rPr lang="en-US" sz="1800" b="0" i="0" u="none" strike="noStrike" dirty="0">
                <a:solidFill>
                  <a:srgbClr val="000000"/>
                </a:solidFill>
                <a:effectLst/>
                <a:latin typeface="Calibri" panose="020F0502020204030204" pitchFamily="34" charset="0"/>
              </a:rPr>
              <a:t>bifunctional (p)</a:t>
            </a:r>
            <a:r>
              <a:rPr lang="en-US" sz="1800" b="0" i="0" u="none" strike="noStrike" dirty="0" err="1">
                <a:solidFill>
                  <a:srgbClr val="000000"/>
                </a:solidFill>
                <a:effectLst/>
                <a:latin typeface="Calibri" panose="020F0502020204030204" pitchFamily="34" charset="0"/>
              </a:rPr>
              <a:t>ppGpp</a:t>
            </a:r>
            <a:r>
              <a:rPr lang="en-US" sz="1800" b="0" i="0" u="none" strike="noStrike" dirty="0">
                <a:solidFill>
                  <a:srgbClr val="000000"/>
                </a:solidFill>
                <a:effectLst/>
                <a:latin typeface="Calibri" panose="020F0502020204030204" pitchFamily="34" charset="0"/>
              </a:rPr>
              <a:t> synthetase/guanosine-3',5'-bis(diphosphate) 3'-pyrophosphohydrolase</a:t>
            </a:r>
            <a:endParaRPr lang="LID4096" dirty="0"/>
          </a:p>
        </p:txBody>
      </p:sp>
      <p:pic>
        <p:nvPicPr>
          <p:cNvPr id="4" name="Picture 3">
            <a:extLst>
              <a:ext uri="{FF2B5EF4-FFF2-40B4-BE49-F238E27FC236}">
                <a16:creationId xmlns:a16="http://schemas.microsoft.com/office/drawing/2014/main" id="{747DED86-6524-4964-906E-58257BBC8289}"/>
              </a:ext>
            </a:extLst>
          </p:cNvPr>
          <p:cNvPicPr>
            <a:picLocks noChangeAspect="1"/>
          </p:cNvPicPr>
          <p:nvPr/>
        </p:nvPicPr>
        <p:blipFill>
          <a:blip r:embed="rId2"/>
          <a:stretch>
            <a:fillRect/>
          </a:stretch>
        </p:blipFill>
        <p:spPr>
          <a:xfrm>
            <a:off x="896980" y="1265244"/>
            <a:ext cx="8964276" cy="1105054"/>
          </a:xfrm>
          <a:prstGeom prst="rect">
            <a:avLst/>
          </a:prstGeom>
        </p:spPr>
      </p:pic>
      <p:sp>
        <p:nvSpPr>
          <p:cNvPr id="6" name="TextBox 5">
            <a:extLst>
              <a:ext uri="{FF2B5EF4-FFF2-40B4-BE49-F238E27FC236}">
                <a16:creationId xmlns:a16="http://schemas.microsoft.com/office/drawing/2014/main" id="{87C92D44-B23A-438F-AC58-DBB4E007464A}"/>
              </a:ext>
            </a:extLst>
          </p:cNvPr>
          <p:cNvSpPr txBox="1"/>
          <p:nvPr/>
        </p:nvSpPr>
        <p:spPr>
          <a:xfrm>
            <a:off x="6641432" y="6091807"/>
            <a:ext cx="6096000" cy="369332"/>
          </a:xfrm>
          <a:prstGeom prst="rect">
            <a:avLst/>
          </a:prstGeom>
          <a:noFill/>
        </p:spPr>
        <p:txBody>
          <a:bodyPr wrap="square">
            <a:spAutoFit/>
          </a:bodyPr>
          <a:lstStyle/>
          <a:p>
            <a:r>
              <a:rPr lang="LID4096" dirty="0">
                <a:hlinkClick r:id="rId3"/>
              </a:rPr>
              <a:t>http://pfam.xfam.org/protein/Q7TUK5</a:t>
            </a:r>
            <a:r>
              <a:rPr lang="en-US" dirty="0"/>
              <a:t> </a:t>
            </a:r>
            <a:endParaRPr lang="LID4096" dirty="0"/>
          </a:p>
        </p:txBody>
      </p:sp>
      <p:sp>
        <p:nvSpPr>
          <p:cNvPr id="8" name="Arrow: Down 7">
            <a:extLst>
              <a:ext uri="{FF2B5EF4-FFF2-40B4-BE49-F238E27FC236}">
                <a16:creationId xmlns:a16="http://schemas.microsoft.com/office/drawing/2014/main" id="{0FB908D5-704A-4991-8FFC-E365B8EA01D8}"/>
              </a:ext>
            </a:extLst>
          </p:cNvPr>
          <p:cNvSpPr/>
          <p:nvPr/>
        </p:nvSpPr>
        <p:spPr>
          <a:xfrm>
            <a:off x="2125578" y="2137687"/>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Arrow: Down 9">
            <a:extLst>
              <a:ext uri="{FF2B5EF4-FFF2-40B4-BE49-F238E27FC236}">
                <a16:creationId xmlns:a16="http://schemas.microsoft.com/office/drawing/2014/main" id="{E32D6185-CCBB-4A4A-AAE4-0D65DE78641C}"/>
              </a:ext>
            </a:extLst>
          </p:cNvPr>
          <p:cNvSpPr/>
          <p:nvPr/>
        </p:nvSpPr>
        <p:spPr>
          <a:xfrm flipV="1">
            <a:off x="2021306" y="2121645"/>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TextBox 10">
            <a:extLst>
              <a:ext uri="{FF2B5EF4-FFF2-40B4-BE49-F238E27FC236}">
                <a16:creationId xmlns:a16="http://schemas.microsoft.com/office/drawing/2014/main" id="{2C352323-24F9-4F8F-87AD-FC740B4A212E}"/>
              </a:ext>
            </a:extLst>
          </p:cNvPr>
          <p:cNvSpPr txBox="1"/>
          <p:nvPr/>
        </p:nvSpPr>
        <p:spPr>
          <a:xfrm>
            <a:off x="1941095" y="2406317"/>
            <a:ext cx="704039" cy="369332"/>
          </a:xfrm>
          <a:prstGeom prst="rect">
            <a:avLst/>
          </a:prstGeom>
          <a:noFill/>
        </p:spPr>
        <p:txBody>
          <a:bodyPr wrap="none" rtlCol="0">
            <a:spAutoFit/>
          </a:bodyPr>
          <a:lstStyle/>
          <a:p>
            <a:r>
              <a:rPr lang="en-US" dirty="0"/>
              <a:t>HD_4</a:t>
            </a:r>
            <a:endParaRPr lang="LID4096" dirty="0"/>
          </a:p>
        </p:txBody>
      </p:sp>
      <p:sp>
        <p:nvSpPr>
          <p:cNvPr id="12" name="TextBox 11">
            <a:extLst>
              <a:ext uri="{FF2B5EF4-FFF2-40B4-BE49-F238E27FC236}">
                <a16:creationId xmlns:a16="http://schemas.microsoft.com/office/drawing/2014/main" id="{3BA2EB24-AB58-43DE-AD7E-E9A34DA67096}"/>
              </a:ext>
            </a:extLst>
          </p:cNvPr>
          <p:cNvSpPr txBox="1"/>
          <p:nvPr/>
        </p:nvSpPr>
        <p:spPr>
          <a:xfrm>
            <a:off x="4339389" y="2406317"/>
            <a:ext cx="1184107" cy="369332"/>
          </a:xfrm>
          <a:prstGeom prst="rect">
            <a:avLst/>
          </a:prstGeom>
          <a:noFill/>
        </p:spPr>
        <p:txBody>
          <a:bodyPr wrap="none" rtlCol="0">
            <a:spAutoFit/>
          </a:bodyPr>
          <a:lstStyle/>
          <a:p>
            <a:r>
              <a:rPr lang="en-US" dirty="0" err="1"/>
              <a:t>RelA_SpoT</a:t>
            </a:r>
            <a:endParaRPr lang="en-US" dirty="0"/>
          </a:p>
        </p:txBody>
      </p:sp>
      <p:sp>
        <p:nvSpPr>
          <p:cNvPr id="13" name="TextBox 12">
            <a:extLst>
              <a:ext uri="{FF2B5EF4-FFF2-40B4-BE49-F238E27FC236}">
                <a16:creationId xmlns:a16="http://schemas.microsoft.com/office/drawing/2014/main" id="{A3EB4F1C-673A-489C-A683-248559ECB7D1}"/>
              </a:ext>
            </a:extLst>
          </p:cNvPr>
          <p:cNvSpPr txBox="1"/>
          <p:nvPr/>
        </p:nvSpPr>
        <p:spPr>
          <a:xfrm>
            <a:off x="5879432" y="2406317"/>
            <a:ext cx="625642" cy="369332"/>
          </a:xfrm>
          <a:prstGeom prst="rect">
            <a:avLst/>
          </a:prstGeom>
          <a:noFill/>
        </p:spPr>
        <p:txBody>
          <a:bodyPr wrap="square" rtlCol="0">
            <a:spAutoFit/>
          </a:bodyPr>
          <a:lstStyle/>
          <a:p>
            <a:r>
              <a:rPr lang="en-US" dirty="0"/>
              <a:t>TGS</a:t>
            </a:r>
            <a:endParaRPr lang="LID4096" dirty="0"/>
          </a:p>
        </p:txBody>
      </p:sp>
      <p:sp>
        <p:nvSpPr>
          <p:cNvPr id="14" name="TextBox 13">
            <a:extLst>
              <a:ext uri="{FF2B5EF4-FFF2-40B4-BE49-F238E27FC236}">
                <a16:creationId xmlns:a16="http://schemas.microsoft.com/office/drawing/2014/main" id="{DBEEFFDF-548A-49DD-9A10-984D4B93EB72}"/>
              </a:ext>
            </a:extLst>
          </p:cNvPr>
          <p:cNvSpPr txBox="1"/>
          <p:nvPr/>
        </p:nvSpPr>
        <p:spPr>
          <a:xfrm>
            <a:off x="8871284" y="2406317"/>
            <a:ext cx="785280" cy="369332"/>
          </a:xfrm>
          <a:prstGeom prst="rect">
            <a:avLst/>
          </a:prstGeom>
          <a:noFill/>
        </p:spPr>
        <p:txBody>
          <a:bodyPr wrap="none" rtlCol="0">
            <a:spAutoFit/>
          </a:bodyPr>
          <a:lstStyle/>
          <a:p>
            <a:r>
              <a:rPr lang="en-US" dirty="0"/>
              <a:t>ACT_4</a:t>
            </a:r>
            <a:endParaRPr lang="LID4096" dirty="0"/>
          </a:p>
        </p:txBody>
      </p:sp>
      <p:sp>
        <p:nvSpPr>
          <p:cNvPr id="16" name="TextBox 15">
            <a:extLst>
              <a:ext uri="{FF2B5EF4-FFF2-40B4-BE49-F238E27FC236}">
                <a16:creationId xmlns:a16="http://schemas.microsoft.com/office/drawing/2014/main" id="{C24F2F9D-B648-4BB2-A0E0-B1A0C44CE648}"/>
              </a:ext>
            </a:extLst>
          </p:cNvPr>
          <p:cNvSpPr txBox="1"/>
          <p:nvPr/>
        </p:nvSpPr>
        <p:spPr>
          <a:xfrm>
            <a:off x="906379" y="4756484"/>
            <a:ext cx="1814215" cy="369332"/>
          </a:xfrm>
          <a:prstGeom prst="rect">
            <a:avLst/>
          </a:prstGeom>
          <a:noFill/>
        </p:spPr>
        <p:txBody>
          <a:bodyPr wrap="none" rtlCol="0">
            <a:spAutoFit/>
          </a:bodyPr>
          <a:lstStyle/>
          <a:p>
            <a:r>
              <a:rPr lang="en-US" dirty="0"/>
              <a:t>Missense variant </a:t>
            </a:r>
            <a:endParaRPr lang="LID4096" dirty="0"/>
          </a:p>
        </p:txBody>
      </p:sp>
      <p:sp>
        <p:nvSpPr>
          <p:cNvPr id="18" name="Arrow: Down 17">
            <a:extLst>
              <a:ext uri="{FF2B5EF4-FFF2-40B4-BE49-F238E27FC236}">
                <a16:creationId xmlns:a16="http://schemas.microsoft.com/office/drawing/2014/main" id="{BD362598-3611-48ED-AA5D-D7EB75F58571}"/>
              </a:ext>
            </a:extLst>
          </p:cNvPr>
          <p:cNvSpPr/>
          <p:nvPr/>
        </p:nvSpPr>
        <p:spPr>
          <a:xfrm flipV="1">
            <a:off x="874294" y="4824844"/>
            <a:ext cx="88232" cy="232611"/>
          </a:xfrm>
          <a:prstGeom prst="downArrow">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69006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E7B592-EC77-4F93-A523-1E05B4405293}"/>
              </a:ext>
            </a:extLst>
          </p:cNvPr>
          <p:cNvSpPr txBox="1"/>
          <p:nvPr/>
        </p:nvSpPr>
        <p:spPr>
          <a:xfrm>
            <a:off x="729915" y="424661"/>
            <a:ext cx="8189495"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PMT_0909: DAACS family symporter for glutamate/aspartate/dicarboxylates</a:t>
            </a:r>
            <a:endParaRPr lang="LID4096" dirty="0"/>
          </a:p>
        </p:txBody>
      </p:sp>
      <p:pic>
        <p:nvPicPr>
          <p:cNvPr id="4" name="Picture 3">
            <a:extLst>
              <a:ext uri="{FF2B5EF4-FFF2-40B4-BE49-F238E27FC236}">
                <a16:creationId xmlns:a16="http://schemas.microsoft.com/office/drawing/2014/main" id="{15C1FB95-B956-448E-94C6-CC695BF7167A}"/>
              </a:ext>
            </a:extLst>
          </p:cNvPr>
          <p:cNvPicPr>
            <a:picLocks noChangeAspect="1"/>
          </p:cNvPicPr>
          <p:nvPr/>
        </p:nvPicPr>
        <p:blipFill>
          <a:blip r:embed="rId2"/>
          <a:stretch>
            <a:fillRect/>
          </a:stretch>
        </p:blipFill>
        <p:spPr>
          <a:xfrm>
            <a:off x="1618625" y="1893013"/>
            <a:ext cx="4477375" cy="457264"/>
          </a:xfrm>
          <a:prstGeom prst="rect">
            <a:avLst/>
          </a:prstGeom>
        </p:spPr>
      </p:pic>
      <p:sp>
        <p:nvSpPr>
          <p:cNvPr id="6" name="Arrow: Down 5">
            <a:extLst>
              <a:ext uri="{FF2B5EF4-FFF2-40B4-BE49-F238E27FC236}">
                <a16:creationId xmlns:a16="http://schemas.microsoft.com/office/drawing/2014/main" id="{1FD6A840-FE04-4048-887F-3C95F92A71F2}"/>
              </a:ext>
            </a:extLst>
          </p:cNvPr>
          <p:cNvSpPr/>
          <p:nvPr/>
        </p:nvSpPr>
        <p:spPr>
          <a:xfrm flipV="1">
            <a:off x="2494548" y="2121645"/>
            <a:ext cx="88232" cy="232611"/>
          </a:xfrm>
          <a:prstGeom prst="down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Arrow: Down 7">
            <a:extLst>
              <a:ext uri="{FF2B5EF4-FFF2-40B4-BE49-F238E27FC236}">
                <a16:creationId xmlns:a16="http://schemas.microsoft.com/office/drawing/2014/main" id="{AF6BEB83-45B8-45A9-905B-6042C5B1A04B}"/>
              </a:ext>
            </a:extLst>
          </p:cNvPr>
          <p:cNvSpPr/>
          <p:nvPr/>
        </p:nvSpPr>
        <p:spPr>
          <a:xfrm flipV="1">
            <a:off x="794085" y="3312694"/>
            <a:ext cx="88232" cy="232611"/>
          </a:xfrm>
          <a:prstGeom prst="downArrow">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4B9780AE-E145-4F15-9605-7AA799A8613A}"/>
              </a:ext>
            </a:extLst>
          </p:cNvPr>
          <p:cNvSpPr txBox="1"/>
          <p:nvPr/>
        </p:nvSpPr>
        <p:spPr>
          <a:xfrm>
            <a:off x="998070" y="3244333"/>
            <a:ext cx="1241109" cy="369332"/>
          </a:xfrm>
          <a:prstGeom prst="rect">
            <a:avLst/>
          </a:prstGeom>
          <a:noFill/>
        </p:spPr>
        <p:txBody>
          <a:bodyPr wrap="none" rtlCol="0">
            <a:spAutoFit/>
          </a:bodyPr>
          <a:lstStyle/>
          <a:p>
            <a:r>
              <a:rPr lang="en-US" dirty="0"/>
              <a:t>Frame shift</a:t>
            </a:r>
            <a:endParaRPr lang="LID4096" dirty="0"/>
          </a:p>
        </p:txBody>
      </p:sp>
      <p:graphicFrame>
        <p:nvGraphicFramePr>
          <p:cNvPr id="11" name="Table 10">
            <a:extLst>
              <a:ext uri="{FF2B5EF4-FFF2-40B4-BE49-F238E27FC236}">
                <a16:creationId xmlns:a16="http://schemas.microsoft.com/office/drawing/2014/main" id="{E64BFF5A-CA52-4624-83C4-931DDA5E0A08}"/>
              </a:ext>
            </a:extLst>
          </p:cNvPr>
          <p:cNvGraphicFramePr>
            <a:graphicFrameLocks noGrp="1"/>
          </p:cNvGraphicFramePr>
          <p:nvPr>
            <p:extLst>
              <p:ext uri="{D42A27DB-BD31-4B8C-83A1-F6EECF244321}">
                <p14:modId xmlns:p14="http://schemas.microsoft.com/office/powerpoint/2010/main" val="171771245"/>
              </p:ext>
            </p:extLst>
          </p:nvPr>
        </p:nvGraphicFramePr>
        <p:xfrm>
          <a:off x="645694" y="5214138"/>
          <a:ext cx="10515600" cy="1219200"/>
        </p:xfrm>
        <a:graphic>
          <a:graphicData uri="http://schemas.openxmlformats.org/drawingml/2006/table">
            <a:tbl>
              <a:tblPr/>
              <a:tblGrid>
                <a:gridCol w="10515600">
                  <a:extLst>
                    <a:ext uri="{9D8B030D-6E8A-4147-A177-3AD203B41FA5}">
                      <a16:colId xmlns:a16="http://schemas.microsoft.com/office/drawing/2014/main" val="3886352976"/>
                    </a:ext>
                  </a:extLst>
                </a:gridCol>
              </a:tblGrid>
              <a:tr h="0">
                <a:tc>
                  <a:txBody>
                    <a:bodyPr/>
                    <a:lstStyle/>
                    <a:p>
                      <a:r>
                        <a:rPr lang="en-US" sz="1400"/>
                        <a:t>DAACS family symporter for glutamate/aspartate/dicarboxylates </a:t>
                      </a:r>
                    </a:p>
                  </a:txBody>
                  <a:tcPr anchor="ctr">
                    <a:lnL>
                      <a:noFill/>
                    </a:lnL>
                    <a:lnR>
                      <a:noFill/>
                    </a:lnR>
                    <a:lnT>
                      <a:noFill/>
                    </a:lnT>
                    <a:lnB>
                      <a:noFill/>
                    </a:lnB>
                  </a:tcPr>
                </a:tc>
                <a:extLst>
                  <a:ext uri="{0D108BD9-81ED-4DB2-BD59-A6C34878D82A}">
                    <a16:rowId xmlns:a16="http://schemas.microsoft.com/office/drawing/2014/main" val="139313158"/>
                  </a:ext>
                </a:extLst>
              </a:tr>
              <a:tr h="0">
                <a:tc>
                  <a:txBody>
                    <a:bodyPr/>
                    <a:lstStyle/>
                    <a:p>
                      <a:r>
                        <a:rPr lang="pt-BR" sz="1400" dirty="0"/>
                        <a:t>COG1301: Na+/H+-dicarboxylate symporters</a:t>
                      </a:r>
                    </a:p>
                  </a:txBody>
                  <a:tcPr anchor="ctr">
                    <a:lnL>
                      <a:noFill/>
                    </a:lnL>
                    <a:lnR>
                      <a:noFill/>
                    </a:lnR>
                    <a:lnT>
                      <a:noFill/>
                    </a:lnT>
                    <a:lnB>
                      <a:noFill/>
                    </a:lnB>
                  </a:tcPr>
                </a:tc>
                <a:extLst>
                  <a:ext uri="{0D108BD9-81ED-4DB2-BD59-A6C34878D82A}">
                    <a16:rowId xmlns:a16="http://schemas.microsoft.com/office/drawing/2014/main" val="3684060936"/>
                  </a:ext>
                </a:extLst>
              </a:tr>
              <a:tr h="0">
                <a:tc>
                  <a:txBody>
                    <a:bodyPr/>
                    <a:lstStyle/>
                    <a:p>
                      <a:r>
                        <a:rPr lang="en-US" sz="1400"/>
                        <a:t>IPR001638: Extracellular solute-binding protein, family 3</a:t>
                      </a:r>
                    </a:p>
                  </a:txBody>
                  <a:tcPr anchor="ctr">
                    <a:lnL>
                      <a:noFill/>
                    </a:lnL>
                    <a:lnR>
                      <a:noFill/>
                    </a:lnR>
                    <a:lnT>
                      <a:noFill/>
                    </a:lnT>
                    <a:lnB>
                      <a:noFill/>
                    </a:lnB>
                  </a:tcPr>
                </a:tc>
                <a:extLst>
                  <a:ext uri="{0D108BD9-81ED-4DB2-BD59-A6C34878D82A}">
                    <a16:rowId xmlns:a16="http://schemas.microsoft.com/office/drawing/2014/main" val="201208041"/>
                  </a:ext>
                </a:extLst>
              </a:tr>
              <a:tr h="0">
                <a:tc>
                  <a:txBody>
                    <a:bodyPr/>
                    <a:lstStyle/>
                    <a:p>
                      <a:r>
                        <a:rPr lang="en-US" sz="1400" dirty="0"/>
                        <a:t>IPR001991: </a:t>
                      </a:r>
                      <a:r>
                        <a:rPr lang="en-US" sz="1400" dirty="0" err="1"/>
                        <a:t>Sodium:dicarboxylate</a:t>
                      </a:r>
                      <a:r>
                        <a:rPr lang="en-US" sz="1400" dirty="0"/>
                        <a:t> symporter</a:t>
                      </a:r>
                    </a:p>
                  </a:txBody>
                  <a:tcPr anchor="ctr">
                    <a:lnL>
                      <a:noFill/>
                    </a:lnL>
                    <a:lnR>
                      <a:noFill/>
                    </a:lnR>
                    <a:lnT>
                      <a:noFill/>
                    </a:lnT>
                    <a:lnB>
                      <a:noFill/>
                    </a:lnB>
                  </a:tcPr>
                </a:tc>
                <a:extLst>
                  <a:ext uri="{0D108BD9-81ED-4DB2-BD59-A6C34878D82A}">
                    <a16:rowId xmlns:a16="http://schemas.microsoft.com/office/drawing/2014/main" val="2704011590"/>
                  </a:ext>
                </a:extLst>
              </a:tr>
            </a:tbl>
          </a:graphicData>
        </a:graphic>
      </p:graphicFrame>
      <p:sp>
        <p:nvSpPr>
          <p:cNvPr id="13" name="TextBox 12">
            <a:extLst>
              <a:ext uri="{FF2B5EF4-FFF2-40B4-BE49-F238E27FC236}">
                <a16:creationId xmlns:a16="http://schemas.microsoft.com/office/drawing/2014/main" id="{F7606D24-4D3A-43CA-9C5C-E535274EB37B}"/>
              </a:ext>
            </a:extLst>
          </p:cNvPr>
          <p:cNvSpPr txBox="1"/>
          <p:nvPr/>
        </p:nvSpPr>
        <p:spPr>
          <a:xfrm>
            <a:off x="9344526" y="6310228"/>
            <a:ext cx="2277980" cy="246221"/>
          </a:xfrm>
          <a:prstGeom prst="rect">
            <a:avLst/>
          </a:prstGeom>
          <a:noFill/>
        </p:spPr>
        <p:txBody>
          <a:bodyPr wrap="square">
            <a:spAutoFit/>
          </a:bodyPr>
          <a:lstStyle/>
          <a:p>
            <a:r>
              <a:rPr lang="LID4096" sz="1000" dirty="0">
                <a:hlinkClick r:id="rId3"/>
              </a:rPr>
              <a:t>http://pfam.xfam.org/protein/Q7TUK5</a:t>
            </a:r>
            <a:r>
              <a:rPr lang="en-US" sz="1000" dirty="0"/>
              <a:t> </a:t>
            </a:r>
            <a:endParaRPr lang="LID4096" sz="1000" dirty="0"/>
          </a:p>
        </p:txBody>
      </p:sp>
    </p:spTree>
    <p:extLst>
      <p:ext uri="{BB962C8B-B14F-4D97-AF65-F5344CB8AC3E}">
        <p14:creationId xmlns:p14="http://schemas.microsoft.com/office/powerpoint/2010/main" val="246706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162864-E4DA-432A-A118-4E63B44D8312}"/>
              </a:ext>
            </a:extLst>
          </p:cNvPr>
          <p:cNvSpPr txBox="1"/>
          <p:nvPr/>
        </p:nvSpPr>
        <p:spPr>
          <a:xfrm>
            <a:off x="3048000" y="2551837"/>
            <a:ext cx="6096000" cy="1477328"/>
          </a:xfrm>
          <a:prstGeom prst="rect">
            <a:avLst/>
          </a:prstGeom>
          <a:noFill/>
        </p:spPr>
        <p:txBody>
          <a:bodyPr wrap="square">
            <a:spAutoFit/>
          </a:bodyPr>
          <a:lstStyle/>
          <a:p>
            <a:r>
              <a:rPr lang="LID4096" dirty="0"/>
              <a:t>Enrichment for mutant genes in the genomic islands was tested by calculating the</a:t>
            </a:r>
            <a:r>
              <a:rPr lang="en-US" dirty="0"/>
              <a:t> </a:t>
            </a:r>
            <a:r>
              <a:rPr lang="LID4096" dirty="0"/>
              <a:t>hypergeometric probability for finding this number of genes in genomic islands at random,</a:t>
            </a:r>
            <a:r>
              <a:rPr lang="en-US" dirty="0"/>
              <a:t> </a:t>
            </a:r>
            <a:r>
              <a:rPr lang="LID4096" dirty="0"/>
              <a:t>according to the length of the islands in comparison to the rest of the genome.</a:t>
            </a:r>
          </a:p>
        </p:txBody>
      </p:sp>
    </p:spTree>
    <p:extLst>
      <p:ext uri="{BB962C8B-B14F-4D97-AF65-F5344CB8AC3E}">
        <p14:creationId xmlns:p14="http://schemas.microsoft.com/office/powerpoint/2010/main" val="155887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a:extLst>
              <a:ext uri="{FF2B5EF4-FFF2-40B4-BE49-F238E27FC236}">
                <a16:creationId xmlns:a16="http://schemas.microsoft.com/office/drawing/2014/main" id="{5D53BF2E-1CF9-4B26-8AC1-940D710C0DBD}"/>
              </a:ext>
            </a:extLst>
          </p:cNvPr>
          <p:cNvSpPr txBox="1">
            <a:spLocks noChangeArrowheads="1"/>
          </p:cNvSpPr>
          <p:nvPr/>
        </p:nvSpPr>
        <p:spPr bwMode="auto">
          <a:xfrm>
            <a:off x="1259304" y="6417083"/>
            <a:ext cx="7620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1pPr>
            <a:lvl2pPr marL="414338" algn="l"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2pPr>
            <a:lvl3pPr marL="828675" algn="l"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3pPr>
            <a:lvl4pPr marL="1244600" algn="l"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4pPr>
            <a:lvl5pPr marL="1658938" algn="l"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9pPr>
          </a:lstStyle>
          <a:p>
            <a:pPr algn="ctr"/>
            <a:r>
              <a:rPr lang="en-GB" altLang="LID4096"/>
              <a:t>S Avrani </a:t>
            </a:r>
            <a:r>
              <a:rPr lang="en-GB" altLang="LID4096" i="1"/>
              <a:t>et al</a:t>
            </a:r>
            <a:r>
              <a:rPr lang="en-GB" altLang="LID4096"/>
              <a:t>.</a:t>
            </a:r>
            <a:r>
              <a:rPr lang="en-GB" altLang="LID4096" i="1"/>
              <a:t> Nature</a:t>
            </a:r>
            <a:r>
              <a:rPr lang="en-GB" altLang="LID4096"/>
              <a:t> </a:t>
            </a:r>
            <a:r>
              <a:rPr lang="en-GB" altLang="LID4096" b="1"/>
              <a:t>474</a:t>
            </a:r>
            <a:r>
              <a:rPr lang="en-GB" altLang="LID4096"/>
              <a:t>, 604-608</a:t>
            </a:r>
            <a:r>
              <a:rPr lang="en-GB" altLang="zh-CN">
                <a:ea typeface="宋体" panose="02010600030101010101" pitchFamily="2" charset="-122"/>
              </a:rPr>
              <a:t> </a:t>
            </a:r>
            <a:r>
              <a:rPr lang="en-GB" altLang="LID4096"/>
              <a:t>(2011) doi:10.1038/nature10172</a:t>
            </a:r>
            <a:endParaRPr lang="en-GB" altLang="LID4096" dirty="0"/>
          </a:p>
        </p:txBody>
      </p:sp>
      <p:sp>
        <p:nvSpPr>
          <p:cNvPr id="7176" name="Text Box 8">
            <a:extLst>
              <a:ext uri="{FF2B5EF4-FFF2-40B4-BE49-F238E27FC236}">
                <a16:creationId xmlns:a16="http://schemas.microsoft.com/office/drawing/2014/main" id="{0620B0E3-CE00-42B5-934A-02239477635B}"/>
              </a:ext>
            </a:extLst>
          </p:cNvPr>
          <p:cNvSpPr txBox="1">
            <a:spLocks noChangeArrowheads="1"/>
          </p:cNvSpPr>
          <p:nvPr/>
        </p:nvSpPr>
        <p:spPr bwMode="auto">
          <a:xfrm>
            <a:off x="1897062" y="302417"/>
            <a:ext cx="8397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spAutoFit/>
          </a:bodyPr>
          <a:lstStyle/>
          <a:p>
            <a:r>
              <a:rPr lang="en-GB" altLang="zh-CN" dirty="0">
                <a:ea typeface="宋体" panose="02010600030101010101" pitchFamily="2" charset="-122"/>
              </a:rPr>
              <a:t>Distribution of resistance-conferring mutations.</a:t>
            </a:r>
          </a:p>
        </p:txBody>
      </p:sp>
      <p:pic>
        <p:nvPicPr>
          <p:cNvPr id="7199" name="Picture 31">
            <a:extLst>
              <a:ext uri="{FF2B5EF4-FFF2-40B4-BE49-F238E27FC236}">
                <a16:creationId xmlns:a16="http://schemas.microsoft.com/office/drawing/2014/main" id="{65CC50DA-88F4-4F1A-B834-F338D720E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2252" y="6200274"/>
            <a:ext cx="1230313" cy="276225"/>
          </a:xfrm>
          <a:prstGeom prst="rect">
            <a:avLst/>
          </a:prstGeom>
          <a:noFill/>
          <a:extLst>
            <a:ext uri="{909E8E84-426E-40DD-AFC4-6F175D3DCCD1}">
              <a14:hiddenFill xmlns:a14="http://schemas.microsoft.com/office/drawing/2010/main">
                <a:solidFill>
                  <a:srgbClr val="FFFFFF"/>
                </a:solidFill>
              </a14:hiddenFill>
            </a:ext>
          </a:extLst>
        </p:spPr>
      </p:pic>
      <p:pic>
        <p:nvPicPr>
          <p:cNvPr id="7415" name="Picture 247">
            <a:extLst>
              <a:ext uri="{FF2B5EF4-FFF2-40B4-BE49-F238E27FC236}">
                <a16:creationId xmlns:a16="http://schemas.microsoft.com/office/drawing/2014/main" id="{82C23A65-2852-4BD9-9429-32617DF35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452" y="669130"/>
            <a:ext cx="6705600" cy="2870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872989-DF4C-4990-AEC8-5538D7E2793D}"/>
              </a:ext>
            </a:extLst>
          </p:cNvPr>
          <p:cNvSpPr txBox="1"/>
          <p:nvPr/>
        </p:nvSpPr>
        <p:spPr>
          <a:xfrm>
            <a:off x="681957" y="3962544"/>
            <a:ext cx="10683875" cy="2031325"/>
          </a:xfrm>
          <a:prstGeom prst="rect">
            <a:avLst/>
          </a:prstGeom>
          <a:noFill/>
        </p:spPr>
        <p:txBody>
          <a:bodyPr wrap="square">
            <a:spAutoFit/>
          </a:bodyPr>
          <a:lstStyle/>
          <a:p>
            <a:r>
              <a:rPr lang="en-US" b="1" dirty="0"/>
              <a:t>a</a:t>
            </a:r>
            <a:r>
              <a:rPr lang="en-US" dirty="0"/>
              <a:t>, Diagram of high-light-adapted </a:t>
            </a:r>
            <a:r>
              <a:rPr lang="en-US" i="1" dirty="0"/>
              <a:t>Prochlorococcus</a:t>
            </a:r>
            <a:r>
              <a:rPr lang="en-US" dirty="0"/>
              <a:t> genomes. Genes with resistance-conferring mutations (‘resist’) are shown by red lines and circles, and core genes are shown by asterisks. Mutations in controls relative to reference genomes (‘ctrl’) are shown by short lines. Genomic islands are shaded, and those defined previously</a:t>
            </a:r>
            <a:r>
              <a:rPr lang="en-US" baseline="30000" dirty="0">
                <a:hlinkClick r:id="rId4" tooltip="Coleman, M. L. et al. Genomic islands and the ecology and evolution of Prochlorococcus . Science 311, 1768–1770 (2006)"/>
              </a:rPr>
              <a:t>19</a:t>
            </a:r>
            <a:r>
              <a:rPr lang="en-US" dirty="0"/>
              <a:t> are named above the genomes. </a:t>
            </a:r>
            <a:r>
              <a:rPr lang="en-US" dirty="0" err="1"/>
              <a:t>nt</a:t>
            </a:r>
            <a:r>
              <a:rPr lang="en-US" dirty="0"/>
              <a:t>, nucleotides. </a:t>
            </a:r>
            <a:r>
              <a:rPr lang="en-US" b="1" dirty="0"/>
              <a:t>b</a:t>
            </a:r>
            <a:r>
              <a:rPr lang="en-US" dirty="0"/>
              <a:t>, Expansion of most of ISL4, the viral susceptibility region. Genes with resistance-conferring mutations are shown in red. The red box surrounds a cluster of six mutant genes between PMM1242 and PMM1249. MIT9515 is not shown as it had no resistance-conferring mutations in this island.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58D94CE-715F-478F-BF34-9B286BD84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4" y="2454725"/>
            <a:ext cx="10963275" cy="194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26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467</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wosnat</dc:creator>
  <cp:lastModifiedBy>wosnat</cp:lastModifiedBy>
  <cp:revision>14</cp:revision>
  <dcterms:created xsi:type="dcterms:W3CDTF">2020-10-11T19:41:36Z</dcterms:created>
  <dcterms:modified xsi:type="dcterms:W3CDTF">2020-10-12T09:50:13Z</dcterms:modified>
</cp:coreProperties>
</file>