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7" r:id="rId8"/>
    <p:sldId id="259" r:id="rId9"/>
    <p:sldId id="260" r:id="rId10"/>
    <p:sldId id="262" r:id="rId11"/>
    <p:sldId id="269" r:id="rId12"/>
    <p:sldId id="268" r:id="rId13"/>
    <p:sldId id="266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8F77-C0FC-43F8-9140-286A142B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19EF-45B6-495B-9CD2-5045CDE2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2B00-B610-4ED4-A3B0-693B73F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CC79-1502-410F-A183-D738245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A72D-5FBC-4526-AD23-E9C1B0E2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23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3739-08DC-476C-A48E-22820AF8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0BE56-C330-45B4-B6A6-AF005DD9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0E40-D7A4-4FE0-B9FE-466D0B74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23BF-27F1-4D50-AF08-A9561B8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9AC0-AC01-4959-BB58-BC9BF438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49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FF43F-1CC5-4D40-8834-DC3EDC3A9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4AC9-F782-47A1-BACB-A63E91F3B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4C11-E325-474A-AD2B-0B937264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EEE3-237A-48F8-83AA-CB3F516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297A-40BB-4318-97F2-C3ACCF1C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03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5532-00D6-46BE-B655-0279BC0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DD51-352B-4D0E-827E-4255A85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FB37-F6D7-48D7-9C7E-0D317403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46CA-C287-48CE-87B4-4626FE96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4D9C-7D71-409A-AF5B-EA428F25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0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174-BBFA-41BF-B665-BF04F2C7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9CA8-FF43-4684-944D-C46CF3F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FCD6-0DEB-4A05-A669-B656109D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83CF-9F8E-434C-A7A1-27EE548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4C1A-90B2-4AF4-97C7-D71EBEF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383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EF0-39BA-40F2-909E-826C939A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7CB0-4245-41E4-A4DB-7621A1ABF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40AB9-BC24-43E8-9213-28B0E177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7EBE-F09E-462C-AF4A-10C9EB3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7BE82-C823-4C1F-A224-900ABACB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C44D-40EA-48DE-A881-2861C179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20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A42D-DF74-45ED-AD3F-CEB35536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C8917-3C66-4247-B20A-9D05C5C3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09A23-3B20-4B5A-833F-895C5A586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37CA-58B3-4F4C-B085-FA107A3AE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7D424-EFEA-43EC-AC59-DA919E4DA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974E1-B2E1-48BB-A237-74F581C3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CC878-6985-4312-A79D-298A179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0943B-04AF-4568-83A5-5476AA09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0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F049-8B0C-40A6-9EBD-3637635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7658-4D72-4C13-85E4-2F38EB60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D6FE-8C39-41CD-B290-1EF5EF8E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240F-FB4F-4038-A670-C2F2A7A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0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1025-2C88-4EF6-A706-9D37CF1B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B0F0B-9F13-4AF0-8534-EB77C995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ED2F-765A-480F-ACF1-CB2E430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49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5B37-4DF9-4105-A2EC-C0A3C900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D269-289C-478D-BF3C-074A66CB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E6E7-E37D-4C95-AE2E-F713B4C5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6957-3158-4C78-9A3A-46E89095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AE1D-7074-4D28-8A32-469A49F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F103-B336-44FB-82C4-386DE512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45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41D-C721-4C9E-8CFB-4DB057EF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3DBC4-4C20-411B-B9A4-EAD7213C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90CB3-D8F3-4B3E-AA6E-5AD08B89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7794-E3D5-4773-A135-F686913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2D85B-2A1F-4A6E-8A16-0F2BF51E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6DC20-04DC-47C2-A5F5-B6AE7319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98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D5B27-93D0-4DF7-86DB-DF614456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AC4D-F0C0-4EA7-8CD1-B7916D03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9E66-610A-47D7-9063-6E05B5CE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1EDF-A73E-44DA-B483-96D9E21256B7}" type="datetimeFigureOut">
              <a:rPr lang="LID4096" smtClean="0"/>
              <a:t>05/18/2020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7C40-E17B-43D1-BF41-A455A1A6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CF9A-42A8-4E76-9F0C-3DE6EB05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0BAC-743B-4128-9FB1-F1AC15A0FC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774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EDB-64B8-495E-AB8D-06CFA7226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Co-culture Growth Curve Analysis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76FB6F-BDBA-4C5E-BAC8-A2A8A7185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781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>
            <a:extLst>
              <a:ext uri="{FF2B5EF4-FFF2-40B4-BE49-F238E27FC236}">
                <a16:creationId xmlns:a16="http://schemas.microsoft.com/office/drawing/2014/main" id="{4971650D-1946-4A57-8E57-62D1C604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2" y="1848172"/>
            <a:ext cx="4574422" cy="31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0CFF9E-D3FE-4AE1-90E6-0950A39C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classify strain based on curve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8B9DF-7CF9-49AE-9DE9-8B69A4B23B06}"/>
              </a:ext>
            </a:extLst>
          </p:cNvPr>
          <p:cNvSpPr txBox="1"/>
          <p:nvPr/>
        </p:nvSpPr>
        <p:spPr>
          <a:xfrm>
            <a:off x="552498" y="5390147"/>
            <a:ext cx="4741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Higher accuracy in predicting PRO strain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36681-F553-443A-AF59-7F58B7A087BE}"/>
              </a:ext>
            </a:extLst>
          </p:cNvPr>
          <p:cNvSpPr txBox="1"/>
          <p:nvPr/>
        </p:nvSpPr>
        <p:spPr>
          <a:xfrm>
            <a:off x="6446002" y="5390147"/>
            <a:ext cx="519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days have highest importance in classification</a:t>
            </a:r>
            <a:endParaRPr lang="LID4096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E14FB1-F734-4424-A415-D632AEF2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48172"/>
            <a:ext cx="37623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1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29AC622-D0B2-49EB-9872-59D9922E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429000"/>
            <a:ext cx="62007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2E30C66-D089-416C-8B12-32C3BAF4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376238"/>
            <a:ext cx="62674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5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9E890-1A3F-4E52-9831-3BAF18F0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99" y="298132"/>
            <a:ext cx="6917248" cy="32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2A577-48F7-4B4C-BB5B-20AD75CA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2116" cy="2345991"/>
          </a:xfrm>
        </p:spPr>
        <p:txBody>
          <a:bodyPr>
            <a:normAutofit/>
          </a:bodyPr>
          <a:lstStyle/>
          <a:p>
            <a:r>
              <a:rPr lang="en-US" dirty="0"/>
              <a:t>FL as proxy for cell numbers</a:t>
            </a:r>
            <a:endParaRPr lang="LID4096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813698-32B4-446C-BF71-53277C74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" y="3386093"/>
            <a:ext cx="6858000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ED3E8-26EB-461F-911A-BE2F38D5955A}"/>
              </a:ext>
            </a:extLst>
          </p:cNvPr>
          <p:cNvSpPr txBox="1"/>
          <p:nvPr/>
        </p:nvSpPr>
        <p:spPr>
          <a:xfrm>
            <a:off x="990399" y="39208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= 0.69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EDC7F-808D-4C13-8DEE-994CC62D9D9C}"/>
              </a:ext>
            </a:extLst>
          </p:cNvPr>
          <p:cNvSpPr txBox="1"/>
          <p:nvPr/>
        </p:nvSpPr>
        <p:spPr>
          <a:xfrm>
            <a:off x="8577246" y="6585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= 0.49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924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>
            <a:extLst>
              <a:ext uri="{FF2B5EF4-FFF2-40B4-BE49-F238E27FC236}">
                <a16:creationId xmlns:a16="http://schemas.microsoft.com/office/drawing/2014/main" id="{435BBBF4-BF06-4B0A-B2E9-7B7340BB1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 b="16300"/>
          <a:stretch/>
        </p:blipFill>
        <p:spPr bwMode="auto">
          <a:xfrm>
            <a:off x="0" y="2699083"/>
            <a:ext cx="10865927" cy="171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9EF2D796-CE1B-413B-927C-8CE949C34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2" b="-1"/>
          <a:stretch/>
        </p:blipFill>
        <p:spPr bwMode="auto">
          <a:xfrm>
            <a:off x="51395" y="4670752"/>
            <a:ext cx="10865926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38BC3C62-7986-47D2-B836-39F22A580E35}"/>
              </a:ext>
            </a:extLst>
          </p:cNvPr>
          <p:cNvSpPr txBox="1"/>
          <p:nvPr/>
        </p:nvSpPr>
        <p:spPr>
          <a:xfrm>
            <a:off x="4184988" y="2564617"/>
            <a:ext cx="29195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LAG based on FL</a:t>
            </a:r>
            <a:endParaRPr lang="LID4096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233AD6-69C8-45E3-9A4A-B114E83E2BB4}"/>
              </a:ext>
            </a:extLst>
          </p:cNvPr>
          <p:cNvSpPr txBox="1"/>
          <p:nvPr/>
        </p:nvSpPr>
        <p:spPr>
          <a:xfrm>
            <a:off x="4184988" y="4550054"/>
            <a:ext cx="388343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LAG corrected by FCM</a:t>
            </a:r>
            <a:endParaRPr lang="LID4096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95606-70CD-4335-ADB8-70DA4DF5207A}"/>
              </a:ext>
            </a:extLst>
          </p:cNvPr>
          <p:cNvSpPr txBox="1"/>
          <p:nvPr/>
        </p:nvSpPr>
        <p:spPr>
          <a:xfrm>
            <a:off x="194771" y="83319"/>
            <a:ext cx="12193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Lag – transfers seems to have higher lag – explained by lower initial cell numbers</a:t>
            </a:r>
            <a:endParaRPr lang="LID4096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86123F-009F-4D4B-85D6-8F5C3FC9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4120"/>
            <a:ext cx="1219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C884D3-80DF-45CB-809F-D39120CF4141}"/>
              </a:ext>
            </a:extLst>
          </p:cNvPr>
          <p:cNvGrpSpPr/>
          <p:nvPr/>
        </p:nvGrpSpPr>
        <p:grpSpPr>
          <a:xfrm>
            <a:off x="5033390" y="273435"/>
            <a:ext cx="6444754" cy="6311130"/>
            <a:chOff x="1635071" y="298218"/>
            <a:chExt cx="7454982" cy="7348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7E8D4-7823-4EB2-829F-3ABBB9E72263}"/>
                </a:ext>
              </a:extLst>
            </p:cNvPr>
            <p:cNvSpPr txBox="1"/>
            <p:nvPr/>
          </p:nvSpPr>
          <p:spPr>
            <a:xfrm>
              <a:off x="3435027" y="852665"/>
              <a:ext cx="5655026" cy="465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MED4   MIT9312 MIT0604  Natl2A  MIT9313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192111-3AE4-4A3F-A383-BB081267ADC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5346920" y="852665"/>
              <a:ext cx="91562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68F860-9A91-4B30-812C-DC71FEF42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0332" y="639181"/>
              <a:ext cx="1911626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859DD4-24E2-448B-B7E6-38A06578E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8855" y="778666"/>
              <a:ext cx="104501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6673D8-BE42-4165-94BB-A39BB5EED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0233" y="298218"/>
              <a:ext cx="331663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34E9F1-90E4-4354-BBFE-69CDCF3C4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146" y="322050"/>
              <a:ext cx="0" cy="31713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DC5C5B-DB35-4BB0-A9CC-F8E0FBBC7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868" y="298218"/>
              <a:ext cx="0" cy="48044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653EAA-5B4B-4091-A83E-1398B8BF5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958" y="631432"/>
              <a:ext cx="0" cy="2402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BB5930-B5F5-4FEE-A427-4B5259E6F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332" y="658554"/>
              <a:ext cx="0" cy="2402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3F5C6A-E4AA-42F2-937D-5DC76B190B18}"/>
                </a:ext>
              </a:extLst>
            </p:cNvPr>
            <p:cNvSpPr txBox="1"/>
            <p:nvPr/>
          </p:nvSpPr>
          <p:spPr>
            <a:xfrm>
              <a:off x="2536387" y="1563812"/>
              <a:ext cx="898637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C8938-559A-4303-B0F3-7404901DD934}"/>
                </a:ext>
              </a:extLst>
            </p:cNvPr>
            <p:cNvSpPr txBox="1"/>
            <p:nvPr/>
          </p:nvSpPr>
          <p:spPr>
            <a:xfrm>
              <a:off x="2464049" y="2696603"/>
              <a:ext cx="898636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DE1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376BF4-DA17-4349-B3AE-A0C77EE39FA6}"/>
                </a:ext>
              </a:extLst>
            </p:cNvPr>
            <p:cNvSpPr txBox="1"/>
            <p:nvPr/>
          </p:nvSpPr>
          <p:spPr>
            <a:xfrm>
              <a:off x="2373201" y="3705410"/>
              <a:ext cx="989482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1A3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A83F16-F3B5-4799-B090-6BFA0CEBCED7}"/>
                </a:ext>
              </a:extLst>
            </p:cNvPr>
            <p:cNvSpPr txBox="1"/>
            <p:nvPr/>
          </p:nvSpPr>
          <p:spPr>
            <a:xfrm>
              <a:off x="2321905" y="4838201"/>
              <a:ext cx="862556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ATCC</a:t>
              </a:r>
              <a:endParaRPr lang="LID4096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C772A-E2FB-4A13-8808-89ABC3A53B64}"/>
                </a:ext>
              </a:extLst>
            </p:cNvPr>
            <p:cNvSpPr txBox="1"/>
            <p:nvPr/>
          </p:nvSpPr>
          <p:spPr>
            <a:xfrm>
              <a:off x="2300619" y="5970991"/>
              <a:ext cx="796244" cy="43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BS11</a:t>
              </a:r>
              <a:endParaRPr lang="LID4096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3AEF25-4835-4FEA-B18C-7F9C88126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505" y="1748478"/>
              <a:ext cx="0" cy="112962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30A421-1107-4A20-981F-53BEBCB688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9505" y="3921072"/>
              <a:ext cx="14268" cy="113067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8DCB93-2803-4595-A17A-0994C078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349" y="4486408"/>
              <a:ext cx="0" cy="16692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F1B794-9963-4A85-805C-18C08F5A0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2820" y="2200760"/>
              <a:ext cx="7973" cy="317853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E6EB63-2813-4C59-9A8A-B54DD15B9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5071" y="2193012"/>
              <a:ext cx="618702" cy="774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C29E04-2224-4022-AA15-3F6C47BD5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349" y="4486408"/>
              <a:ext cx="35919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F62C94-9248-4ABD-A990-DF46C182F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580" y="6155658"/>
              <a:ext cx="35919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AFE100-24DE-4840-AC80-57A4E5AA1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794" y="5379293"/>
              <a:ext cx="243786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1B827-A783-4B44-83A7-6EAA517CB1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791" y="7369693"/>
              <a:ext cx="35919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13935615-3785-4072-8179-6C5A38E3BD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1" t="3255" r="3667" b="4592"/>
            <a:stretch/>
          </p:blipFill>
          <p:spPr bwMode="auto">
            <a:xfrm>
              <a:off x="3435027" y="1326773"/>
              <a:ext cx="5151617" cy="6319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itle 29">
            <a:extLst>
              <a:ext uri="{FF2B5EF4-FFF2-40B4-BE49-F238E27FC236}">
                <a16:creationId xmlns:a16="http://schemas.microsoft.com/office/drawing/2014/main" id="{C7E659B6-25CA-4112-8094-D74D7D08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Experiment setup</a:t>
            </a:r>
            <a:endParaRPr lang="LID4096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ADA164B-BD92-4613-8818-83F95D7F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PRO strains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ALT strains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combinations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25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 (axenic)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 measurements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FCM @ 60, 100,140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70600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8C80F-3878-4B3B-979B-685CAFBB2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388" y="1971991"/>
            <a:ext cx="11418685" cy="27123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7FE076-7A37-42A8-BC30-33F754D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transfers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0B45F-5C99-42E1-8EB4-92ED467C6994}"/>
              </a:ext>
            </a:extLst>
          </p:cNvPr>
          <p:cNvSpPr txBox="1"/>
          <p:nvPr/>
        </p:nvSpPr>
        <p:spPr>
          <a:xfrm>
            <a:off x="1187116" y="5470358"/>
            <a:ext cx="1012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initial samples were transfers and grown multiple times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7671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9BCF1B-3A3F-4D22-B6B3-FD71D363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943100"/>
            <a:ext cx="5229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AC4A601-B561-4DB6-B061-C3BB827E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3100"/>
            <a:ext cx="54197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A52C72-F453-4E81-84CB-4287372D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Co-culture better than axenic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CA2EF-342A-4C25-9185-4493F8848F50}"/>
              </a:ext>
            </a:extLst>
          </p:cNvPr>
          <p:cNvSpPr txBox="1"/>
          <p:nvPr/>
        </p:nvSpPr>
        <p:spPr>
          <a:xfrm>
            <a:off x="994611" y="5293895"/>
            <a:ext cx="10363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Axenic culture died faster and did not survive transfers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62278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A339A-516A-4F67-AE10-994A1A47E7AA}"/>
              </a:ext>
            </a:extLst>
          </p:cNvPr>
          <p:cNvPicPr/>
          <p:nvPr/>
        </p:nvPicPr>
        <p:blipFill rotWithShape="1">
          <a:blip r:embed="rId2"/>
          <a:srcRect t="20949"/>
          <a:stretch/>
        </p:blipFill>
        <p:spPr>
          <a:xfrm>
            <a:off x="-66463" y="2187990"/>
            <a:ext cx="12162212" cy="45657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6E22EC-090A-459A-9590-6EF53847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samples grouped by PRO (and not ALT)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322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783A58-C961-44E0-9416-0A338B83F077}"/>
              </a:ext>
            </a:extLst>
          </p:cNvPr>
          <p:cNvGrpSpPr/>
          <p:nvPr/>
        </p:nvGrpSpPr>
        <p:grpSpPr>
          <a:xfrm>
            <a:off x="2900878" y="449180"/>
            <a:ext cx="9072980" cy="6290187"/>
            <a:chOff x="3581523" y="371337"/>
            <a:chExt cx="11699802" cy="8111332"/>
          </a:xfrm>
        </p:grpSpPr>
        <p:pic>
          <p:nvPicPr>
            <p:cNvPr id="3" name="Picture 16">
              <a:extLst>
                <a:ext uri="{FF2B5EF4-FFF2-40B4-BE49-F238E27FC236}">
                  <a16:creationId xmlns:a16="http://schemas.microsoft.com/office/drawing/2014/main" id="{2DF34C2F-FBA4-4301-8577-8BCF248C6F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9" t="14938" r="5026" b="18842"/>
            <a:stretch/>
          </p:blipFill>
          <p:spPr bwMode="auto">
            <a:xfrm>
              <a:off x="10710068" y="4903803"/>
              <a:ext cx="4360955" cy="2777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E97C5622-7550-4AB0-BD46-8AA36AD412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3" t="15699" r="5334" b="21050"/>
            <a:stretch/>
          </p:blipFill>
          <p:spPr bwMode="auto">
            <a:xfrm>
              <a:off x="4778427" y="1779919"/>
              <a:ext cx="4418164" cy="2671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A636C164-7018-4544-BAD3-EEBE32F641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2" t="52304" r="56535" b="19139"/>
            <a:stretch/>
          </p:blipFill>
          <p:spPr bwMode="auto">
            <a:xfrm>
              <a:off x="10719595" y="3261999"/>
              <a:ext cx="1483291" cy="1201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274278-DBC4-467D-A5FB-E06D0CFEB636}"/>
                </a:ext>
              </a:extLst>
            </p:cNvPr>
            <p:cNvCxnSpPr/>
            <p:nvPr/>
          </p:nvCxnSpPr>
          <p:spPr>
            <a:xfrm>
              <a:off x="4738238" y="1652615"/>
              <a:ext cx="6349" cy="29724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914685-D575-44A1-BC7D-39B28A7E5A0A}"/>
                </a:ext>
              </a:extLst>
            </p:cNvPr>
            <p:cNvSpPr txBox="1"/>
            <p:nvPr/>
          </p:nvSpPr>
          <p:spPr>
            <a:xfrm>
              <a:off x="4014756" y="1314774"/>
              <a:ext cx="910973" cy="35421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dirty="0"/>
            </a:p>
          </p:txBody>
        </p:sp>
        <p:sp>
          <p:nvSpPr>
            <p:cNvPr id="8" name="TextBox 86">
              <a:extLst>
                <a:ext uri="{FF2B5EF4-FFF2-40B4-BE49-F238E27FC236}">
                  <a16:creationId xmlns:a16="http://schemas.microsoft.com/office/drawing/2014/main" id="{3282D37A-2C5A-4F4B-88CF-77383C65C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30299" y="2960841"/>
              <a:ext cx="2018403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8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49E29F-A98B-475E-819A-CAE7F9B3E6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1" t="17534" r="4322" b="18739"/>
            <a:stretch/>
          </p:blipFill>
          <p:spPr bwMode="auto">
            <a:xfrm>
              <a:off x="4806479" y="4971292"/>
              <a:ext cx="4418164" cy="2695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70B20-51DF-47D7-BEE1-7172C74A400C}"/>
                </a:ext>
              </a:extLst>
            </p:cNvPr>
            <p:cNvCxnSpPr>
              <a:cxnSpLocks/>
            </p:cNvCxnSpPr>
            <p:nvPr/>
          </p:nvCxnSpPr>
          <p:spPr>
            <a:xfrm>
              <a:off x="4737482" y="4802920"/>
              <a:ext cx="0" cy="2863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C1B95F-3CB0-45AE-8F66-DCF2426B8E48}"/>
                </a:ext>
              </a:extLst>
            </p:cNvPr>
            <p:cNvCxnSpPr>
              <a:cxnSpLocks/>
            </p:cNvCxnSpPr>
            <p:nvPr/>
          </p:nvCxnSpPr>
          <p:spPr>
            <a:xfrm>
              <a:off x="4737482" y="7652540"/>
              <a:ext cx="44871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C9796D-9139-41AB-82AF-9BCDCA60FF6A}"/>
                </a:ext>
              </a:extLst>
            </p:cNvPr>
            <p:cNvSpPr txBox="1"/>
            <p:nvPr/>
          </p:nvSpPr>
          <p:spPr>
            <a:xfrm>
              <a:off x="4623634" y="7667017"/>
              <a:ext cx="4797278" cy="5159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Co-Culture     PRO            ALT</a:t>
              </a:r>
              <a:endParaRPr lang="he-IL" sz="2000" b="1" dirty="0"/>
            </a:p>
          </p:txBody>
        </p:sp>
        <p:sp>
          <p:nvSpPr>
            <p:cNvPr id="13" name="TextBox 86">
              <a:extLst>
                <a:ext uri="{FF2B5EF4-FFF2-40B4-BE49-F238E27FC236}">
                  <a16:creationId xmlns:a16="http://schemas.microsoft.com/office/drawing/2014/main" id="{5888E6C0-74F1-4664-9607-F84E7C4FC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19572" y="6018991"/>
              <a:ext cx="2039852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5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E3AB38-2847-4167-A5A0-9FC4B8490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688" y="4545502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B1A4136-0720-4A04-9DBF-F436AA183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7608" y="4684254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474036-BB13-4AFE-8345-A5ADEF262264}"/>
                </a:ext>
              </a:extLst>
            </p:cNvPr>
            <p:cNvCxnSpPr/>
            <p:nvPr/>
          </p:nvCxnSpPr>
          <p:spPr>
            <a:xfrm>
              <a:off x="10622714" y="1668535"/>
              <a:ext cx="6349" cy="29724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86">
              <a:extLst>
                <a:ext uri="{FF2B5EF4-FFF2-40B4-BE49-F238E27FC236}">
                  <a16:creationId xmlns:a16="http://schemas.microsoft.com/office/drawing/2014/main" id="{ACFA346F-107F-4ABB-B075-BED5C930F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815165" y="2894326"/>
              <a:ext cx="2151433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8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434EE8-33F4-4CEB-8388-DA4E4600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58" y="4818840"/>
              <a:ext cx="0" cy="28632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EB999-8BB0-4A86-9D68-AC8B6CA75F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958" y="7668460"/>
              <a:ext cx="448716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8CE9B-E8F9-46C3-9766-31B5BEE138EF}"/>
                </a:ext>
              </a:extLst>
            </p:cNvPr>
            <p:cNvSpPr txBox="1"/>
            <p:nvPr/>
          </p:nvSpPr>
          <p:spPr>
            <a:xfrm>
              <a:off x="10484047" y="7682937"/>
              <a:ext cx="4797278" cy="5159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Co-Culture     PRO            ALT</a:t>
              </a:r>
              <a:endParaRPr lang="he-IL" sz="2000" b="1" dirty="0"/>
            </a:p>
          </p:txBody>
        </p:sp>
        <p:sp>
          <p:nvSpPr>
            <p:cNvPr id="21" name="TextBox 86">
              <a:extLst>
                <a:ext uri="{FF2B5EF4-FFF2-40B4-BE49-F238E27FC236}">
                  <a16:creationId xmlns:a16="http://schemas.microsoft.com/office/drawing/2014/main" id="{45D9C664-99FF-4E3D-BC59-C8F1DA87D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876859" y="6017221"/>
              <a:ext cx="2151433" cy="5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000" b="1" dirty="0">
                  <a:latin typeface="+mn-lt"/>
                </a:rPr>
                <a:t>10</a:t>
              </a:r>
              <a:r>
                <a:rPr lang="en-US" sz="2000" b="1" baseline="30000" dirty="0">
                  <a:latin typeface="+mn-lt"/>
                </a:rPr>
                <a:t>6  </a:t>
              </a:r>
              <a:r>
                <a:rPr lang="en-US" altLang="en-US" sz="2000" b="1" dirty="0">
                  <a:latin typeface="+mn-lt"/>
                </a:rPr>
                <a:t>C</a:t>
              </a:r>
              <a:r>
                <a:rPr lang="he-IL" altLang="en-US" sz="2000" b="1" dirty="0">
                  <a:latin typeface="+mn-lt"/>
                </a:rPr>
                <a:t>ell</a:t>
              </a:r>
              <a:r>
                <a:rPr lang="en-US" altLang="en-US" sz="2000" b="1" dirty="0">
                  <a:latin typeface="+mn-lt"/>
                </a:rPr>
                <a:t>s</a:t>
              </a:r>
              <a:r>
                <a:rPr lang="he-IL" altLang="en-US" sz="2000" b="1" dirty="0">
                  <a:latin typeface="+mn-lt"/>
                </a:rPr>
                <a:t>/ml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F5BCA8-5C3F-43E4-BA8B-4D368ADD07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6164" y="4561422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DE14E6-07A9-4869-A2FD-578C6203A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2084" y="4700174"/>
              <a:ext cx="420986" cy="1834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DF5481CC-8F76-47C6-8764-AD8C312A84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5" t="52304" r="5389" b="19139"/>
            <a:stretch/>
          </p:blipFill>
          <p:spPr bwMode="auto">
            <a:xfrm>
              <a:off x="13673130" y="3253997"/>
              <a:ext cx="1391764" cy="1201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B7215F-7B99-4632-B81C-D1B5F8EE3A05}"/>
                </a:ext>
              </a:extLst>
            </p:cNvPr>
            <p:cNvSpPr txBox="1"/>
            <p:nvPr/>
          </p:nvSpPr>
          <p:spPr>
            <a:xfrm>
              <a:off x="4014690" y="4424525"/>
              <a:ext cx="910973" cy="4058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0.0</a:t>
              </a:r>
            </a:p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1AFE09-A2DF-4E2C-AB5E-2270115A0C6C}"/>
                </a:ext>
              </a:extLst>
            </p:cNvPr>
            <p:cNvSpPr txBox="1"/>
            <p:nvPr/>
          </p:nvSpPr>
          <p:spPr>
            <a:xfrm>
              <a:off x="9920256" y="1314774"/>
              <a:ext cx="910973" cy="35421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5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41320E-465A-4F2C-83DB-49E8DEC4C26C}"/>
                </a:ext>
              </a:extLst>
            </p:cNvPr>
            <p:cNvSpPr txBox="1"/>
            <p:nvPr/>
          </p:nvSpPr>
          <p:spPr>
            <a:xfrm>
              <a:off x="9920189" y="4424525"/>
              <a:ext cx="910973" cy="4058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1.0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0.8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0.6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0.4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dirty="0"/>
                <a:t>0.0</a:t>
              </a:r>
            </a:p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95D64E-4E4C-49E2-9166-6F4D36A3F3E8}"/>
                </a:ext>
              </a:extLst>
            </p:cNvPr>
            <p:cNvSpPr txBox="1"/>
            <p:nvPr/>
          </p:nvSpPr>
          <p:spPr>
            <a:xfrm>
              <a:off x="6473572" y="371337"/>
              <a:ext cx="8758996" cy="75776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/>
                <a:t>60 Days                                   100 Days</a:t>
              </a:r>
              <a:endParaRPr lang="he-IL" sz="32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841413-0C85-4972-8330-D36EE7D21A14}"/>
                </a:ext>
              </a:extLst>
            </p:cNvPr>
            <p:cNvCxnSpPr>
              <a:cxnSpLocks/>
            </p:cNvCxnSpPr>
            <p:nvPr/>
          </p:nvCxnSpPr>
          <p:spPr>
            <a:xfrm>
              <a:off x="4771980" y="1175658"/>
              <a:ext cx="44871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41AD0B-DF07-4464-9D96-6ECA6245A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530" y="1175658"/>
              <a:ext cx="448716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5E99361F-4EA2-4E39-A6D1-B076C80C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6" y="458653"/>
            <a:ext cx="3932237" cy="1600200"/>
          </a:xfrm>
        </p:spPr>
        <p:txBody>
          <a:bodyPr anchor="t"/>
          <a:lstStyle/>
          <a:p>
            <a:r>
              <a:rPr lang="en-US" dirty="0"/>
              <a:t>Carrying Capacity</a:t>
            </a:r>
            <a:endParaRPr lang="LID4096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67CE71E-AD22-4B86-99BB-A3CC0339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6110" y="1354271"/>
            <a:ext cx="2377498" cy="3811588"/>
          </a:xfrm>
        </p:spPr>
        <p:txBody>
          <a:bodyPr>
            <a:normAutofit/>
          </a:bodyPr>
          <a:lstStyle/>
          <a:p>
            <a:r>
              <a:rPr lang="en-US" sz="2800" dirty="0"/>
              <a:t>Both ALT and PRO have higher cell numbers when grown together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649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12E625D-D464-46CD-B52F-E12C1DF2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7074"/>
            <a:ext cx="12192000" cy="34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0AE6E1B-0C08-40F3-8CB1-EAE6279A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numbers – driven by PRO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79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F2F8E-B1DA-4A1C-A94F-F3527F67F681}"/>
              </a:ext>
            </a:extLst>
          </p:cNvPr>
          <p:cNvGrpSpPr/>
          <p:nvPr/>
        </p:nvGrpSpPr>
        <p:grpSpPr>
          <a:xfrm>
            <a:off x="286635" y="2216607"/>
            <a:ext cx="11618729" cy="4276268"/>
            <a:chOff x="-445169" y="2429592"/>
            <a:chExt cx="9906000" cy="3645899"/>
          </a:xfrm>
        </p:grpSpPr>
        <p:pic>
          <p:nvPicPr>
            <p:cNvPr id="3" name="Picture 30">
              <a:extLst>
                <a:ext uri="{FF2B5EF4-FFF2-40B4-BE49-F238E27FC236}">
                  <a16:creationId xmlns:a16="http://schemas.microsoft.com/office/drawing/2014/main" id="{32EDB3F8-8FD0-4D88-B0C4-C265D3401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5169" y="3162636"/>
              <a:ext cx="9906000" cy="130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2">
              <a:extLst>
                <a:ext uri="{FF2B5EF4-FFF2-40B4-BE49-F238E27FC236}">
                  <a16:creationId xmlns:a16="http://schemas.microsoft.com/office/drawing/2014/main" id="{5BC50BE7-06BE-4B00-A36F-30CC501F6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5169" y="4472116"/>
              <a:ext cx="9906000" cy="160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241DFD-395C-44F0-A481-DAC1DC4BC319}"/>
                </a:ext>
              </a:extLst>
            </p:cNvPr>
            <p:cNvGrpSpPr/>
            <p:nvPr/>
          </p:nvGrpSpPr>
          <p:grpSpPr>
            <a:xfrm>
              <a:off x="765259" y="2439204"/>
              <a:ext cx="7825288" cy="600560"/>
              <a:chOff x="3507511" y="731359"/>
              <a:chExt cx="4746152" cy="60056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27027E-AA01-4ACE-9E24-2E01E4BB48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4096" y="1285806"/>
                <a:ext cx="907568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F56D2CA-F588-41F7-A34A-8AE6A13E7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7511" y="1072322"/>
                <a:ext cx="191162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1CA0639-ADE4-4DF9-B19C-3F2BDFF3E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6600" y="1211807"/>
                <a:ext cx="116706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28AC863-3268-49B1-BC97-D47CFCAA3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2008" y="731359"/>
                <a:ext cx="3316635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B03589C-9369-4909-A454-047345FE4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3325" y="755191"/>
                <a:ext cx="0" cy="31713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F479FE5-6E03-4287-A017-25F626B43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4047" y="731359"/>
                <a:ext cx="0" cy="4804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541140-FD3A-41BB-8F8D-45FB620E6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9137" y="1064573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58CB914-B696-42E4-9CF8-FD6454FC22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7511" y="1091695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55EEBB-97BD-40E2-9F7B-96FB7EB15211}"/>
                </a:ext>
              </a:extLst>
            </p:cNvPr>
            <p:cNvSpPr txBox="1"/>
            <p:nvPr/>
          </p:nvSpPr>
          <p:spPr>
            <a:xfrm>
              <a:off x="4866254" y="2429592"/>
              <a:ext cx="12539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 Black" panose="020B0A04020102020204" pitchFamily="34" charset="0"/>
                </a:rPr>
                <a:t>PRO</a:t>
              </a:r>
              <a:endParaRPr lang="LID4096" sz="3600" dirty="0">
                <a:latin typeface="Arial Black" panose="020B0A04020102020204" pitchFamily="34" charset="0"/>
              </a:endParaRPr>
            </a:p>
          </p:txBody>
        </p:sp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27730AB8-B3BD-441F-93FF-2F86ACFDC3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9" t="24506" r="48000" b="20152"/>
            <a:stretch/>
          </p:blipFill>
          <p:spPr bwMode="auto">
            <a:xfrm>
              <a:off x="6112051" y="2534595"/>
              <a:ext cx="511310" cy="480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73AD5A77-0115-4840-85B8-EB2CC158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– fit to exponential decline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633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3EC1BF-EF95-4E5E-824D-5007F74BB8C5}"/>
              </a:ext>
            </a:extLst>
          </p:cNvPr>
          <p:cNvGrpSpPr/>
          <p:nvPr/>
        </p:nvGrpSpPr>
        <p:grpSpPr>
          <a:xfrm>
            <a:off x="176550" y="2732105"/>
            <a:ext cx="11838899" cy="3307750"/>
            <a:chOff x="-1605213" y="1314060"/>
            <a:chExt cx="11353800" cy="31722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791509-6DEE-4059-8C5F-3FA44846F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05213" y="2371725"/>
              <a:ext cx="56769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359E642-9314-4E8A-BB56-415E59F50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687" y="2371725"/>
              <a:ext cx="56769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E0438B-AC61-4187-9550-4152E7590F01}"/>
                </a:ext>
              </a:extLst>
            </p:cNvPr>
            <p:cNvGrpSpPr/>
            <p:nvPr/>
          </p:nvGrpSpPr>
          <p:grpSpPr>
            <a:xfrm>
              <a:off x="-435003" y="1382841"/>
              <a:ext cx="9639162" cy="2388567"/>
              <a:chOff x="-435003" y="1382841"/>
              <a:chExt cx="9639162" cy="238856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C1CAB8-61F1-42D6-8715-B57E1DA4F6BC}"/>
                  </a:ext>
                </a:extLst>
              </p:cNvPr>
              <p:cNvSpPr txBox="1"/>
              <p:nvPr/>
            </p:nvSpPr>
            <p:spPr>
              <a:xfrm>
                <a:off x="1110761" y="1382841"/>
                <a:ext cx="1373947" cy="708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PRO</a:t>
                </a:r>
                <a:endParaRPr lang="LID4096" sz="32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9E909-62CE-43D8-8B43-B71938364F70}"/>
                  </a:ext>
                </a:extLst>
              </p:cNvPr>
              <p:cNvSpPr txBox="1"/>
              <p:nvPr/>
            </p:nvSpPr>
            <p:spPr>
              <a:xfrm>
                <a:off x="6702986" y="1497332"/>
                <a:ext cx="1275652" cy="708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ALT</a:t>
                </a:r>
                <a:endParaRPr lang="LID4096" sz="32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6CD774-CD7F-4688-8C61-A8375A338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131" y="2644900"/>
                <a:ext cx="107577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70FD7F3-AC9A-4CA5-8074-3F5ED95DEE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092" y="2431416"/>
                <a:ext cx="156678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07596F-BA02-4F90-A60E-8D8FD4A0B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9974" y="2570901"/>
                <a:ext cx="100692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CC4DB9-59D8-43E6-99C4-1B5CEFADE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63" y="2090453"/>
                <a:ext cx="271834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6CED47F-CAD6-4D5E-B916-9A52AF572F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301" y="2114285"/>
                <a:ext cx="0" cy="31713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2CF075E-81EF-4AF1-A87D-4300B221C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7407" y="2090453"/>
                <a:ext cx="0" cy="4804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2C6CA51-5F73-4919-8F22-64ACCFE60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693" y="2423667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32CDD9-38B1-4294-A804-4ACFFBE29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3092" y="2450789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553CC92-D3EC-4DC7-B42C-FFC65DF15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8386" y="2644900"/>
                <a:ext cx="1075770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32F1EFD-F5C8-44A2-89CE-1C4FD0D6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594" y="2431416"/>
                <a:ext cx="1566786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E59008-25C0-47B2-AFDF-0D7C5FEBE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3390" y="2570901"/>
                <a:ext cx="100692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9BD827-F701-4AED-A1B3-099BCE974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2881" y="2090453"/>
                <a:ext cx="2718344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4E5CDA8-6CE8-4FDF-AA4F-5F8C26E646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79986" y="2114285"/>
                <a:ext cx="0" cy="31713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B2964A8-B125-4034-A140-6ECC530CAE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881" y="2090453"/>
                <a:ext cx="0" cy="48044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DEEA991-DF70-4322-A27F-F97CC7BA41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96594" y="2423667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6AB9995-BCAB-4DBD-8E6C-D7F2CE1B9D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63380" y="2450789"/>
                <a:ext cx="0" cy="24022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635FE-AB45-49D7-A4F8-5DD264BED6DB}"/>
                  </a:ext>
                </a:extLst>
              </p:cNvPr>
              <p:cNvSpPr txBox="1"/>
              <p:nvPr/>
            </p:nvSpPr>
            <p:spPr>
              <a:xfrm>
                <a:off x="-435003" y="2852628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DC160-CA8A-414D-A8EA-1CF779457167}"/>
                  </a:ext>
                </a:extLst>
              </p:cNvPr>
              <p:cNvSpPr txBox="1"/>
              <p:nvPr/>
            </p:nvSpPr>
            <p:spPr>
              <a:xfrm>
                <a:off x="517413" y="3402076"/>
                <a:ext cx="21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3FFBDA-C188-4D35-9282-FB02280CF6B9}"/>
                  </a:ext>
                </a:extLst>
              </p:cNvPr>
              <p:cNvSpPr txBox="1"/>
              <p:nvPr/>
            </p:nvSpPr>
            <p:spPr>
              <a:xfrm>
                <a:off x="1435401" y="2784455"/>
                <a:ext cx="31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205319-616C-4A96-BF2D-C27C95D73440}"/>
                  </a:ext>
                </a:extLst>
              </p:cNvPr>
              <p:cNvSpPr txBox="1"/>
              <p:nvPr/>
            </p:nvSpPr>
            <p:spPr>
              <a:xfrm>
                <a:off x="2499701" y="2696225"/>
                <a:ext cx="306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ac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633380-1F62-4931-BEAD-E7A681332939}"/>
                  </a:ext>
                </a:extLst>
              </p:cNvPr>
              <p:cNvSpPr txBox="1"/>
              <p:nvPr/>
            </p:nvSpPr>
            <p:spPr>
              <a:xfrm>
                <a:off x="3295619" y="2535803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EDE72C-66E0-4883-8B4A-AC3FDA762856}"/>
                  </a:ext>
                </a:extLst>
              </p:cNvPr>
              <p:cNvSpPr txBox="1"/>
              <p:nvPr/>
            </p:nvSpPr>
            <p:spPr>
              <a:xfrm>
                <a:off x="5273763" y="2652107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F8B0C-0FFB-4E0B-8258-B97462F112D5}"/>
                  </a:ext>
                </a:extLst>
              </p:cNvPr>
              <p:cNvSpPr txBox="1"/>
              <p:nvPr/>
            </p:nvSpPr>
            <p:spPr>
              <a:xfrm>
                <a:off x="6226186" y="3069210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9EE296-984E-4535-BCCB-4891E107E90B}"/>
                  </a:ext>
                </a:extLst>
              </p:cNvPr>
              <p:cNvSpPr txBox="1"/>
              <p:nvPr/>
            </p:nvSpPr>
            <p:spPr>
              <a:xfrm>
                <a:off x="7159723" y="3053164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60CC41-FB56-4251-AF0D-95FBAA3825E4}"/>
                  </a:ext>
                </a:extLst>
              </p:cNvPr>
              <p:cNvSpPr txBox="1"/>
              <p:nvPr/>
            </p:nvSpPr>
            <p:spPr>
              <a:xfrm>
                <a:off x="8065769" y="2700233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2B2A23-6CC4-4953-BC4A-8D2D11B8E67D}"/>
                  </a:ext>
                </a:extLst>
              </p:cNvPr>
              <p:cNvSpPr txBox="1"/>
              <p:nvPr/>
            </p:nvSpPr>
            <p:spPr>
              <a:xfrm>
                <a:off x="8980338" y="2696221"/>
                <a:ext cx="22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LID409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2A9CD150-4B16-4066-8C61-B3CF01B16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3" t="12985" r="25518" b="7129"/>
            <a:stretch/>
          </p:blipFill>
          <p:spPr bwMode="auto">
            <a:xfrm>
              <a:off x="7832559" y="1314060"/>
              <a:ext cx="655587" cy="713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" name="Picture 15">
              <a:extLst>
                <a:ext uri="{FF2B5EF4-FFF2-40B4-BE49-F238E27FC236}">
                  <a16:creationId xmlns:a16="http://schemas.microsoft.com/office/drawing/2014/main" id="{EBFE4BC6-E503-4CB5-B042-E8DD8108FB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9" t="24506" r="48000" b="20152"/>
            <a:stretch/>
          </p:blipFill>
          <p:spPr bwMode="auto">
            <a:xfrm>
              <a:off x="2406318" y="1387895"/>
              <a:ext cx="656086" cy="616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F46A2D6F-81FD-42A5-9099-79F7C463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Decline Rate – driven by PRO and not ALT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0153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232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Co-culture Growth Curve Analysis</vt:lpstr>
      <vt:lpstr>Experiment setup</vt:lpstr>
      <vt:lpstr>Experiments transfers</vt:lpstr>
      <vt:lpstr>Co-culture better than axenic</vt:lpstr>
      <vt:lpstr>PCA – samples grouped by PRO (and not ALT)</vt:lpstr>
      <vt:lpstr>Carrying Capacity</vt:lpstr>
      <vt:lpstr>Cell numbers – driven by PRO</vt:lpstr>
      <vt:lpstr>Decline – fit to exponential decline</vt:lpstr>
      <vt:lpstr>Decline Rate – driven by PRO and not ALT</vt:lpstr>
      <vt:lpstr>Machine learning – classify strain based on curve</vt:lpstr>
      <vt:lpstr>PowerPoint Presentation</vt:lpstr>
      <vt:lpstr>FL as proxy for cell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10</cp:revision>
  <dcterms:created xsi:type="dcterms:W3CDTF">2020-05-14T09:56:49Z</dcterms:created>
  <dcterms:modified xsi:type="dcterms:W3CDTF">2020-05-19T05:39:14Z</dcterms:modified>
</cp:coreProperties>
</file>