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70" r:id="rId12"/>
    <p:sldId id="267" r:id="rId13"/>
    <p:sldId id="268" r:id="rId14"/>
    <p:sldId id="269" r:id="rId15"/>
    <p:sldId id="271" r:id="rId16"/>
    <p:sldId id="25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2831-7C84-45ED-937B-1A32EA435F21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EAF9F8CE-22FB-414D-9CAD-DFB3BC65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41" y="261947"/>
            <a:ext cx="3575411" cy="31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7CC5CC-3E9D-44EE-876D-B0E25131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0" y="257174"/>
            <a:ext cx="34099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D07B0C-8C77-41C2-AE36-8BA60283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0" y="3733528"/>
            <a:ext cx="10034486" cy="272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5BBED5-8CBA-4176-84EE-6C7E6BDCD211}"/>
              </a:ext>
            </a:extLst>
          </p:cNvPr>
          <p:cNvSpPr/>
          <p:nvPr/>
        </p:nvSpPr>
        <p:spPr>
          <a:xfrm>
            <a:off x="10647464" y="3428999"/>
            <a:ext cx="329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MIT9313-MED4       0.012255</a:t>
            </a:r>
          </a:p>
          <a:p>
            <a:r>
              <a:rPr lang="de-DE" dirty="0"/>
              <a:t>MIT9312-MIT0604    0.002162</a:t>
            </a:r>
          </a:p>
          <a:p>
            <a:r>
              <a:rPr lang="de-DE" dirty="0"/>
              <a:t>MIT9313-MIT9312    0.000002</a:t>
            </a:r>
          </a:p>
          <a:p>
            <a:r>
              <a:rPr lang="de-DE" dirty="0"/>
              <a:t>Natl2A-MIT9313     0.000228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816BD-DA72-48AD-B311-594002D6AABD}"/>
              </a:ext>
            </a:extLst>
          </p:cNvPr>
          <p:cNvGrpSpPr/>
          <p:nvPr/>
        </p:nvGrpSpPr>
        <p:grpSpPr>
          <a:xfrm>
            <a:off x="4791134" y="538418"/>
            <a:ext cx="3222556" cy="3042845"/>
            <a:chOff x="7517400" y="458200"/>
            <a:chExt cx="3222556" cy="304284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F950920-3170-477D-88B9-351D6729F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400" y="554476"/>
              <a:ext cx="3222556" cy="2946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378580-9D00-4DB8-9479-AD79C0E3C82C}"/>
                </a:ext>
              </a:extLst>
            </p:cNvPr>
            <p:cNvGrpSpPr/>
            <p:nvPr/>
          </p:nvGrpSpPr>
          <p:grpSpPr>
            <a:xfrm>
              <a:off x="8346332" y="458200"/>
              <a:ext cx="2109317" cy="369332"/>
              <a:chOff x="8346332" y="458200"/>
              <a:chExt cx="2109317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477D65-C426-45B9-9CE9-661EB5C2CD2B}"/>
                  </a:ext>
                </a:extLst>
              </p:cNvPr>
              <p:cNvSpPr txBox="1"/>
              <p:nvPr/>
            </p:nvSpPr>
            <p:spPr>
              <a:xfrm>
                <a:off x="8346332" y="4582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</a:t>
                </a:r>
                <a:endParaRPr lang="LID4096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A580AD-0EE3-4B31-8B84-67C4152C7A56}"/>
                  </a:ext>
                </a:extLst>
              </p:cNvPr>
              <p:cNvSpPr txBox="1"/>
              <p:nvPr/>
            </p:nvSpPr>
            <p:spPr>
              <a:xfrm>
                <a:off x="10145949" y="4582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LID4096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E4A20D-48BF-4E2E-BD7B-FBACB62B7DE5}"/>
                  </a:ext>
                </a:extLst>
              </p:cNvPr>
              <p:cNvSpPr txBox="1"/>
              <p:nvPr/>
            </p:nvSpPr>
            <p:spPr>
              <a:xfrm>
                <a:off x="8900809" y="4582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LID4096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E28A06-FF4E-4AFC-A5E0-2E4F1E347246}"/>
                  </a:ext>
                </a:extLst>
              </p:cNvPr>
              <p:cNvSpPr txBox="1"/>
              <p:nvPr/>
            </p:nvSpPr>
            <p:spPr>
              <a:xfrm>
                <a:off x="9234509" y="45820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6C031-99B3-4AA3-AC4D-63AE54EFE01A}"/>
                  </a:ext>
                </a:extLst>
              </p:cNvPr>
              <p:cNvSpPr txBox="1"/>
              <p:nvPr/>
            </p:nvSpPr>
            <p:spPr>
              <a:xfrm>
                <a:off x="9683524" y="4582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</a:t>
                </a:r>
                <a:endParaRPr lang="LID4096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ED2917-A073-488D-8CC1-23E67E3413A6}"/>
              </a:ext>
            </a:extLst>
          </p:cNvPr>
          <p:cNvSpPr txBox="1"/>
          <p:nvPr/>
        </p:nvSpPr>
        <p:spPr>
          <a:xfrm>
            <a:off x="9281365" y="390953"/>
            <a:ext cx="308751" cy="349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FE851-4D7F-41B1-BBE0-1E58D4625416}"/>
              </a:ext>
            </a:extLst>
          </p:cNvPr>
          <p:cNvSpPr txBox="1"/>
          <p:nvPr/>
        </p:nvSpPr>
        <p:spPr>
          <a:xfrm>
            <a:off x="11225091" y="382656"/>
            <a:ext cx="308751" cy="349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AC2BE6-C540-49F7-BEDE-B68D709AF9ED}"/>
              </a:ext>
            </a:extLst>
          </p:cNvPr>
          <p:cNvSpPr txBox="1"/>
          <p:nvPr/>
        </p:nvSpPr>
        <p:spPr>
          <a:xfrm>
            <a:off x="9820196" y="390953"/>
            <a:ext cx="308751" cy="349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64752-749A-4FC1-9BEF-DA93689249A7}"/>
              </a:ext>
            </a:extLst>
          </p:cNvPr>
          <p:cNvSpPr txBox="1"/>
          <p:nvPr/>
        </p:nvSpPr>
        <p:spPr>
          <a:xfrm>
            <a:off x="10273682" y="390953"/>
            <a:ext cx="308751" cy="34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9D3F-35D8-4E65-9E44-C73CF4170071}"/>
              </a:ext>
            </a:extLst>
          </p:cNvPr>
          <p:cNvSpPr txBox="1"/>
          <p:nvPr/>
        </p:nvSpPr>
        <p:spPr>
          <a:xfrm>
            <a:off x="10711634" y="390953"/>
            <a:ext cx="308751" cy="349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5136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54B489-6C37-4FF9-9437-375FFA9642AC}"/>
              </a:ext>
            </a:extLst>
          </p:cNvPr>
          <p:cNvSpPr/>
          <p:nvPr/>
        </p:nvSpPr>
        <p:spPr>
          <a:xfrm>
            <a:off x="874098" y="4207348"/>
            <a:ext cx="412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day=60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9CBBC-8EE3-42D9-9F57-60D31CCB0155}"/>
              </a:ext>
            </a:extLst>
          </p:cNvPr>
          <p:cNvSpPr/>
          <p:nvPr/>
        </p:nvSpPr>
        <p:spPr>
          <a:xfrm>
            <a:off x="757080" y="4712916"/>
            <a:ext cx="42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day=100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133A4-FCC3-42E2-AA1F-8877E7752DB8}"/>
              </a:ext>
            </a:extLst>
          </p:cNvPr>
          <p:cNvSpPr/>
          <p:nvPr/>
        </p:nvSpPr>
        <p:spPr>
          <a:xfrm>
            <a:off x="757079" y="5479534"/>
            <a:ext cx="42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day=140</a:t>
            </a:r>
            <a:endParaRPr lang="LID4096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4CBFFAAD-E2EA-49F3-BCE1-7CCC8033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8" y="395905"/>
            <a:ext cx="1004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14E11-5CD3-4B95-BAFB-0D519DC2CF73}"/>
              </a:ext>
            </a:extLst>
          </p:cNvPr>
          <p:cNvSpPr txBox="1"/>
          <p:nvPr/>
        </p:nvSpPr>
        <p:spPr>
          <a:xfrm>
            <a:off x="594804" y="1793289"/>
            <a:ext cx="390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 vs harmonic – cell numbers</a:t>
            </a:r>
          </a:p>
          <a:p>
            <a:endParaRPr lang="LID4096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073FBE6-C0D6-4457-826E-8C46F6AD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96" y="403502"/>
            <a:ext cx="7238559" cy="23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F52323F6-A41E-4867-8AC8-7DDE20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66" y="4693097"/>
            <a:ext cx="5635253" cy="17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9F836-12FA-45B2-A33F-91C24C59DC43}"/>
              </a:ext>
            </a:extLst>
          </p:cNvPr>
          <p:cNvSpPr txBox="1"/>
          <p:nvPr/>
        </p:nvSpPr>
        <p:spPr>
          <a:xfrm>
            <a:off x="9708204" y="6361889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</a:t>
            </a:r>
            <a:endParaRPr lang="LID4096" dirty="0"/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FBD9F129-452C-4634-A81E-D0C0065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5016481"/>
            <a:ext cx="3570051" cy="132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4011F-58E9-456F-9051-D8F3F33E5A72}"/>
              </a:ext>
            </a:extLst>
          </p:cNvPr>
          <p:cNvSpPr txBox="1"/>
          <p:nvPr/>
        </p:nvSpPr>
        <p:spPr>
          <a:xfrm>
            <a:off x="11422810" y="1336543"/>
            <a:ext cx="7072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PRO cells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185921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EF31F39-91C3-4124-8533-E7593109A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85" y="0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93085-A987-403B-BEB6-46C8F5D14C43}"/>
              </a:ext>
            </a:extLst>
          </p:cNvPr>
          <p:cNvSpPr txBox="1"/>
          <p:nvPr/>
        </p:nvSpPr>
        <p:spPr>
          <a:xfrm>
            <a:off x="630315" y="1127464"/>
            <a:ext cx="129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  <a:p>
            <a:r>
              <a:rPr lang="en-US" dirty="0"/>
              <a:t>fit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384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6F17E84-F809-4591-AC59-A3DB5F1F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80" y="0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8CD30D-2976-4A73-B47D-4F0867004ABD}"/>
              </a:ext>
            </a:extLst>
          </p:cNvPr>
          <p:cNvSpPr txBox="1"/>
          <p:nvPr/>
        </p:nvSpPr>
        <p:spPr>
          <a:xfrm>
            <a:off x="398834" y="18968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fit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951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54E9728-0625-414C-B1EB-8FFC748A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48" y="126459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A95B8-158A-4A16-B519-5E2CCF791C48}"/>
              </a:ext>
            </a:extLst>
          </p:cNvPr>
          <p:cNvSpPr txBox="1"/>
          <p:nvPr/>
        </p:nvSpPr>
        <p:spPr>
          <a:xfrm>
            <a:off x="719847" y="26264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fit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701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0688349-353C-4C5C-8A23-F05D7FB4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17" y="421229"/>
            <a:ext cx="6742687" cy="26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70F4615-32AB-4BE2-853D-489CFD4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87877"/>
            <a:ext cx="7206372" cy="285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8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5" y="301094"/>
            <a:ext cx="5594811" cy="320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708841"/>
            <a:ext cx="6589654" cy="3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7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>
            <a:extLst>
              <a:ext uri="{FF2B5EF4-FFF2-40B4-BE49-F238E27FC236}">
                <a16:creationId xmlns:a16="http://schemas.microsoft.com/office/drawing/2014/main" id="{62F752A9-7927-4B94-81FC-972BF26F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37" y="786826"/>
            <a:ext cx="2681629" cy="237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E1D322-6F69-438B-99FF-9180714A0D37}"/>
              </a:ext>
            </a:extLst>
          </p:cNvPr>
          <p:cNvSpPr txBox="1"/>
          <p:nvPr/>
        </p:nvSpPr>
        <p:spPr>
          <a:xfrm>
            <a:off x="685800" y="417494"/>
            <a:ext cx="410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in the fitting of exponential function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E3CEC-8CC3-414C-8DCB-EDB7AADC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92450"/>
            <a:ext cx="3352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F10406-D216-44FD-B5C1-CE98D57A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9" y="4833407"/>
            <a:ext cx="5474539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F37365E-54B1-4945-AF66-C88CB153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87" y="595591"/>
            <a:ext cx="2933777" cy="269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C3D9C9-9F7E-447E-843E-B612B002F521}"/>
              </a:ext>
            </a:extLst>
          </p:cNvPr>
          <p:cNvSpPr/>
          <p:nvPr/>
        </p:nvSpPr>
        <p:spPr>
          <a:xfrm>
            <a:off x="762000" y="1061125"/>
            <a:ext cx="2438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MIT9313-MED4       1.715292e-10</a:t>
            </a:r>
          </a:p>
          <a:p>
            <a:r>
              <a:rPr lang="de-DE" sz="1100" dirty="0"/>
              <a:t>Natl2A-MED4        5.188325e-11</a:t>
            </a:r>
          </a:p>
          <a:p>
            <a:r>
              <a:rPr lang="de-DE" sz="1100" dirty="0"/>
              <a:t>MIT9313-MIT0604    6.512815e-07</a:t>
            </a:r>
          </a:p>
          <a:p>
            <a:r>
              <a:rPr lang="de-DE" sz="1100" dirty="0"/>
              <a:t>Natl2A-MIT0604     1.583147e-13</a:t>
            </a:r>
          </a:p>
          <a:p>
            <a:r>
              <a:rPr lang="de-DE" sz="1100" dirty="0"/>
              <a:t>MIT9313-MIT9312    3.295529e-07</a:t>
            </a:r>
          </a:p>
          <a:p>
            <a:r>
              <a:rPr lang="de-DE" sz="1100" dirty="0"/>
              <a:t>Natl2A-MIT9312     2.744955e-14</a:t>
            </a:r>
          </a:p>
          <a:p>
            <a:r>
              <a:rPr lang="de-DE" sz="1100" dirty="0"/>
              <a:t>Natl2A-MIT9313     2.480768e-24</a:t>
            </a:r>
            <a:endParaRPr lang="LID4096" sz="11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C229E-82BF-4F2B-83A9-1A46C12A59AE}"/>
              </a:ext>
            </a:extLst>
          </p:cNvPr>
          <p:cNvGrpSpPr/>
          <p:nvPr/>
        </p:nvGrpSpPr>
        <p:grpSpPr>
          <a:xfrm>
            <a:off x="9281365" y="457200"/>
            <a:ext cx="1920035" cy="283351"/>
            <a:chOff x="9281365" y="382656"/>
            <a:chExt cx="2252477" cy="3578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BE3B7E-F24F-4CE9-8885-389A8B9CC557}"/>
                </a:ext>
              </a:extLst>
            </p:cNvPr>
            <p:cNvSpPr txBox="1"/>
            <p:nvPr/>
          </p:nvSpPr>
          <p:spPr>
            <a:xfrm>
              <a:off x="9281365" y="390953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B9B282-60FF-4EF0-ADB6-7EC713E9B261}"/>
                </a:ext>
              </a:extLst>
            </p:cNvPr>
            <p:cNvSpPr txBox="1"/>
            <p:nvPr/>
          </p:nvSpPr>
          <p:spPr>
            <a:xfrm>
              <a:off x="11225091" y="382656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AE4E7F-8674-42CC-824B-95EC0CE6C205}"/>
                </a:ext>
              </a:extLst>
            </p:cNvPr>
            <p:cNvSpPr txBox="1"/>
            <p:nvPr/>
          </p:nvSpPr>
          <p:spPr>
            <a:xfrm>
              <a:off x="9820196" y="390953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53AF7-EE52-454F-982F-A632E73BB852}"/>
                </a:ext>
              </a:extLst>
            </p:cNvPr>
            <p:cNvSpPr txBox="1"/>
            <p:nvPr/>
          </p:nvSpPr>
          <p:spPr>
            <a:xfrm>
              <a:off x="10273682" y="390953"/>
              <a:ext cx="308751" cy="34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E0E5AB-E071-466B-95D7-2DB01364B815}"/>
                </a:ext>
              </a:extLst>
            </p:cNvPr>
            <p:cNvSpPr txBox="1"/>
            <p:nvPr/>
          </p:nvSpPr>
          <p:spPr>
            <a:xfrm>
              <a:off x="10711634" y="390953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BA8F2-7039-44D9-A80E-294C1F1F2263}"/>
              </a:ext>
            </a:extLst>
          </p:cNvPr>
          <p:cNvGrpSpPr/>
          <p:nvPr/>
        </p:nvGrpSpPr>
        <p:grpSpPr>
          <a:xfrm>
            <a:off x="6182131" y="275818"/>
            <a:ext cx="2221039" cy="377894"/>
            <a:chOff x="9281365" y="382656"/>
            <a:chExt cx="2256782" cy="3661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6B13A3-42CF-480B-A59F-2C9E2065ABFC}"/>
                </a:ext>
              </a:extLst>
            </p:cNvPr>
            <p:cNvSpPr txBox="1"/>
            <p:nvPr/>
          </p:nvSpPr>
          <p:spPr>
            <a:xfrm>
              <a:off x="9281365" y="390953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ADD48C-4547-4D55-B667-23FC32EA04D3}"/>
                </a:ext>
              </a:extLst>
            </p:cNvPr>
            <p:cNvSpPr txBox="1"/>
            <p:nvPr/>
          </p:nvSpPr>
          <p:spPr>
            <a:xfrm>
              <a:off x="11225091" y="382656"/>
              <a:ext cx="313056" cy="357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LID4096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A01390-CE81-4F83-B4AB-21770B4B18C7}"/>
                </a:ext>
              </a:extLst>
            </p:cNvPr>
            <p:cNvSpPr txBox="1"/>
            <p:nvPr/>
          </p:nvSpPr>
          <p:spPr>
            <a:xfrm>
              <a:off x="9820196" y="390953"/>
              <a:ext cx="308751" cy="34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D1A63B-81A3-490D-A52D-C263DD614E58}"/>
                </a:ext>
              </a:extLst>
            </p:cNvPr>
            <p:cNvSpPr txBox="1"/>
            <p:nvPr/>
          </p:nvSpPr>
          <p:spPr>
            <a:xfrm>
              <a:off x="10273682" y="390953"/>
              <a:ext cx="308751" cy="349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LID4096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FC83DC-E070-4123-AFA8-6D61F6441A46}"/>
                </a:ext>
              </a:extLst>
            </p:cNvPr>
            <p:cNvSpPr txBox="1"/>
            <p:nvPr/>
          </p:nvSpPr>
          <p:spPr>
            <a:xfrm>
              <a:off x="10711634" y="390953"/>
              <a:ext cx="314684" cy="357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65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3A6E480-A6EF-4439-8C0B-56B0C2AA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42" y="3718181"/>
            <a:ext cx="43624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0FE9B-AF63-4FD3-BB0A-2047EF1C8DF0}"/>
              </a:ext>
            </a:extLst>
          </p:cNvPr>
          <p:cNvSpPr txBox="1"/>
          <p:nvPr/>
        </p:nvSpPr>
        <p:spPr>
          <a:xfrm>
            <a:off x="4074850" y="328474"/>
            <a:ext cx="452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cells carrying capacity per day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2F154B-DD5F-4D0E-BBC1-1A75EF56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6" y="755906"/>
            <a:ext cx="4181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07931-707A-4C98-8FEF-03B3A4F4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83" y="863495"/>
            <a:ext cx="39624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FFCC8-147E-4CBE-A874-BC4352707FF6}"/>
              </a:ext>
            </a:extLst>
          </p:cNvPr>
          <p:cNvSpPr txBox="1"/>
          <p:nvPr/>
        </p:nvSpPr>
        <p:spPr>
          <a:xfrm>
            <a:off x="4527612" y="523782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co-culture vs axenic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D322D-0163-49F5-8F83-05F3F9A9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571625"/>
            <a:ext cx="66198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FEB1B-EB03-454B-B115-B6C649E519DB}"/>
              </a:ext>
            </a:extLst>
          </p:cNvPr>
          <p:cNvSpPr/>
          <p:nvPr/>
        </p:nvSpPr>
        <p:spPr>
          <a:xfrm>
            <a:off x="1423481" y="5721326"/>
            <a:ext cx="8965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day=60 : </a:t>
            </a:r>
            <a:r>
              <a:rPr lang="en-US" dirty="0" err="1"/>
              <a:t>Ttest_indResult</a:t>
            </a:r>
            <a:r>
              <a:rPr lang="en-US" dirty="0"/>
              <a:t>(statistic=2.7387394490570838, </a:t>
            </a:r>
            <a:r>
              <a:rPr lang="en-US" dirty="0" err="1"/>
              <a:t>pvalue</a:t>
            </a:r>
            <a:r>
              <a:rPr lang="en-US" dirty="0"/>
              <a:t>=0.007529210600903086)</a:t>
            </a:r>
          </a:p>
          <a:p>
            <a:r>
              <a:rPr lang="en-US" dirty="0"/>
              <a:t>day=100 : </a:t>
            </a:r>
            <a:r>
              <a:rPr lang="en-US" dirty="0" err="1"/>
              <a:t>Ttest_indResult</a:t>
            </a:r>
            <a:r>
              <a:rPr lang="en-US" dirty="0"/>
              <a:t>(statistic=6.2055728134674775, </a:t>
            </a:r>
            <a:r>
              <a:rPr lang="en-US" dirty="0" err="1"/>
              <a:t>pvalue</a:t>
            </a:r>
            <a:r>
              <a:rPr lang="en-US" dirty="0"/>
              <a:t>=1.9772383801176403e-08)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53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9673431-FE6A-4D09-8F16-3F6D32F7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63" y="1785633"/>
            <a:ext cx="66198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04D704-EC70-4F9E-9D6E-1210E5ADE3F4}"/>
              </a:ext>
            </a:extLst>
          </p:cNvPr>
          <p:cNvSpPr/>
          <p:nvPr/>
        </p:nvSpPr>
        <p:spPr>
          <a:xfrm>
            <a:off x="4893907" y="627594"/>
            <a:ext cx="24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co-culture vs axenic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64B8-F369-44FF-B6C1-962993F0CB72}"/>
              </a:ext>
            </a:extLst>
          </p:cNvPr>
          <p:cNvSpPr/>
          <p:nvPr/>
        </p:nvSpPr>
        <p:spPr>
          <a:xfrm>
            <a:off x="1413752" y="5907240"/>
            <a:ext cx="10687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day=60 </a:t>
            </a:r>
            <a:r>
              <a:rPr lang="en-US" dirty="0" err="1"/>
              <a:t>Ttest_indResult</a:t>
            </a:r>
            <a:r>
              <a:rPr lang="en-US" dirty="0"/>
              <a:t>(statistic=6.513651102735099, </a:t>
            </a:r>
            <a:r>
              <a:rPr lang="en-US" dirty="0" err="1"/>
              <a:t>pvalue</a:t>
            </a:r>
            <a:r>
              <a:rPr lang="en-US" dirty="0"/>
              <a:t>=4.737550066995795e-09)</a:t>
            </a:r>
          </a:p>
          <a:p>
            <a:r>
              <a:rPr lang="en-US" dirty="0"/>
              <a:t>day=100 </a:t>
            </a:r>
            <a:r>
              <a:rPr lang="en-US" dirty="0" err="1"/>
              <a:t>Ttest_indResult</a:t>
            </a:r>
            <a:r>
              <a:rPr lang="en-US" dirty="0"/>
              <a:t>(statistic=5.429712102261257, </a:t>
            </a:r>
            <a:r>
              <a:rPr lang="en-US" dirty="0" err="1"/>
              <a:t>pvalue</a:t>
            </a:r>
            <a:r>
              <a:rPr lang="en-US" dirty="0"/>
              <a:t>=5.150855380193557e-07)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1811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CF8492-B643-4C44-9AFA-BA561B39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62" y="1814511"/>
            <a:ext cx="3324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E90D773-6FB1-4F43-B071-08380F51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76" y="1814510"/>
            <a:ext cx="31908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B8986805-BEEE-4905-AA4E-03BA0803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7" y="235644"/>
            <a:ext cx="10048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ADDDF63-8B31-47BD-846D-13015CFE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181" y="5335480"/>
            <a:ext cx="2642338" cy="10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9310B3-A444-4D18-8283-09904C499AE2}"/>
              </a:ext>
            </a:extLst>
          </p:cNvPr>
          <p:cNvSpPr/>
          <p:nvPr/>
        </p:nvSpPr>
        <p:spPr>
          <a:xfrm>
            <a:off x="642151" y="4112516"/>
            <a:ext cx="4329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day=60</a:t>
            </a:r>
          </a:p>
          <a:p>
            <a:r>
              <a:rPr lang="en-US" dirty="0"/>
              <a:t>MIT9312-MED4       2.979887e-13</a:t>
            </a:r>
          </a:p>
          <a:p>
            <a:r>
              <a:rPr lang="en-US" dirty="0"/>
              <a:t>MIT9313-MED4       4.044107e-11</a:t>
            </a:r>
          </a:p>
          <a:p>
            <a:r>
              <a:rPr lang="en-US" dirty="0"/>
              <a:t>Natl2A-MED4        1.864648e-02</a:t>
            </a:r>
          </a:p>
          <a:p>
            <a:r>
              <a:rPr lang="en-US" dirty="0"/>
              <a:t>MIT9312-MIT0604    1.604945e-08</a:t>
            </a:r>
          </a:p>
          <a:p>
            <a:r>
              <a:rPr lang="en-US" dirty="0"/>
              <a:t>MIT9313-MIT0604    1.692750e-06</a:t>
            </a:r>
          </a:p>
          <a:p>
            <a:r>
              <a:rPr lang="en-US" dirty="0"/>
              <a:t>Natl2A-MIT9312     1.094969e-07</a:t>
            </a:r>
          </a:p>
          <a:p>
            <a:r>
              <a:rPr lang="en-US" dirty="0"/>
              <a:t>Natl2A-MIT9313     1.397843e-05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22F73-0B45-4F52-9630-76B073CB8BA7}"/>
              </a:ext>
            </a:extLst>
          </p:cNvPr>
          <p:cNvSpPr/>
          <p:nvPr/>
        </p:nvSpPr>
        <p:spPr>
          <a:xfrm>
            <a:off x="5034173" y="4123548"/>
            <a:ext cx="3577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day=100</a:t>
            </a:r>
          </a:p>
          <a:p>
            <a:r>
              <a:rPr lang="en-US" dirty="0"/>
              <a:t>MIT9312-MED4       1.136526e-10</a:t>
            </a:r>
          </a:p>
          <a:p>
            <a:r>
              <a:rPr lang="en-US" dirty="0"/>
              <a:t>MIT9313-MED4       1.098858e-14</a:t>
            </a:r>
          </a:p>
          <a:p>
            <a:r>
              <a:rPr lang="en-US" dirty="0"/>
              <a:t>Natl2A-MED4        8.780070e-05</a:t>
            </a:r>
          </a:p>
          <a:p>
            <a:r>
              <a:rPr lang="en-US" dirty="0"/>
              <a:t>MIT9312-MIT0604    3.664213e-05</a:t>
            </a:r>
          </a:p>
          <a:p>
            <a:r>
              <a:rPr lang="en-US" dirty="0"/>
              <a:t>MIT9313-MIT0604    6.278300e-09</a:t>
            </a:r>
          </a:p>
          <a:p>
            <a:r>
              <a:rPr lang="en-US" dirty="0"/>
              <a:t>Natl2A-MIT9312     1.327496e-02</a:t>
            </a:r>
          </a:p>
          <a:p>
            <a:r>
              <a:rPr lang="en-US" dirty="0"/>
              <a:t>Natl2A-MIT9313     4.431006e-06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E44BE-0BFF-43C0-A29A-3EAD7FAC4543}"/>
              </a:ext>
            </a:extLst>
          </p:cNvPr>
          <p:cNvSpPr/>
          <p:nvPr/>
        </p:nvSpPr>
        <p:spPr>
          <a:xfrm>
            <a:off x="8535053" y="4112516"/>
            <a:ext cx="3076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day=140</a:t>
            </a:r>
          </a:p>
          <a:p>
            <a:r>
              <a:rPr lang="en-US" dirty="0"/>
              <a:t>MIT9312-MIT0604    0.006170</a:t>
            </a:r>
          </a:p>
          <a:p>
            <a:r>
              <a:rPr lang="en-US" dirty="0"/>
              <a:t>Natl2A-MIT9312     0.004391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996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3F7AB45-3484-4F50-AC86-3B2E89AE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376608"/>
            <a:ext cx="1004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4A8A4A-6E53-41F0-8DCD-091C1F532F08}"/>
              </a:ext>
            </a:extLst>
          </p:cNvPr>
          <p:cNvSpPr/>
          <p:nvPr/>
        </p:nvSpPr>
        <p:spPr>
          <a:xfrm>
            <a:off x="1071562" y="4597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 cells as function of ALT strain, day=60</a:t>
            </a:r>
          </a:p>
          <a:p>
            <a:r>
              <a:rPr lang="en-US" dirty="0"/>
              <a:t>DE1-BS11    0.026893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61E2-CB51-4A12-B7B0-0D53FA1DAB38}"/>
              </a:ext>
            </a:extLst>
          </p:cNvPr>
          <p:cNvSpPr/>
          <p:nvPr/>
        </p:nvSpPr>
        <p:spPr>
          <a:xfrm>
            <a:off x="1071562" y="5351634"/>
            <a:ext cx="417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ALT cells as function of ALT strain, day=100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62F90-86A4-41AC-BC27-18EE9180AB0F}"/>
              </a:ext>
            </a:extLst>
          </p:cNvPr>
          <p:cNvSpPr/>
          <p:nvPr/>
        </p:nvSpPr>
        <p:spPr>
          <a:xfrm>
            <a:off x="6607945" y="4595935"/>
            <a:ext cx="44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 cells as function of ALT strain, day=140</a:t>
            </a:r>
          </a:p>
          <a:p>
            <a:r>
              <a:rPr lang="en-US" dirty="0"/>
              <a:t>DE-ATCC    0.015878</a:t>
            </a:r>
          </a:p>
          <a:p>
            <a:r>
              <a:rPr lang="en-US" dirty="0"/>
              <a:t>DE-BS11    0.001400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463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D9F453-25BD-4836-B22D-877AC555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426638"/>
            <a:ext cx="10048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A466CE-8C0C-4B8E-B7F4-0FA93CE01D60}"/>
              </a:ext>
            </a:extLst>
          </p:cNvPr>
          <p:cNvSpPr/>
          <p:nvPr/>
        </p:nvSpPr>
        <p:spPr>
          <a:xfrm>
            <a:off x="419887" y="4368216"/>
            <a:ext cx="4107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 cells as function of PRO strain, day=60</a:t>
            </a:r>
          </a:p>
          <a:p>
            <a:r>
              <a:rPr lang="en-US" dirty="0"/>
              <a:t>Natl2A-MED4       3.651113e-04</a:t>
            </a:r>
          </a:p>
          <a:p>
            <a:r>
              <a:rPr lang="en-US" dirty="0"/>
              <a:t>Natl2A-MIT0604    3.004083e-03</a:t>
            </a:r>
          </a:p>
          <a:p>
            <a:r>
              <a:rPr lang="en-US" dirty="0"/>
              <a:t>Natl2A-MIT9312    1.138943e-04</a:t>
            </a:r>
          </a:p>
          <a:p>
            <a:r>
              <a:rPr lang="en-US" dirty="0"/>
              <a:t>Natl2A-MIT9313    3.337528e-07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C4114-0127-483B-80AC-9F3AC47CB2C4}"/>
              </a:ext>
            </a:extLst>
          </p:cNvPr>
          <p:cNvSpPr/>
          <p:nvPr/>
        </p:nvSpPr>
        <p:spPr>
          <a:xfrm>
            <a:off x="4367813" y="4471219"/>
            <a:ext cx="3648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 cells as function of PRO strain, day=100</a:t>
            </a:r>
          </a:p>
          <a:p>
            <a:r>
              <a:rPr lang="en-US" dirty="0"/>
              <a:t>MIT0604-MED4       7.931135e-03</a:t>
            </a:r>
          </a:p>
          <a:p>
            <a:r>
              <a:rPr lang="en-US" dirty="0"/>
              <a:t>MIT9313-MED4       4.218253e-07</a:t>
            </a:r>
          </a:p>
          <a:p>
            <a:r>
              <a:rPr lang="en-US" dirty="0"/>
              <a:t>MIT9313-MIT9312    7.736621e-04</a:t>
            </a:r>
          </a:p>
          <a:p>
            <a:r>
              <a:rPr lang="en-US" dirty="0"/>
              <a:t>Natl2A-MIT9313     2.501980e-05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B22D6-B13D-492F-84F0-FF51D95A8893}"/>
              </a:ext>
            </a:extLst>
          </p:cNvPr>
          <p:cNvSpPr/>
          <p:nvPr/>
        </p:nvSpPr>
        <p:spPr>
          <a:xfrm>
            <a:off x="8016536" y="4506715"/>
            <a:ext cx="3755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 cells as function of PRO strain, day=140</a:t>
            </a:r>
          </a:p>
          <a:p>
            <a:r>
              <a:rPr lang="de-DE" dirty="0"/>
              <a:t>MIT0604-MED4       7.503304e-08</a:t>
            </a:r>
          </a:p>
          <a:p>
            <a:r>
              <a:rPr lang="de-DE" dirty="0"/>
              <a:t>MIT9312-MIT0604    4.592467e-08</a:t>
            </a:r>
          </a:p>
          <a:p>
            <a:r>
              <a:rPr lang="de-DE" dirty="0"/>
              <a:t>MIT9313-MIT0604    1.271490e-07</a:t>
            </a:r>
          </a:p>
          <a:p>
            <a:r>
              <a:rPr lang="de-DE" dirty="0"/>
              <a:t>Natl2A-MIT0604     2.728215e-03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973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313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Osnat</dc:creator>
  <cp:lastModifiedBy>wosnat</cp:lastModifiedBy>
  <cp:revision>18</cp:revision>
  <dcterms:created xsi:type="dcterms:W3CDTF">2020-03-09T11:36:23Z</dcterms:created>
  <dcterms:modified xsi:type="dcterms:W3CDTF">2020-03-18T13:41:09Z</dcterms:modified>
</cp:coreProperties>
</file>