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D3542A-D7E6-4C26-A84D-6279FF7DCF5F}">
  <a:tblStyle styleId="{93D3542A-D7E6-4C26-A84D-6279FF7DC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483960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483960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628b293c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628b293c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060adb5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060adb5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060adb5b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060adb5b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fc7b39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bfc7b39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04a1fb3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04a1fb3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628b293c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628b293c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628b293cf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628b293cf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628b293cf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628b293cf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3483960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3483960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bfc7b39f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bfc7b39f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fc7b39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fc7b39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bfc7b39f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bfc7b39f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bfc7b39f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bfc7b39f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060adb5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060adb5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628b293c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628b293c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060adb5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060adb5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060adb5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060adb5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628b293cf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628b293cf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628b293c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628b293c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628b293cf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628b293cf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fc7b39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fc7b39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fc7b39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fc7b39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fc7b39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fc7b39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fc7b39f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bfc7b39f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fc7b39f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bfc7b39f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60adb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60adb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8b293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8b293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fexsoft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github.com/mbarbetti/LNHunter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576000" y="9675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182C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720000" y="824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864000" y="680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72000" y="1652400"/>
            <a:ext cx="5400000" cy="919500"/>
          </a:xfrm>
          <a:prstGeom prst="rect">
            <a:avLst/>
          </a:prstGeom>
          <a:noFill/>
          <a:ln cap="flat" cmpd="sng" w="19050">
            <a:solidFill>
              <a:srgbClr val="18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i="0" sz="2200" u="none" cap="none" strike="noStrike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88000" y="1252200"/>
            <a:ext cx="1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2088000" y="2592600"/>
            <a:ext cx="2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Activity report</a:t>
            </a: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4464000" y="2571900"/>
            <a:ext cx="2808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endParaRPr i="1" sz="11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University of Florence</a:t>
            </a:r>
            <a:endParaRPr sz="11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INFN - Firenze</a:t>
            </a:r>
            <a:endParaRPr sz="11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5511" r="14263" t="0"/>
          <a:stretch/>
        </p:blipFill>
        <p:spPr>
          <a:xfrm>
            <a:off x="7653800" y="216000"/>
            <a:ext cx="12742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327" y="216000"/>
            <a:ext cx="664578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7213" y="4135500"/>
            <a:ext cx="1900799" cy="432000"/>
          </a:xfrm>
          <a:prstGeom prst="rect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3"/>
          <p:cNvSpPr txBox="1"/>
          <p:nvPr/>
        </p:nvSpPr>
        <p:spPr>
          <a:xfrm>
            <a:off x="7027212" y="4567500"/>
            <a:ext cx="190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Meeting ML_INFN @ Firenze</a:t>
            </a:r>
            <a:endParaRPr sz="10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14F86"/>
                </a:solidFill>
                <a:latin typeface="Consolas"/>
                <a:ea typeface="Consolas"/>
                <a:cs typeface="Consolas"/>
                <a:sym typeface="Consolas"/>
              </a:rPr>
              <a:t>[8 October 2021]</a:t>
            </a:r>
            <a:endParaRPr sz="1000">
              <a:solidFill>
                <a:srgbClr val="014F8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8" name="Google Shape;248;p22"/>
          <p:cNvGrpSpPr/>
          <p:nvPr/>
        </p:nvGrpSpPr>
        <p:grpSpPr>
          <a:xfrm>
            <a:off x="660375" y="2196375"/>
            <a:ext cx="1800000" cy="720000"/>
            <a:chOff x="3199350" y="1851738"/>
            <a:chExt cx="3600000" cy="1440000"/>
          </a:xfrm>
        </p:grpSpPr>
        <p:sp>
          <p:nvSpPr>
            <p:cNvPr id="249" name="Google Shape;249;p22"/>
            <p:cNvSpPr/>
            <p:nvPr/>
          </p:nvSpPr>
          <p:spPr>
            <a:xfrm>
              <a:off x="3199350" y="1851738"/>
              <a:ext cx="3600000" cy="1440000"/>
            </a:xfrm>
            <a:prstGeom prst="flowChartInputOutpu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7763" y="2062413"/>
              <a:ext cx="2183163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22"/>
          <p:cNvGrpSpPr/>
          <p:nvPr/>
        </p:nvGrpSpPr>
        <p:grpSpPr>
          <a:xfrm>
            <a:off x="3127900" y="1301138"/>
            <a:ext cx="1842975" cy="540625"/>
            <a:chOff x="2865525" y="1066050"/>
            <a:chExt cx="1842975" cy="540625"/>
          </a:xfrm>
        </p:grpSpPr>
        <p:grpSp>
          <p:nvGrpSpPr>
            <p:cNvPr id="252" name="Google Shape;252;p22"/>
            <p:cNvGrpSpPr/>
            <p:nvPr/>
          </p:nvGrpSpPr>
          <p:grpSpPr>
            <a:xfrm>
              <a:off x="2865525" y="1066675"/>
              <a:ext cx="540000" cy="540000"/>
              <a:chOff x="2865525" y="1066675"/>
              <a:chExt cx="540000" cy="540000"/>
            </a:xfrm>
          </p:grpSpPr>
          <p:sp>
            <p:nvSpPr>
              <p:cNvPr id="253" name="Google Shape;253;p22"/>
              <p:cNvSpPr/>
              <p:nvPr/>
            </p:nvSpPr>
            <p:spPr>
              <a:xfrm>
                <a:off x="2865525" y="1066675"/>
                <a:ext cx="540000" cy="5400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4" name="Google Shape;25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400000">
                <a:off x="3001763" y="1146388"/>
                <a:ext cx="267524" cy="360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5" name="Google Shape;255;p22"/>
            <p:cNvSpPr txBox="1"/>
            <p:nvPr/>
          </p:nvSpPr>
          <p:spPr>
            <a:xfrm>
              <a:off x="3499200" y="1066050"/>
              <a:ext cx="1209300" cy="540000"/>
            </a:xfrm>
            <a:prstGeom prst="rect">
              <a:avLst/>
            </a:prstGeom>
            <a:noFill/>
            <a:ln cap="flat" cmpd="sng" w="9525">
              <a:solidFill>
                <a:srgbClr val="014F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Logistic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regression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3127900" y="2286388"/>
            <a:ext cx="1842975" cy="540000"/>
            <a:chOff x="2865525" y="2101375"/>
            <a:chExt cx="1842975" cy="540000"/>
          </a:xfrm>
        </p:grpSpPr>
        <p:grpSp>
          <p:nvGrpSpPr>
            <p:cNvPr id="257" name="Google Shape;257;p22"/>
            <p:cNvGrpSpPr/>
            <p:nvPr/>
          </p:nvGrpSpPr>
          <p:grpSpPr>
            <a:xfrm>
              <a:off x="2865525" y="2101375"/>
              <a:ext cx="540000" cy="540000"/>
              <a:chOff x="2865525" y="2101375"/>
              <a:chExt cx="540000" cy="540000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2865525" y="2101375"/>
                <a:ext cx="540000" cy="5400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9" name="Google Shape;259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3001763" y="2191363"/>
                <a:ext cx="267524" cy="360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0" name="Google Shape;260;p22"/>
            <p:cNvSpPr txBox="1"/>
            <p:nvPr/>
          </p:nvSpPr>
          <p:spPr>
            <a:xfrm>
              <a:off x="3499200" y="2101375"/>
              <a:ext cx="1209300" cy="540000"/>
            </a:xfrm>
            <a:prstGeom prst="rect">
              <a:avLst/>
            </a:prstGeom>
            <a:noFill/>
            <a:ln cap="flat" cmpd="sng" w="9525">
              <a:solidFill>
                <a:srgbClr val="014F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Random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Forest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61" name="Google Shape;261;p22"/>
          <p:cNvGrpSpPr/>
          <p:nvPr/>
        </p:nvGrpSpPr>
        <p:grpSpPr>
          <a:xfrm>
            <a:off x="3127900" y="3271013"/>
            <a:ext cx="1842975" cy="540625"/>
            <a:chOff x="2865525" y="3136075"/>
            <a:chExt cx="1842975" cy="540625"/>
          </a:xfrm>
        </p:grpSpPr>
        <p:grpSp>
          <p:nvGrpSpPr>
            <p:cNvPr id="262" name="Google Shape;262;p22"/>
            <p:cNvGrpSpPr/>
            <p:nvPr/>
          </p:nvGrpSpPr>
          <p:grpSpPr>
            <a:xfrm>
              <a:off x="2865525" y="3136075"/>
              <a:ext cx="540000" cy="540000"/>
              <a:chOff x="2787325" y="3236350"/>
              <a:chExt cx="540000" cy="540000"/>
            </a:xfrm>
          </p:grpSpPr>
          <p:sp>
            <p:nvSpPr>
              <p:cNvPr id="263" name="Google Shape;263;p22"/>
              <p:cNvSpPr/>
              <p:nvPr/>
            </p:nvSpPr>
            <p:spPr>
              <a:xfrm>
                <a:off x="2787325" y="3236350"/>
                <a:ext cx="540000" cy="5400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4" name="Google Shape;26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2923563" y="3326350"/>
                <a:ext cx="267524" cy="360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5" name="Google Shape;265;p22"/>
            <p:cNvSpPr txBox="1"/>
            <p:nvPr/>
          </p:nvSpPr>
          <p:spPr>
            <a:xfrm>
              <a:off x="3499200" y="3136700"/>
              <a:ext cx="1209300" cy="540000"/>
            </a:xfrm>
            <a:prstGeom prst="rect">
              <a:avLst/>
            </a:prstGeom>
            <a:noFill/>
            <a:ln cap="flat" cmpd="sng" w="9525">
              <a:solidFill>
                <a:srgbClr val="014F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Gradient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BDT</a:t>
              </a:r>
              <a:endParaRPr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5325800" y="1382288"/>
            <a:ext cx="14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“HL”</a:t>
            </a:r>
            <a:endParaRPr sz="12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5325800" y="2371738"/>
            <a:ext cx="14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“NHL”</a:t>
            </a:r>
            <a:endParaRPr sz="12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5325800" y="3361188"/>
            <a:ext cx="14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“HL”</a:t>
            </a:r>
            <a:endParaRPr sz="12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7136000" y="2206063"/>
            <a:ext cx="1423800" cy="639300"/>
          </a:xfrm>
          <a:prstGeom prst="rect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</a:t>
            </a: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“HL”</a:t>
            </a:r>
            <a:endParaRPr sz="12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0" name="Google Shape;270;p22"/>
          <p:cNvCxnSpPr>
            <a:stCxn id="249" idx="5"/>
            <a:endCxn id="263" idx="1"/>
          </p:cNvCxnSpPr>
          <p:nvPr/>
        </p:nvCxnSpPr>
        <p:spPr>
          <a:xfrm>
            <a:off x="2280375" y="2556375"/>
            <a:ext cx="847500" cy="98460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2"/>
          <p:cNvCxnSpPr>
            <a:stCxn id="249" idx="5"/>
            <a:endCxn id="258" idx="1"/>
          </p:cNvCxnSpPr>
          <p:nvPr/>
        </p:nvCxnSpPr>
        <p:spPr>
          <a:xfrm>
            <a:off x="2280375" y="2556375"/>
            <a:ext cx="847500" cy="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2"/>
          <p:cNvCxnSpPr>
            <a:stCxn id="249" idx="5"/>
            <a:endCxn id="253" idx="1"/>
          </p:cNvCxnSpPr>
          <p:nvPr/>
        </p:nvCxnSpPr>
        <p:spPr>
          <a:xfrm flipH="1" rot="10800000">
            <a:off x="2280375" y="1571775"/>
            <a:ext cx="847500" cy="98460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2"/>
          <p:cNvCxnSpPr>
            <a:stCxn id="255" idx="3"/>
            <a:endCxn id="266" idx="1"/>
          </p:cNvCxnSpPr>
          <p:nvPr/>
        </p:nvCxnSpPr>
        <p:spPr>
          <a:xfrm flipH="1" rot="10800000">
            <a:off x="4970875" y="1566938"/>
            <a:ext cx="354900" cy="420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2"/>
          <p:cNvCxnSpPr>
            <a:stCxn id="260" idx="3"/>
            <a:endCxn id="267" idx="1"/>
          </p:cNvCxnSpPr>
          <p:nvPr/>
        </p:nvCxnSpPr>
        <p:spPr>
          <a:xfrm>
            <a:off x="4970875" y="2556388"/>
            <a:ext cx="354900" cy="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2"/>
          <p:cNvCxnSpPr>
            <a:stCxn id="265" idx="3"/>
            <a:endCxn id="268" idx="1"/>
          </p:cNvCxnSpPr>
          <p:nvPr/>
        </p:nvCxnSpPr>
        <p:spPr>
          <a:xfrm>
            <a:off x="4970875" y="3541638"/>
            <a:ext cx="354900" cy="4200"/>
          </a:xfrm>
          <a:prstGeom prst="straightConnector1">
            <a:avLst/>
          </a:prstGeom>
          <a:noFill/>
          <a:ln cap="flat" cmpd="sng" w="9525">
            <a:solidFill>
              <a:srgbClr val="014F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2"/>
          <p:cNvSpPr/>
          <p:nvPr/>
        </p:nvSpPr>
        <p:spPr>
          <a:xfrm>
            <a:off x="6807800" y="1270513"/>
            <a:ext cx="252000" cy="251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660375" y="3058025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TRAIN-SET</a:t>
            </a:r>
            <a:endParaRPr b="1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3096000" y="4002500"/>
            <a:ext cx="18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Diverse predictors</a:t>
            </a:r>
            <a:endParaRPr b="1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7124600" y="2919675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 voting</a:t>
            </a:r>
            <a:endParaRPr b="1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2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88" name="Google Shape;288;p2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290" name="Google Shape;290;p2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2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2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07" name="Google Shape;307;p2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309" name="Google Shape;309;p2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on the test-set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2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2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26" name="Google Shape;326;p2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2|18</a:t>
              </a:r>
              <a:endParaRPr sz="1000"/>
            </a:p>
          </p:txBody>
        </p:sp>
      </p:grpSp>
      <p:sp>
        <p:nvSpPr>
          <p:cNvPr id="328" name="Google Shape;328;p2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18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multiclass_classification</a:t>
            </a:r>
            <a:endParaRPr i="1" sz="18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2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43" name="Google Shape;343;p2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345" name="Google Shape;345;p2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687125"/>
            <a:ext cx="3712092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3967350" y="1034925"/>
            <a:ext cx="50799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information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not available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all the instances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keep homogeneity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119 → 101 rows (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strongly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HL-class is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over-represented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other two ones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suffers from unbalancing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14F8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classification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HL, GZ and PML classification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GZ-HL ratio : 13.8%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PML-HL ratio : 41.5%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Train/Test split :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80%/20%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k-Folds Cross Validation with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k=3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2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62" name="Google Shape;362;p2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364" name="Google Shape;364;p2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2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2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81" name="Google Shape;381;p2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383" name="Google Shape;383;p2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</a:t>
            </a: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2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00" name="Google Shape;400;p2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402" name="Google Shape;402;p2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on the test-set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2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19" name="Google Shape;419;p2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421" name="Google Shape;421;p2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>
            <a:off x="1577250" y="1240525"/>
            <a:ext cx="59895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Preliminary studies</a:t>
            </a:r>
            <a:endParaRPr u="sng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room for improvements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increasing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→ more data 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balancing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→ expanding 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low-represented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low-level data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classification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classification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looks promising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GZ-class should be treated as a 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uncertainty</a:t>
            </a:r>
            <a:endParaRPr i="1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probability thresholds → multiclass classification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2878200" y="3932688"/>
            <a:ext cx="3387600" cy="4002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to any kind of suggestions!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3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38" name="Google Shape;438;p3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440" name="Google Shape;440;p3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/>
        </p:nvSpPr>
        <p:spPr>
          <a:xfrm>
            <a:off x="0" y="2371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Backup</a:t>
            </a:r>
            <a:endParaRPr b="1" sz="2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3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55" name="Google Shape;455;p3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457" name="Google Shape;457;p3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458" name="Google Shape;458;p31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5" name="Google Shape;75;p1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77" name="Google Shape;77;p1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20000" y="1066013"/>
            <a:ext cx="77040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of 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 applied to PET and CT images.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Lymphoma types:</a:t>
            </a:r>
            <a:endParaRPr u="sng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Hodgkin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(HL)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 Zone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(GZ)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Mediastinal Lymphoma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(PML) 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200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low-level data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PET and CT images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 classification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Convolutional Neural Nets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6194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high-level data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 drawn by </a:t>
            </a:r>
            <a:r>
              <a:rPr lang="it" sz="1200" u="sng">
                <a:solidFill>
                  <a:srgbClr val="3790B3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LIFEx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images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Binary and multiclass classification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</a:t>
            </a:r>
            <a:r>
              <a:rPr i="1" lang="it"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12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4"/>
          <p:cNvSpPr txBox="1"/>
          <p:nvPr/>
        </p:nvSpPr>
        <p:spPr>
          <a:xfrm rot="28647">
            <a:off x="7703985" y="3018035"/>
            <a:ext cx="900031" cy="17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PROGRESS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4"/>
          <p:cNvSpPr txBox="1"/>
          <p:nvPr/>
        </p:nvSpPr>
        <p:spPr>
          <a:xfrm rot="28647">
            <a:off x="539985" y="3018035"/>
            <a:ext cx="900031" cy="179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Train/Test</a:t>
            </a: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split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64" name="Google Shape;464;p32"/>
          <p:cNvGrpSpPr/>
          <p:nvPr/>
        </p:nvGrpSpPr>
        <p:grpSpPr>
          <a:xfrm>
            <a:off x="640950" y="1193088"/>
            <a:ext cx="7862100" cy="821450"/>
            <a:chOff x="640950" y="3929225"/>
            <a:chExt cx="7862100" cy="821450"/>
          </a:xfrm>
        </p:grpSpPr>
        <p:sp>
          <p:nvSpPr>
            <p:cNvPr id="465" name="Google Shape;465;p32"/>
            <p:cNvSpPr txBox="1"/>
            <p:nvPr/>
          </p:nvSpPr>
          <p:spPr>
            <a:xfrm>
              <a:off x="640950" y="3929225"/>
              <a:ext cx="7862100" cy="4002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DATASET | size: 101 | ratio: 100%</a:t>
              </a:r>
              <a:endParaRPr b="1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6" name="Google Shape;466;p32"/>
            <p:cNvSpPr txBox="1"/>
            <p:nvPr/>
          </p:nvSpPr>
          <p:spPr>
            <a:xfrm>
              <a:off x="640963" y="4390675"/>
              <a:ext cx="5184000" cy="3600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TRAIN-</a:t>
              </a: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SET | size: 80 | ratio: 80%</a:t>
              </a:r>
              <a:endParaRPr b="1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32"/>
            <p:cNvSpPr txBox="1"/>
            <p:nvPr/>
          </p:nvSpPr>
          <p:spPr>
            <a:xfrm>
              <a:off x="5911038" y="4390675"/>
              <a:ext cx="2592000" cy="3600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TEST-</a:t>
              </a:r>
              <a:r>
                <a:rPr b="1" lang="it" sz="1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SET | size: 21 | ratio: 20%</a:t>
              </a:r>
              <a:endParaRPr b="1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8" name="Google Shape;468;p32"/>
          <p:cNvSpPr txBox="1"/>
          <p:nvPr/>
        </p:nvSpPr>
        <p:spPr>
          <a:xfrm>
            <a:off x="640950" y="2335750"/>
            <a:ext cx="78621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ensure that our Machine Learning model will be able to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to new cases, namely to behave like a 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 predictor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we should avoid to use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dataset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train our model. A better option is to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 the data into two sets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set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train the model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set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test the model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error rate on new cases is called the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generalization error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we can estimate it evaluating the trained model on the test set.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3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77" name="Google Shape;477;p3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479" name="Google Shape;479;p3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optimization: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k-Folds Cross Validation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6" name="Google Shape;486;p33"/>
          <p:cNvGrpSpPr/>
          <p:nvPr/>
        </p:nvGrpSpPr>
        <p:grpSpPr>
          <a:xfrm>
            <a:off x="865800" y="2900100"/>
            <a:ext cx="7412400" cy="1891950"/>
            <a:chOff x="289275" y="2829350"/>
            <a:chExt cx="7412400" cy="1891950"/>
          </a:xfrm>
        </p:grpSpPr>
        <p:grpSp>
          <p:nvGrpSpPr>
            <p:cNvPr id="487" name="Google Shape;487;p33"/>
            <p:cNvGrpSpPr/>
            <p:nvPr/>
          </p:nvGrpSpPr>
          <p:grpSpPr>
            <a:xfrm>
              <a:off x="289275" y="2829350"/>
              <a:ext cx="3600000" cy="1851900"/>
              <a:chOff x="1166100" y="1590950"/>
              <a:chExt cx="3600000" cy="1851900"/>
            </a:xfrm>
          </p:grpSpPr>
          <p:sp>
            <p:nvSpPr>
              <p:cNvPr id="488" name="Google Shape;488;p33"/>
              <p:cNvSpPr txBox="1"/>
              <p:nvPr/>
            </p:nvSpPr>
            <p:spPr>
              <a:xfrm>
                <a:off x="1166100" y="1590950"/>
                <a:ext cx="3600000" cy="3600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TRAIN-SET</a:t>
                </a:r>
                <a:endParaRPr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9" name="Google Shape;489;p33"/>
              <p:cNvSpPr txBox="1"/>
              <p:nvPr/>
            </p:nvSpPr>
            <p:spPr>
              <a:xfrm>
                <a:off x="116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0" name="Google Shape;490;p33"/>
              <p:cNvSpPr txBox="1"/>
              <p:nvPr/>
            </p:nvSpPr>
            <p:spPr>
              <a:xfrm>
                <a:off x="368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1" name="Google Shape;491;p33"/>
              <p:cNvSpPr txBox="1"/>
              <p:nvPr/>
            </p:nvSpPr>
            <p:spPr>
              <a:xfrm>
                <a:off x="242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E691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VALIDATION</a:t>
                </a:r>
                <a:endParaRPr b="1" sz="1000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2" name="Google Shape;492;p33"/>
              <p:cNvSpPr txBox="1"/>
              <p:nvPr/>
            </p:nvSpPr>
            <p:spPr>
              <a:xfrm>
                <a:off x="116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3" name="Google Shape;493;p33"/>
              <p:cNvSpPr txBox="1"/>
              <p:nvPr/>
            </p:nvSpPr>
            <p:spPr>
              <a:xfrm>
                <a:off x="2426100" y="20882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4" name="Google Shape;494;p33"/>
              <p:cNvSpPr txBox="1"/>
              <p:nvPr/>
            </p:nvSpPr>
            <p:spPr>
              <a:xfrm>
                <a:off x="116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5" name="Google Shape;495;p33"/>
              <p:cNvSpPr txBox="1"/>
              <p:nvPr/>
            </p:nvSpPr>
            <p:spPr>
              <a:xfrm>
                <a:off x="3686100" y="25855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6" name="Google Shape;496;p33"/>
              <p:cNvSpPr txBox="1"/>
              <p:nvPr/>
            </p:nvSpPr>
            <p:spPr>
              <a:xfrm>
                <a:off x="368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97" name="Google Shape;497;p33"/>
              <p:cNvSpPr txBox="1"/>
              <p:nvPr/>
            </p:nvSpPr>
            <p:spPr>
              <a:xfrm>
                <a:off x="2426100" y="3082850"/>
                <a:ext cx="1080000" cy="360000"/>
              </a:xfrm>
              <a:prstGeom prst="rect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sz="10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TRAIN</a:t>
                </a:r>
                <a:endParaRPr b="1" sz="10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498" name="Google Shape;498;p33"/>
            <p:cNvSpPr txBox="1"/>
            <p:nvPr/>
          </p:nvSpPr>
          <p:spPr>
            <a:xfrm>
              <a:off x="3889275" y="3325375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</a:t>
              </a: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score</a:t>
              </a:r>
              <a:endParaRPr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p33"/>
            <p:cNvSpPr txBox="1"/>
            <p:nvPr/>
          </p:nvSpPr>
          <p:spPr>
            <a:xfrm>
              <a:off x="3889275" y="3821300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 score</a:t>
              </a:r>
              <a:endParaRPr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0" name="Google Shape;500;p33"/>
            <p:cNvSpPr txBox="1"/>
            <p:nvPr/>
          </p:nvSpPr>
          <p:spPr>
            <a:xfrm>
              <a:off x="3889275" y="4317225"/>
              <a:ext cx="892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→ score</a:t>
              </a:r>
              <a:endParaRPr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782075" y="3281300"/>
              <a:ext cx="180000" cy="1440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182C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 txBox="1"/>
            <p:nvPr/>
          </p:nvSpPr>
          <p:spPr>
            <a:xfrm>
              <a:off x="4962075" y="3821300"/>
              <a:ext cx="27396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mean </a:t>
              </a: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score </a:t>
              </a:r>
              <a:r>
                <a:rPr lang="it" sz="1200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± standard deviation</a:t>
              </a:r>
              <a:endParaRPr sz="12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3" name="Google Shape;503;p33"/>
          <p:cNvSpPr txBox="1"/>
          <p:nvPr/>
        </p:nvSpPr>
        <p:spPr>
          <a:xfrm>
            <a:off x="865800" y="1004700"/>
            <a:ext cx="74124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search of the best possible predictor, we should avoid that our model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learns by heart the training instances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because it will result in a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greater generalization error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possible solution is to use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k-Folds Cross Validation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 algorithm based on the splitting of the training set into k different subsets. We will use k-1 subsets to train the model and leave the last subset to validate it. Then, the average performance of our model against each of the folds can be used as a robust score to build an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 problem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namely to find the best possible model.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33"/>
          <p:cNvSpPr txBox="1"/>
          <p:nvPr/>
        </p:nvSpPr>
        <p:spPr>
          <a:xfrm>
            <a:off x="6171900" y="2958825"/>
            <a:ext cx="2106300" cy="5541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Jupyter Notebook we have used k = 3!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p3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3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13" name="Google Shape;513;p3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515" name="Google Shape;515;p3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Classifier: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baseline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2" name="Google Shape;5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50" y="1401738"/>
            <a:ext cx="32292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4"/>
          <p:cNvSpPr txBox="1"/>
          <p:nvPr/>
        </p:nvSpPr>
        <p:spPr>
          <a:xfrm>
            <a:off x="927000" y="1218675"/>
            <a:ext cx="45588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simple classifier that makes predictions using simple rules: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computes the frequency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each label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interprets such frequencies as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probabilities</a:t>
            </a:r>
            <a:endParaRPr u="sng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predicts new instances label on the basis of computed probabilities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classifier is useful as a simple baseline to compare with other (real) classifiers</a:t>
            </a:r>
            <a:endParaRPr>
              <a:solidFill>
                <a:srgbClr val="182C4D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3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3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32" name="Google Shape;532;p3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534" name="Google Shape;534;p3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535" name="Google Shape;535;p34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50"/>
            <a:ext cx="31242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3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3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51" name="Google Shape;551;p3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553" name="Google Shape;553;p3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554" name="Google Shape;554;p35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classifier: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3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3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70" name="Google Shape;570;p3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572" name="Google Shape;572;p3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573" name="Google Shape;573;p36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 classifier: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3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3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89" name="Google Shape;589;p3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591" name="Google Shape;591;p3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592" name="Google Shape;592;p37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regression: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3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p3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08" name="Google Shape;608;p3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610" name="Google Shape;610;p3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611" name="Google Shape;611;p38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classifier</a:t>
            </a: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p3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3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27" name="Google Shape;627;p3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|18</a:t>
              </a:r>
              <a:endParaRPr sz="1000"/>
            </a:p>
          </p:txBody>
        </p:sp>
      </p:grpSp>
      <p:sp>
        <p:nvSpPr>
          <p:cNvPr id="629" name="Google Shape;629;p3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630" name="Google Shape;630;p39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066050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 classifier: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4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p4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646" name="Google Shape;646;p4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28|18</a:t>
              </a:r>
              <a:endParaRPr sz="1000"/>
            </a:p>
          </p:txBody>
        </p:sp>
      </p:grpSp>
      <p:sp>
        <p:nvSpPr>
          <p:cNvPr id="648" name="Google Shape;648;p4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649" name="Google Shape;649;p40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attempts:</a:t>
            </a:r>
            <a:r>
              <a:rPr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high-level dataset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92000" y="998163"/>
            <a:ext cx="756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of 119 rows x 101 columns</a:t>
            </a:r>
            <a:endParaRPr u="sng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data types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need for homogeneous dataset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intervals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014F8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dim[</a:t>
            </a:r>
            <a:r>
              <a:rPr b="1" i="1" lang="it">
                <a:solidFill>
                  <a:srgbClr val="014F8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r>
              <a:rPr b="1" lang="it">
                <a:solidFill>
                  <a:srgbClr val="014F8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] ~ dim[</a:t>
            </a:r>
            <a:r>
              <a:rPr b="1" i="1" lang="it">
                <a:solidFill>
                  <a:srgbClr val="014F8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 space</a:t>
            </a:r>
            <a:r>
              <a:rPr b="1" lang="it">
                <a:solidFill>
                  <a:srgbClr val="014F8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r>
              <a:rPr lang="it">
                <a:solidFill>
                  <a:srgbClr val="182C4D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→ need for reducing the feature space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6145625" y="3479163"/>
            <a:ext cx="2660176" cy="987613"/>
            <a:chOff x="1101000" y="3878538"/>
            <a:chExt cx="2660176" cy="987613"/>
          </a:xfrm>
        </p:grpSpPr>
        <p:grpSp>
          <p:nvGrpSpPr>
            <p:cNvPr id="94" name="Google Shape;94;p15"/>
            <p:cNvGrpSpPr/>
            <p:nvPr/>
          </p:nvGrpSpPr>
          <p:grpSpPr>
            <a:xfrm>
              <a:off x="1101000" y="3878538"/>
              <a:ext cx="2520900" cy="648013"/>
              <a:chOff x="653325" y="3985638"/>
              <a:chExt cx="2520900" cy="648013"/>
            </a:xfrm>
          </p:grpSpPr>
          <p:pic>
            <p:nvPicPr>
              <p:cNvPr id="95" name="Google Shape;9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3325" y="3985638"/>
                <a:ext cx="648000" cy="64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96;p15"/>
              <p:cNvSpPr/>
              <p:nvPr/>
            </p:nvSpPr>
            <p:spPr>
              <a:xfrm>
                <a:off x="653325" y="3985650"/>
                <a:ext cx="2520900" cy="648000"/>
              </a:xfrm>
              <a:prstGeom prst="rect">
                <a:avLst/>
              </a:prstGeom>
              <a:noFill/>
              <a:ln cap="flat" cmpd="sng" w="9525">
                <a:solidFill>
                  <a:srgbClr val="014F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1225125" y="4109550"/>
                <a:ext cx="1949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" u="sng">
                    <a:solidFill>
                      <a:srgbClr val="3790B3"/>
                    </a:solidFill>
                    <a:latin typeface="Consolas"/>
                    <a:ea typeface="Consolas"/>
                    <a:cs typeface="Consolas"/>
                    <a:sym typeface="Consolas"/>
                    <a:hlinkClick r:id="rId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mbarbetti/LNHunter</a:t>
                </a:r>
                <a:endParaRPr b="1" u="sng">
                  <a:solidFill>
                    <a:srgbClr val="3790B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pic>
          <p:nvPicPr>
            <p:cNvPr id="98" name="Google Shape;9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02176" y="4326150"/>
              <a:ext cx="459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/>
        </p:nvSpPr>
        <p:spPr>
          <a:xfrm>
            <a:off x="720000" y="2924450"/>
            <a:ext cx="76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repository on GitHub to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high-level dataset through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Jupyter Notebooks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data_preparation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data format correction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data_visualization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correlated features removal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binary_classification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classification in HL and non-HL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multiclass_classification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-- classification in HL, GZ and PML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08" name="Google Shape;108;p1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03|18</a:t>
              </a:r>
              <a:endParaRPr sz="1000"/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list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36475" y="1806175"/>
            <a:ext cx="3906000" cy="29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DISCRETIZED_SUVbwmean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DISCRETIZED_SUVbwstd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DISCRETIZED_SUVbwmax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DISCRETIZED_SUVbwQ1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DISCRETIZED_SUVbwQ3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DISCRETIZED_SUVbwpeakSphere0,5mL:discretized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DISCRETIZED_SUVbwpeakSphere0,5mL(value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DISCRETIZED_SUVbwpeakSphere1mL:discretized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DISCRETIZED_SUVbwpeakSphere1mL(value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DISCRETIZED_TLG(mL)[onlyForPETorNM]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DISCRETIZED_HISTO_Entropy_log10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DISCRETIZED_HISTO_Entropy_log2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DISCRETIZED_HISTO_Energy[=Uniformity]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91075" y="871875"/>
            <a:ext cx="2621400" cy="26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Lymphoma typer (HL =1, GZ = 2, PML =3)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Data nascita</a:t>
            </a:r>
            <a:endParaRPr b="1" sz="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dPET staging</a:t>
            </a:r>
            <a:endParaRPr b="1" sz="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SUVmin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SUVmean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SUVstd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SUVmax (SUV)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(# vx)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SMTV (mL/Kg)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TLG (SUV*mL)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STLG (SUV*mL/Kg)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(# vx)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MTV (mL)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SMTV (mL/Kg)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TLG (SUV*mL) TOT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STLG (SUV*mL/Kg) TOT</a:t>
            </a:r>
            <a:endParaRPr b="1"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992050" y="1325925"/>
            <a:ext cx="3409800" cy="19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SHAPE_Volume(mL)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SHAPE_Volume(vx)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SHAPE_Sphericity[onlyFor3DROI])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SHAPE_Surface(mm2)[onlyFor3DROI]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SHAPE_Compacity[onlyFor3DROI]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PARAMS_DistanceOfNeighbours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PARAMS_NumberOfGreyLevels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PARAMS_BinSize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PARAMS_IntensityResampling</a:t>
            </a:r>
            <a:endParaRPr b="1" sz="9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PARAMS_BoundsRangeOfValueAfterDiscretisation(SUVbw)</a:t>
            </a:r>
            <a:endParaRPr b="1" sz="9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PARAMS_ZSpatialResampling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PARAMS_YSpatialResampling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PARAMS_XSpatialResampling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34250" y="1118175"/>
            <a:ext cx="16932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NGLDM_Coarseness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NGLDM_Contrast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NGLDM_Busyness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GLZLM_LGZE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GLZLM_HGZE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GLZLM_SZHGE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GLZLM_LZHGE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GLZLM_GLNU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GLZLM_ZLNU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GLZLM_ZP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TimePosition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zLocation[onlyFor2DROI]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946900" y="2531275"/>
            <a:ext cx="3906000" cy="21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CONVENTIONAL_SUVbwmin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CONVENTIONAL_SUVbwmean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CONVENTIONAL_SUVbwstd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CONVENTIONAL_SUVbwmax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CONVENTIONAL_SUVbwQ1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CONVENTIONAL_SUVbwQ2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CONVENTIONAL_SUVbwQ3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CONVENTIONAL_SUVbwSkewness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CONVENTIONAL_SUVbwExcessKurtosis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CONVENTIONAL_SUVbwpeakSphere0,5mL:discretized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CONVENTIONAL_SUVbwpeakSphere0,5mL(value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CONVENTIONAL_SUVbwpeakSphere1mL:discretized volume sought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CONVENTIONAL_SUVbwpeakSphere1mL(value only for PET or NM)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CONVENTIONAL_TLG(mL)[onlyForPETorNM]</a:t>
            </a:r>
            <a:endParaRPr b="1"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199375" y="1118175"/>
            <a:ext cx="2508900" cy="28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CHECK_Cluster(s)ToSmall</a:t>
            </a:r>
            <a:endParaRPr b="1" sz="9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GLCM_Homogeneity[=InverseDifference]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GLCM_Energy[=AngularSecondMoment]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GLCM_Contrast[=Variance]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GLCM_Correlation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GLCM_Entropy_log10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GLCM_Entropy_log2[=JointEntropy]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GLCM_Dissimilarity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GLRLM_LGRE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GLRLM_HGRE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GLRLM_SRHGE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GLRLM_LRLGE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GLRLM_LRHGE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GLRLM_GLNU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GLRLM_RLNU</a:t>
            </a:r>
            <a:endParaRPr b="1" sz="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GLRLM_RP</a:t>
            </a:r>
            <a:endParaRPr b="1" sz="13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449225" y="2799925"/>
            <a:ext cx="1039500" cy="9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C7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</a:t>
            </a:r>
            <a:r>
              <a:rPr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interval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1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32" name="Google Shape;132;p1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04|18</a:t>
              </a:r>
              <a:endParaRPr sz="1000"/>
            </a:p>
          </p:txBody>
        </p:sp>
      </p:grpSp>
      <p:sp>
        <p:nvSpPr>
          <p:cNvPr id="134" name="Google Shape;134;p1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cleaning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672000" y="4230813"/>
            <a:ext cx="1800000" cy="4002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99 → 17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50" name="Google Shape;150;p1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05|18</a:t>
              </a:r>
              <a:endParaRPr sz="1000"/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850" y="1014963"/>
            <a:ext cx="3190875" cy="31135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7"/>
          <p:cNvGrpSpPr/>
          <p:nvPr/>
        </p:nvGrpSpPr>
        <p:grpSpPr>
          <a:xfrm>
            <a:off x="642275" y="1383300"/>
            <a:ext cx="4456800" cy="2336100"/>
            <a:chOff x="720000" y="1017150"/>
            <a:chExt cx="4456800" cy="2336100"/>
          </a:xfrm>
        </p:grpSpPr>
        <p:sp>
          <p:nvSpPr>
            <p:cNvPr id="156" name="Google Shape;156;p17"/>
            <p:cNvSpPr txBox="1"/>
            <p:nvPr/>
          </p:nvSpPr>
          <p:spPr>
            <a:xfrm>
              <a:off x="720000" y="1017150"/>
              <a:ext cx="4456800" cy="23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78899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●"/>
              </a:pP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Features with </a:t>
              </a:r>
              <a:r>
                <a:rPr lang="it" u="sng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clear contents</a:t>
              </a: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dropped</a:t>
              </a:r>
              <a:endParaRPr b="1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○"/>
              </a:pP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text data</a:t>
              </a:r>
              <a:endParaRPr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○"/>
              </a:pP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intervals</a:t>
              </a:r>
              <a:endParaRPr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899" lvl="0" marL="179999" rtl="0" algn="just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●"/>
              </a:pP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Variables with strong correlations </a:t>
              </a:r>
              <a:r>
                <a:rPr b="1"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dropped</a:t>
              </a:r>
              <a:endParaRPr b="1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○"/>
              </a:pPr>
              <a:r>
                <a:rPr lang="it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              → </a:t>
              </a:r>
              <a:r>
                <a:rPr i="1"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strong correlation</a:t>
              </a:r>
              <a:endParaRPr i="1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899" lvl="0" marL="179999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82C4D"/>
                </a:buClr>
                <a:buSzPts val="1400"/>
                <a:buFont typeface="Century Gothic"/>
                <a:buChar char="●"/>
              </a:pPr>
              <a:r>
                <a:rPr b="1" lang="it">
                  <a:solidFill>
                    <a:srgbClr val="014F8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New feature added</a:t>
              </a:r>
              <a:endParaRPr b="1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8901" lvl="1" marL="360000" rtl="0" algn="l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  <a:buClr>
                  <a:srgbClr val="182C4D"/>
                </a:buClr>
                <a:buSzPts val="1400"/>
                <a:buFont typeface="Century Gothic"/>
                <a:buChar char="○"/>
              </a:pPr>
              <a:r>
                <a:rPr lang="it">
                  <a:solidFill>
                    <a:srgbClr val="182C4D"/>
                  </a:solidFill>
                  <a:latin typeface="Consolas"/>
                  <a:ea typeface="Consolas"/>
                  <a:cs typeface="Consolas"/>
                  <a:sym typeface="Consolas"/>
                </a:rPr>
                <a:t>age</a:t>
              </a:r>
              <a:r>
                <a:rPr lang="it">
                  <a:solidFill>
                    <a:srgbClr val="182C4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from dates subtraction (then dropped)</a:t>
              </a:r>
              <a:endParaRPr i="1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0875" y="2342850"/>
              <a:ext cx="1212750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2772000" y="2340900"/>
            <a:ext cx="3600000" cy="461700"/>
          </a:xfrm>
          <a:prstGeom prst="rect">
            <a:avLst/>
          </a:prstGeom>
          <a:noFill/>
          <a:ln cap="flat" cmpd="sng" w="19050">
            <a:solidFill>
              <a:srgbClr val="18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b="1" lang="it" sz="1800">
                <a:solidFill>
                  <a:srgbClr val="182C4D"/>
                </a:solidFill>
                <a:latin typeface="Consolas"/>
                <a:ea typeface="Consolas"/>
                <a:cs typeface="Consolas"/>
                <a:sym typeface="Consolas"/>
              </a:rPr>
              <a:t>_classification</a:t>
            </a:r>
            <a:endParaRPr i="1" sz="1800">
              <a:solidFill>
                <a:srgbClr val="182C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71" name="Google Shape;171;p1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06|18</a:t>
              </a:r>
              <a:endParaRPr sz="1000"/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750"/>
            <a:ext cx="3712092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space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89" name="Google Shape;189;p1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07|18</a:t>
              </a:r>
              <a:endParaRPr sz="1000"/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3967350" y="1034925"/>
            <a:ext cx="50799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information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not available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all the instances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</a:t>
            </a:r>
            <a:r>
              <a:rPr b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keep homogeneity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119 → 101 rows (</a:t>
            </a:r>
            <a:r>
              <a:rPr i="1"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strongly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HL-class is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over-represented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other two ones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suffers from unbalancing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classification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 and non-HL classification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a bit more balanced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901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NHL-HL ratio : 55.4%</a:t>
            </a:r>
            <a:endParaRPr b="1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Train/Test split :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80%/20%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2C4D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k-Folds Cross Validation with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k=3</a:t>
            </a:r>
            <a:endParaRPr b="1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 rot="-5400000">
            <a:off x="5902925" y="2173338"/>
            <a:ext cx="1800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</a:t>
            </a: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labels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207450" y="871863"/>
            <a:ext cx="1800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labels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measures: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accuracy, precision &amp; recall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1" name="Google Shape;201;p20"/>
          <p:cNvGraphicFramePr/>
          <p:nvPr/>
        </p:nvGraphicFramePr>
        <p:xfrm>
          <a:off x="7207450" y="167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{93D3542A-D7E6-4C26-A84D-6279FF7DCF5F}</a:tableStyleId>
              </a:tblPr>
              <a:tblGrid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Negative (TN)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False Positive (FP)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False Negative (FN)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True Positive (TP)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4F8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0"/>
          <p:cNvSpPr txBox="1"/>
          <p:nvPr/>
        </p:nvSpPr>
        <p:spPr>
          <a:xfrm>
            <a:off x="8107450" y="130183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7207450" y="130183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 rot="-5400000">
            <a:off x="6572800" y="283648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 rot="-5400000">
            <a:off x="6572800" y="1936488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863" y="4041825"/>
            <a:ext cx="155088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250" y="4057638"/>
            <a:ext cx="2890081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588" y="4057638"/>
            <a:ext cx="1836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533300" y="1066050"/>
            <a:ext cx="60114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generally not the preferred performance measure for classifiers, especially when one are dealing with </a:t>
            </a:r>
            <a:r>
              <a:rPr b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 datasets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In fact, classifiers succeed in recognizing instances belonging to most frequent label, resulting in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accuracy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even if the other instances are mis-classified.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order to ensure a model evaluation </a:t>
            </a:r>
            <a:r>
              <a:rPr lang="it" u="sng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against unbalanced datasets, one can use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b="1" i="1"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r>
              <a:rPr lang="it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t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scores.</a:t>
            </a:r>
            <a:endParaRPr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485850" y="3081525"/>
            <a:ext cx="2106300" cy="5541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14F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Jupyter Notebook we have used RECALL!</a:t>
            </a:r>
            <a:endParaRPr b="1" sz="1200">
              <a:solidFill>
                <a:srgbClr val="014F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6581313" y="3860025"/>
            <a:ext cx="1800000" cy="795600"/>
          </a:xfrm>
          <a:prstGeom prst="rect">
            <a:avLst/>
          </a:prstGeom>
          <a:noFill/>
          <a:ln cap="flat" cmpd="sng" w="19050">
            <a:solidFill>
              <a:srgbClr val="014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20" name="Google Shape;220;p2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08|18</a:t>
              </a:r>
              <a:endParaRPr sz="1000"/>
            </a:p>
          </p:txBody>
        </p:sp>
      </p:grpSp>
      <p:sp>
        <p:nvSpPr>
          <p:cNvPr id="222" name="Google Shape;222;p2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38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Dummy Classifier:</a:t>
            </a:r>
            <a:r>
              <a:rPr i="1" lang="it" sz="1800">
                <a:solidFill>
                  <a:srgbClr val="182C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performance</a:t>
            </a:r>
            <a:endParaRPr i="1" sz="1800">
              <a:solidFill>
                <a:srgbClr val="182C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182C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379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3790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014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39" name="Google Shape;239;p2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182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09|18</a:t>
              </a:r>
              <a:endParaRPr sz="1000"/>
            </a:p>
          </p:txBody>
        </p:sp>
      </p:grpSp>
      <p:sp>
        <p:nvSpPr>
          <p:cNvPr id="241" name="Google Shape;241;p2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[08.10.2021]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5544025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ML_INFN @ 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