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D2B1E-AFD9-4FD2-96B3-319EC8E18B0A}">
  <a:tblStyle styleId="{90BD2B1E-AFD9-4FD2-96B3-319EC8E18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483960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483960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cd6a4db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cd6a4db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cd6a4dba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cd6a4dba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cd6a4dba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cd6a4dba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cd6a4dba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cd6a4dba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cd6a4dba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cd6a4dba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cd6a4dba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cd6a4dba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cd6a4dba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cd6a4dba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bfc7b39f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bfc7b39f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cd6a4dba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cd6a4dba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cd6a4dba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cd6a4dba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fc7b39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bfc7b39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d6a4dba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d6a4dba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cd6a4dba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cd6a4dba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cd6a4dba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cd6a4dba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cd6a4db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cd6a4db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cd6a4dba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fcd6a4dba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cd6a4db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cd6a4db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fc7b39f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fc7b39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d6a4db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d6a4db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d6a4dba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d6a4dba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d6a4dba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d6a4dba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d6a4dba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d6a4dba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cd6a4db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cd6a4db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cd6a4dba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cd6a4dba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fexsoft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github.com/mbarbetti/lymphoma-classification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>
            <a:off x="576000" y="9675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2400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720000" y="8244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864000" y="680400"/>
            <a:ext cx="3600000" cy="3600000"/>
          </a:xfrm>
          <a:prstGeom prst="snip1Rect">
            <a:avLst>
              <a:gd fmla="val 16667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72000" y="1652400"/>
            <a:ext cx="5400000" cy="919500"/>
          </a:xfrm>
          <a:prstGeom prst="rect">
            <a:avLst/>
          </a:prstGeom>
          <a:noFill/>
          <a:ln cap="flat" cmpd="sng" w="19050">
            <a:solidFill>
              <a:srgbClr val="240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i="0" sz="2200" u="none" cap="none" strike="noStrike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88000" y="1252200"/>
            <a:ext cx="1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2088000" y="2592600"/>
            <a:ext cx="2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Activity status n. 2</a:t>
            </a:r>
            <a:endParaRPr sz="1800"/>
          </a:p>
        </p:txBody>
      </p:sp>
      <p:sp>
        <p:nvSpPr>
          <p:cNvPr id="60" name="Google Shape;60;p13"/>
          <p:cNvSpPr/>
          <p:nvPr/>
        </p:nvSpPr>
        <p:spPr>
          <a:xfrm>
            <a:off x="4464000" y="2571900"/>
            <a:ext cx="2808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endParaRPr i="1" sz="11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University of Florence</a:t>
            </a:r>
            <a:endParaRPr sz="11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INFN - Firenze</a:t>
            </a:r>
            <a:endParaRPr sz="11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5511" r="14263" t="0"/>
          <a:stretch/>
        </p:blipFill>
        <p:spPr>
          <a:xfrm>
            <a:off x="7653800" y="216000"/>
            <a:ext cx="12742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327" y="216000"/>
            <a:ext cx="664578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53" name="Google Shape;253;p2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255" name="Google Shape;255;p2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regions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63" y="1024263"/>
            <a:ext cx="4895666" cy="368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178" y="2910388"/>
            <a:ext cx="171833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313" y="422638"/>
            <a:ext cx="171833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00" y="776363"/>
            <a:ext cx="1719283" cy="18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2"/>
          <p:cNvCxnSpPr>
            <a:endCxn id="261" idx="1"/>
          </p:cNvCxnSpPr>
          <p:nvPr/>
        </p:nvCxnSpPr>
        <p:spPr>
          <a:xfrm>
            <a:off x="4516178" y="3339988"/>
            <a:ext cx="2745000" cy="470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65" name="Google Shape;265;p22"/>
          <p:cNvCxnSpPr>
            <a:endCxn id="262" idx="1"/>
          </p:cNvCxnSpPr>
          <p:nvPr/>
        </p:nvCxnSpPr>
        <p:spPr>
          <a:xfrm flipH="1" rot="10800000">
            <a:off x="3906813" y="1322638"/>
            <a:ext cx="3217500" cy="797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66" name="Google Shape;266;p22"/>
          <p:cNvCxnSpPr>
            <a:stCxn id="263" idx="3"/>
          </p:cNvCxnSpPr>
          <p:nvPr/>
        </p:nvCxnSpPr>
        <p:spPr>
          <a:xfrm>
            <a:off x="1935283" y="1676363"/>
            <a:ext cx="1611000" cy="70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67" name="Google Shape;267;p22"/>
          <p:cNvSpPr/>
          <p:nvPr/>
        </p:nvSpPr>
        <p:spPr>
          <a:xfrm>
            <a:off x="2044300" y="2157325"/>
            <a:ext cx="373200" cy="1159800"/>
          </a:xfrm>
          <a:prstGeom prst="ellipse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405100" y="3845338"/>
            <a:ext cx="163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important feature in classification</a:t>
            </a:r>
            <a:endParaRPr b="1" sz="10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9" name="Google Shape;269;p22"/>
          <p:cNvCxnSpPr/>
          <p:nvPr/>
        </p:nvCxnSpPr>
        <p:spPr>
          <a:xfrm flipH="1">
            <a:off x="1467700" y="3171238"/>
            <a:ext cx="635700" cy="694500"/>
          </a:xfrm>
          <a:prstGeom prst="straightConnector1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80" name="Google Shape;280;p2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282" name="Google Shape;282;p2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2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99" name="Google Shape;299;p2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301" name="Google Shape;301;p2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regions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63" y="1024263"/>
            <a:ext cx="4895666" cy="36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4"/>
          <p:cNvSpPr/>
          <p:nvPr/>
        </p:nvSpPr>
        <p:spPr>
          <a:xfrm>
            <a:off x="2044300" y="2157325"/>
            <a:ext cx="373200" cy="1159800"/>
          </a:xfrm>
          <a:prstGeom prst="ellipse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405100" y="3845338"/>
            <a:ext cx="163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important feature in classification</a:t>
            </a:r>
            <a:endParaRPr b="1" sz="10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9" name="Google Shape;309;p24"/>
          <p:cNvCxnSpPr/>
          <p:nvPr/>
        </p:nvCxnSpPr>
        <p:spPr>
          <a:xfrm flipH="1">
            <a:off x="1467700" y="3171238"/>
            <a:ext cx="635700" cy="694500"/>
          </a:xfrm>
          <a:prstGeom prst="straightConnector1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38"/>
            <a:ext cx="30670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2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22" name="Google Shape;322;p2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324" name="Google Shape;324;p2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38"/>
            <a:ext cx="30670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41" name="Google Shape;341;p2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343" name="Google Shape;343;p2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combination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2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58" name="Google Shape;358;p2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360" name="Google Shape;360;p2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comparison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100" y="1024263"/>
            <a:ext cx="4938347" cy="368948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38"/>
            <a:ext cx="30670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2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78" name="Google Shape;378;p2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380" name="Google Shape;380;p2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on the test-set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2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395" name="Google Shape;395;p2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397" name="Google Shape;397;p2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0" y="23715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endParaRPr b="1" sz="2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12" name="Google Shape;412;p3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414" name="Google Shape;414;p3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Gray Zone class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0" y="1024000"/>
            <a:ext cx="4909146" cy="3690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 txBox="1"/>
          <p:nvPr/>
        </p:nvSpPr>
        <p:spPr>
          <a:xfrm>
            <a:off x="5457975" y="1353150"/>
            <a:ext cx="34662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classifier</a:t>
            </a:r>
            <a:endParaRPr sz="1200"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trained to </a:t>
            </a: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 HL-PML classes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 performance also on the test-set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999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Behaviour with the third class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half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GZ-items are predicted as HL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GZ-items have </a:t>
            </a: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mixed characteristics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btw HL and PML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 is a sort of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middle-class</a:t>
            </a:r>
            <a:endParaRPr i="1"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3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3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31" name="Google Shape;431;p3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433" name="Google Shape;433;p3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Promotion to multiclass classification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7" name="Google Shape;4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38" y="1024263"/>
            <a:ext cx="4895666" cy="36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1"/>
          <p:cNvSpPr txBox="1"/>
          <p:nvPr/>
        </p:nvSpPr>
        <p:spPr>
          <a:xfrm>
            <a:off x="5752850" y="3385225"/>
            <a:ext cx="2955000" cy="7389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thresholds can be used 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promote trained binary classifiers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into multiclass classifiers!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5464550" y="1274600"/>
            <a:ext cx="35316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thresholds → </a:t>
            </a: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decision regions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outer regions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HL and PML predictions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middle region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GZ predictions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performance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binary classifier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09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○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promising performance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the multiclass classifier trained with HL, GZ and PML as disjoint classes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73" name="Google Shape;73;p1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75" name="Google Shape;75;p1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previous meetings: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20000" y="1066013"/>
            <a:ext cx="77040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of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 applied to PET and CT images.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Lymphoma types: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Hodgkin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(HL)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Gray Zone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(GZ)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26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AutoNum type="arabicPeriod"/>
            </a:pP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Mediastinal Lymphoma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(PML) 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20000" y="3100425"/>
            <a:ext cx="3804600" cy="13131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low-level data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PET and CT images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Image classification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Convolutional Neural Nets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619400" y="3100425"/>
            <a:ext cx="3804600" cy="13131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high-level data</a:t>
            </a:r>
            <a:endParaRPr b="1" sz="12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features drawn by </a:t>
            </a:r>
            <a:r>
              <a:rPr lang="it" sz="1200" u="sng">
                <a:solidFill>
                  <a:srgbClr val="9D4EDD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LIFEx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images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Technique: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Binary and multiclass classification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200"/>
              <a:buFont typeface="Century Gothic"/>
              <a:buChar char="●"/>
            </a:pPr>
            <a:r>
              <a:rPr lang="it" sz="12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Algorithm: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</a:t>
            </a:r>
            <a:r>
              <a:rPr i="1" lang="it" sz="1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sz="1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 txBox="1"/>
          <p:nvPr/>
        </p:nvSpPr>
        <p:spPr>
          <a:xfrm rot="28647">
            <a:off x="7703985" y="3018035"/>
            <a:ext cx="900031" cy="17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PROGRESS</a:t>
            </a:r>
            <a:endParaRPr b="1"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4"/>
          <p:cNvSpPr txBox="1"/>
          <p:nvPr/>
        </p:nvSpPr>
        <p:spPr>
          <a:xfrm rot="28647">
            <a:off x="539985" y="3018035"/>
            <a:ext cx="900031" cy="179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</a:t>
            </a:r>
            <a:endParaRPr b="1"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38"/>
            <a:ext cx="30670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2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2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32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32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2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53" name="Google Shape;453;p32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455" name="Google Shape;455;p32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33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3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70" name="Google Shape;470;p33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472" name="Google Shape;472;p33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5" name="Google Shape;475;p33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1577250" y="1066050"/>
            <a:ext cx="59895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Preliminary studies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179999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Still need for taking a look at literature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179999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room for improvements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dataset →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performant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classifiers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balancing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dataset →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sensitive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classifiers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low-level data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179999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Necessity to define a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pipeline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optimization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Accuracy? Precision? Recall?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 AUC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179999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Necessity to add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statistical errors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performance evaluation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2878200" y="4080738"/>
            <a:ext cx="3387600" cy="400200"/>
          </a:xfrm>
          <a:prstGeom prst="rect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to any kind of suggestions!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33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4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4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34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489" name="Google Shape;489;p34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491" name="Google Shape;491;p34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4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34"/>
          <p:cNvSpPr txBox="1"/>
          <p:nvPr/>
        </p:nvSpPr>
        <p:spPr>
          <a:xfrm>
            <a:off x="0" y="23715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Backup</a:t>
            </a:r>
            <a:endParaRPr b="1" sz="2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3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06" name="Google Shape;506;p3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508" name="Google Shape;508;p3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 optimized version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63" y="1024263"/>
            <a:ext cx="4895666" cy="36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p3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24" name="Google Shape;524;p3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526" name="Google Shape;526;p3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 optimized version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0" name="Google Shape;5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63" y="1024263"/>
            <a:ext cx="4895666" cy="36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3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542" name="Google Shape;542;p3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544" name="Google Shape;544;p3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Gradient BDT: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AUC optimized version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8" name="Google Shape;5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163" y="1024263"/>
            <a:ext cx="4895666" cy="36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5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94" name="Google Shape;94;p15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03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96" name="Google Shape;96;p15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previous meetings: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learned lessons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1401750"/>
            <a:ext cx="3712092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967350" y="1076800"/>
            <a:ext cx="50799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88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heavily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HL-class is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over-represented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w.r.t. the other two ones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suffers from unbalancing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looks promising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 and non-HL classification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a bit more balanced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fails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HL, GZ and PML classification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HL-class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well-identified by models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8899" lvl="0" marL="179999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GZ-class is a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middle-class</a:t>
            </a:r>
            <a:endParaRPr i="1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uncertainty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btw HL and PML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HL and PML are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 disjoint classes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6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04|21</a:t>
              </a:r>
              <a:endParaRPr sz="1000"/>
            </a:p>
          </p:txBody>
        </p:sp>
      </p:grpSp>
      <p:sp>
        <p:nvSpPr>
          <p:cNvPr id="116" name="Google Shape;116;p16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previous meetings: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suggestion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2743375" y="3764288"/>
            <a:ext cx="3657251" cy="969538"/>
            <a:chOff x="1978400" y="3379713"/>
            <a:chExt cx="3657251" cy="969538"/>
          </a:xfrm>
        </p:grpSpPr>
        <p:pic>
          <p:nvPicPr>
            <p:cNvPr id="122" name="Google Shape;12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8400" y="3379713"/>
              <a:ext cx="648000" cy="6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6"/>
            <p:cNvSpPr/>
            <p:nvPr/>
          </p:nvSpPr>
          <p:spPr>
            <a:xfrm>
              <a:off x="1978400" y="3379725"/>
              <a:ext cx="3508500" cy="648000"/>
            </a:xfrm>
            <a:prstGeom prst="rect">
              <a:avLst/>
            </a:prstGeom>
            <a:noFill/>
            <a:ln cap="flat" cmpd="sng" w="9525">
              <a:solidFill>
                <a:srgbClr val="5A18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2550200" y="3503625"/>
              <a:ext cx="30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 u="sng">
                  <a:solidFill>
                    <a:srgbClr val="9D4EDD"/>
                  </a:solidFill>
                  <a:latin typeface="Consolas"/>
                  <a:ea typeface="Consolas"/>
                  <a:cs typeface="Consolas"/>
                  <a:sym typeface="Consola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mbarbetti/lymphoma-classification</a:t>
              </a:r>
              <a:endParaRPr b="1" sz="1200" u="sng">
                <a:solidFill>
                  <a:srgbClr val="9D4E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5" name="Google Shape;12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6651" y="3809250"/>
              <a:ext cx="459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6"/>
          <p:cNvSpPr txBox="1"/>
          <p:nvPr/>
        </p:nvSpPr>
        <p:spPr>
          <a:xfrm>
            <a:off x="2198100" y="1084188"/>
            <a:ext cx="47478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lassifiers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improvement</a:t>
            </a:r>
            <a:endParaRPr b="1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probability threshold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make decisions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robustness against unbalanced datasets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 AUC score for optimization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17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●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multiclass classification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implementation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GZ-class treated as a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uncertainty</a:t>
            </a:r>
            <a:endParaRPr u="sng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3675" lvl="1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400"/>
              <a:buFont typeface="Century Gothic"/>
              <a:buChar char="○"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classifiers </a:t>
            </a:r>
            <a:r>
              <a:rPr b="1" i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promoted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multiclass classifiers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37" name="Google Shape;137;p17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05|21</a:t>
              </a:r>
              <a:endParaRPr sz="1000"/>
            </a:p>
          </p:txBody>
        </p:sp>
      </p:grpSp>
      <p:sp>
        <p:nvSpPr>
          <p:cNvPr id="139" name="Google Shape;139;p17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0" y="23715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classification</a:t>
            </a:r>
            <a:endParaRPr b="1" sz="22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8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54" name="Google Shape;154;p18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06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156" name="Google Shape;156;p18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rules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probability threshold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8" y="1054938"/>
            <a:ext cx="4895666" cy="3689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8"/>
          <p:cNvCxnSpPr/>
          <p:nvPr/>
        </p:nvCxnSpPr>
        <p:spPr>
          <a:xfrm rot="10800000">
            <a:off x="2449700" y="1154750"/>
            <a:ext cx="0" cy="3209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 txBox="1"/>
          <p:nvPr/>
        </p:nvSpPr>
        <p:spPr>
          <a:xfrm>
            <a:off x="2522025" y="1247450"/>
            <a:ext cx="515100" cy="21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PML</a:t>
            </a:r>
            <a:endParaRPr b="1"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862275" y="1247450"/>
            <a:ext cx="515100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endParaRPr b="1"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278500" y="1054100"/>
            <a:ext cx="36000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trained classifier </a:t>
            </a:r>
            <a:r>
              <a:rPr i="1"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induces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1-D space (represented by the predicted probability) where items belonging to different classes are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separated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much as possible: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powerful classifiers result in greater separations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Classifiers typically adopt the standard threshold of 0.5 in predicted probability to make a decision. </a:t>
            </a:r>
            <a:r>
              <a:rPr lang="it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Customizing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this threshold allows to obtain models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robust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against unbalanced dataset, and to have </a:t>
            </a:r>
            <a:r>
              <a:rPr b="1" lang="it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control</a:t>
            </a:r>
            <a:r>
              <a:rPr lang="it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models performance.</a:t>
            </a:r>
            <a:endParaRPr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9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176" name="Google Shape;176;p19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07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178" name="Google Shape;178;p19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rules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precision/recall tradeoff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8" y="1345000"/>
            <a:ext cx="4600575" cy="30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9"/>
          <p:cNvCxnSpPr/>
          <p:nvPr/>
        </p:nvCxnSpPr>
        <p:spPr>
          <a:xfrm rot="10800000">
            <a:off x="2058725" y="1428125"/>
            <a:ext cx="0" cy="257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/>
          <p:nvPr/>
        </p:nvCxnSpPr>
        <p:spPr>
          <a:xfrm rot="10800000">
            <a:off x="506075" y="1997825"/>
            <a:ext cx="1553100" cy="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 rot="10800000">
            <a:off x="506075" y="2535800"/>
            <a:ext cx="1553100" cy="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 txBox="1"/>
          <p:nvPr/>
        </p:nvSpPr>
        <p:spPr>
          <a:xfrm rot="-5400000">
            <a:off x="6663750" y="3721200"/>
            <a:ext cx="1253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labels</a:t>
            </a:r>
            <a:endParaRPr b="1" sz="9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596450" y="2783625"/>
            <a:ext cx="126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 labels</a:t>
            </a:r>
            <a:endParaRPr b="1" sz="9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89" name="Google Shape;189;p19"/>
          <p:cNvGraphicFramePr/>
          <p:nvPr/>
        </p:nvGraphicFramePr>
        <p:xfrm>
          <a:off x="7596450" y="33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{90BD2B1E-AFD9-4FD2-96B3-319EC8E18B0A}</a:tableStyleId>
              </a:tblPr>
              <a:tblGrid>
                <a:gridCol w="630000"/>
                <a:gridCol w="630000"/>
              </a:tblGrid>
              <a:tr h="6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6AA84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TN</a:t>
                      </a:r>
                      <a:endParaRPr b="1" sz="1200">
                        <a:solidFill>
                          <a:srgbClr val="6AA84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CC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FP</a:t>
                      </a:r>
                      <a:endParaRPr b="1" sz="1200">
                        <a:solidFill>
                          <a:srgbClr val="CC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CC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FN</a:t>
                      </a:r>
                      <a:endParaRPr b="1" sz="1200">
                        <a:solidFill>
                          <a:srgbClr val="CC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rgbClr val="6AA84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TP</a:t>
                      </a:r>
                      <a:endParaRPr b="1" sz="1200">
                        <a:solidFill>
                          <a:srgbClr val="6AA84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A18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19"/>
          <p:cNvSpPr txBox="1"/>
          <p:nvPr/>
        </p:nvSpPr>
        <p:spPr>
          <a:xfrm>
            <a:off x="8226450" y="3114500"/>
            <a:ext cx="630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endParaRPr sz="7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596450" y="3114300"/>
            <a:ext cx="630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</a:t>
            </a:r>
            <a:endParaRPr sz="7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 rot="-5400000">
            <a:off x="7139100" y="4200146"/>
            <a:ext cx="630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endParaRPr sz="7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 rot="-5400000">
            <a:off x="7143300" y="3569246"/>
            <a:ext cx="621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Negative</a:t>
            </a:r>
            <a:endParaRPr sz="7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063" y="4126350"/>
            <a:ext cx="155088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113" y="3495438"/>
            <a:ext cx="1836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956150" y="1345000"/>
            <a:ext cx="3900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Moving the threshold at will, one can obtain </a:t>
            </a:r>
            <a:r>
              <a:rPr lang="it" sz="1300" u="sng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target score desired</a:t>
            </a:r>
            <a:r>
              <a:rPr lang="it" sz="13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(recall or precision).</a:t>
            </a:r>
            <a:endParaRPr sz="13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●"/>
            </a:pPr>
            <a:r>
              <a:rPr lang="it" sz="13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recall → low precision</a:t>
            </a:r>
            <a:endParaRPr sz="13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32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○"/>
            </a:pPr>
            <a:r>
              <a:rPr b="1" lang="it" sz="13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TPR → low TNR</a:t>
            </a:r>
            <a:endParaRPr b="1" sz="13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179999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●"/>
            </a:pPr>
            <a:r>
              <a:rPr lang="it" sz="13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precision → low recall</a:t>
            </a:r>
            <a:endParaRPr sz="13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325" lvl="1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0046"/>
              </a:buClr>
              <a:buSzPts val="1300"/>
              <a:buFont typeface="Century Gothic"/>
              <a:buChar char="○"/>
            </a:pPr>
            <a:r>
              <a:rPr b="1" lang="it" sz="13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TNR → low TPR</a:t>
            </a:r>
            <a:endParaRPr b="1" sz="13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0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07" name="Google Shape;207;p20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08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209" name="Google Shape;209;p20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regions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425" y="1024000"/>
            <a:ext cx="4909146" cy="369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346" y="2910388"/>
            <a:ext cx="17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750" y="410175"/>
            <a:ext cx="1721442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00" y="776375"/>
            <a:ext cx="1719283" cy="18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0"/>
          <p:cNvCxnSpPr>
            <a:endCxn id="215" idx="1"/>
          </p:cNvCxnSpPr>
          <p:nvPr/>
        </p:nvCxnSpPr>
        <p:spPr>
          <a:xfrm>
            <a:off x="4973146" y="3387388"/>
            <a:ext cx="2287200" cy="423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19" name="Google Shape;219;p20"/>
          <p:cNvCxnSpPr>
            <a:endCxn id="216" idx="1"/>
          </p:cNvCxnSpPr>
          <p:nvPr/>
        </p:nvCxnSpPr>
        <p:spPr>
          <a:xfrm flipH="1" rot="10800000">
            <a:off x="4714350" y="1310175"/>
            <a:ext cx="2408400" cy="7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1939450" y="1683925"/>
            <a:ext cx="1376100" cy="473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21" name="Google Shape;221;p20"/>
          <p:cNvSpPr/>
          <p:nvPr/>
        </p:nvSpPr>
        <p:spPr>
          <a:xfrm>
            <a:off x="2044300" y="2157325"/>
            <a:ext cx="373200" cy="1159800"/>
          </a:xfrm>
          <a:prstGeom prst="ellipse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405100" y="3845338"/>
            <a:ext cx="163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5A1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important feature in classification</a:t>
            </a:r>
            <a:endParaRPr b="1" sz="1000">
              <a:solidFill>
                <a:srgbClr val="5A189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3" name="Google Shape;223;p20"/>
          <p:cNvCxnSpPr/>
          <p:nvPr/>
        </p:nvCxnSpPr>
        <p:spPr>
          <a:xfrm flipH="1">
            <a:off x="1467700" y="3171238"/>
            <a:ext cx="635700" cy="694500"/>
          </a:xfrm>
          <a:prstGeom prst="straightConnector1">
            <a:avLst/>
          </a:prstGeom>
          <a:noFill/>
          <a:ln cap="flat" cmpd="sng" w="19050">
            <a:solidFill>
              <a:srgbClr val="5A189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0" y="1066050"/>
            <a:ext cx="30670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>
            <a:off x="0" y="0"/>
            <a:ext cx="9144000" cy="216000"/>
          </a:xfrm>
          <a:prstGeom prst="rect">
            <a:avLst/>
          </a:prstGeom>
          <a:solidFill>
            <a:srgbClr val="240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0" y="4927500"/>
            <a:ext cx="9144000" cy="216000"/>
          </a:xfrm>
          <a:prstGeom prst="rect">
            <a:avLst/>
          </a:prstGeom>
          <a:solidFill>
            <a:srgbClr val="9D4E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216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Matteo Barbetti</a:t>
            </a: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(University of Florence)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46400" y="-61350"/>
            <a:ext cx="43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Bulky mediastinal lymphoma classification with ML-techniques</a:t>
            </a:r>
            <a:endParaRPr b="1"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1"/>
          <p:cNvSpPr/>
          <p:nvPr/>
        </p:nvSpPr>
        <p:spPr>
          <a:xfrm flipH="1">
            <a:off x="5544000" y="4927500"/>
            <a:ext cx="36000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8424000" y="4866150"/>
            <a:ext cx="760125" cy="338700"/>
            <a:chOff x="8424000" y="4866150"/>
            <a:chExt cx="760125" cy="338700"/>
          </a:xfrm>
        </p:grpSpPr>
        <p:sp>
          <p:nvSpPr>
            <p:cNvPr id="235" name="Google Shape;235;p21"/>
            <p:cNvSpPr/>
            <p:nvPr/>
          </p:nvSpPr>
          <p:spPr>
            <a:xfrm flipH="1">
              <a:off x="8424000" y="4927500"/>
              <a:ext cx="720000" cy="216000"/>
            </a:xfrm>
            <a:prstGeom prst="snip1Rect">
              <a:avLst>
                <a:gd fmla="val 50000" name="adj"/>
              </a:avLst>
            </a:prstGeom>
            <a:solidFill>
              <a:srgbClr val="2400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8536125" y="4866150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09</a:t>
              </a:r>
              <a:r>
                <a:rPr lang="it" sz="10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|21</a:t>
              </a:r>
              <a:endParaRPr sz="1000"/>
            </a:p>
          </p:txBody>
        </p:sp>
      </p:grpSp>
      <p:sp>
        <p:nvSpPr>
          <p:cNvPr id="237" name="Google Shape;237;p21"/>
          <p:cNvSpPr/>
          <p:nvPr/>
        </p:nvSpPr>
        <p:spPr>
          <a:xfrm flipH="1" rot="10800000">
            <a:off x="0" y="0"/>
            <a:ext cx="938400" cy="216000"/>
          </a:xfrm>
          <a:prstGeom prst="snip1Rect">
            <a:avLst>
              <a:gd fmla="val 50000" name="adj"/>
            </a:avLst>
          </a:prstGeom>
          <a:solidFill>
            <a:srgbClr val="5A18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flipH="1" rot="10800000">
            <a:off x="0" y="0"/>
            <a:ext cx="720000" cy="216000"/>
          </a:xfrm>
          <a:prstGeom prst="snip1Rect">
            <a:avLst>
              <a:gd fmla="val 50000" name="adj"/>
            </a:avLst>
          </a:prstGeom>
          <a:solidFill>
            <a:srgbClr val="9D4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3967350" y="4866150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[2021.11.09]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5544000" y="4866150"/>
            <a:ext cx="28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AIMN-Firenze meeting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0" y="410163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r>
              <a:rPr b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it" sz="1800">
                <a:solidFill>
                  <a:srgbClr val="2400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i="1" sz="1800">
              <a:solidFill>
                <a:srgbClr val="24004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1066038"/>
            <a:ext cx="30289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