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</p:sldIdLst>
  <p:sldSz cy="5143500" cx="9144000"/>
  <p:notesSz cx="6858000" cy="9144000"/>
  <p:embeddedFontLst>
    <p:embeddedFont>
      <p:font typeface="Century Gothic"/>
      <p:regular r:id="rId43"/>
      <p:bold r:id="rId44"/>
      <p:italic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6B87B3D-136B-4F25-BD8F-3D631CEBABB6}">
  <a:tblStyle styleId="{26B87B3D-136B-4F25-BD8F-3D631CEBABB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44" Type="http://schemas.openxmlformats.org/officeDocument/2006/relationships/font" Target="fonts/CenturyGothic-bold.fntdata"/><Relationship Id="rId21" Type="http://schemas.openxmlformats.org/officeDocument/2006/relationships/slide" Target="slides/slide15.xml"/><Relationship Id="rId43" Type="http://schemas.openxmlformats.org/officeDocument/2006/relationships/font" Target="fonts/CenturyGothic-regular.fntdata"/><Relationship Id="rId24" Type="http://schemas.openxmlformats.org/officeDocument/2006/relationships/slide" Target="slides/slide18.xml"/><Relationship Id="rId46" Type="http://schemas.openxmlformats.org/officeDocument/2006/relationships/font" Target="fonts/CenturyGothic-boldItalic.fntdata"/><Relationship Id="rId23" Type="http://schemas.openxmlformats.org/officeDocument/2006/relationships/slide" Target="slides/slide17.xml"/><Relationship Id="rId45" Type="http://schemas.openxmlformats.org/officeDocument/2006/relationships/font" Target="fonts/CenturyGothic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e34839600b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e34839600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ebfc7b39fd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ebfc7b39fd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ebfc7b39fd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ebfc7b39fd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ebfc7b39fd_0_3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ebfc7b39fd_0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ebfc7b39fd_0_3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ebfc7b39fd_0_3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f060adb5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f060adb5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f060adb5b4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f060adb5b4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e628b293c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e628b293c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f060adb5b4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f060adb5b4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e628b293cf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e628b293cf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e628b293cf_1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e628b293cf_1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ebfc7b39fd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ebfc7b39fd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f060adb5b4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f060adb5b4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e628b293cf_1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e628b293cf_1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f060adb5b4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f060adb5b4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e628b293cf_1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e628b293cf_1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f060adb5b4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f060adb5b4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f060adb5b4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f060adb5b4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ebfc7b39fd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" name="Google Shape;607;gebfc7b39fd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f04a1fb380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f04a1fb380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e628b293cf_1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Google Shape;643;ge628b293cf_1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e628b293cf_1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Google Shape;662;ge628b293cf_1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ebfc7b39fd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ebfc7b39fd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e628b293cf_1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1" name="Google Shape;681;ge628b293cf_1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ge628b293cf_1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0" name="Google Shape;700;ge628b293cf_1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ge628b293cf_1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9" name="Google Shape;719;ge628b293cf_1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ge628b293cf_1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8" name="Google Shape;738;ge628b293cf_1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ge34839600b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7" name="Google Shape;757;ge34839600b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gebfc7b39fd_0_3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6" name="Google Shape;776;gebfc7b39fd_0_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gebfc7b39fd_0_4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3" name="Google Shape;793;gebfc7b39fd_0_4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ebfc7b39fd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ebfc7b39fd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ebfc7b39fd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ebfc7b39fd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ebfc7b39fd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ebfc7b39fd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ebfc7b39fd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ebfc7b39fd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ebfc7b39fd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ebfc7b39fd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ebfc7b39fd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ebfc7b39fd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Relationship Id="rId4" Type="http://schemas.openxmlformats.org/officeDocument/2006/relationships/image" Target="../media/image14.png"/><Relationship Id="rId5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2.png"/><Relationship Id="rId4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Relationship Id="rId4" Type="http://schemas.openxmlformats.org/officeDocument/2006/relationships/image" Target="../media/image15.png"/><Relationship Id="rId5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png"/><Relationship Id="rId4" Type="http://schemas.openxmlformats.org/officeDocument/2006/relationships/image" Target="../media/image2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lifexsoft.org/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5.png"/><Relationship Id="rId4" Type="http://schemas.openxmlformats.org/officeDocument/2006/relationships/image" Target="../media/image2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9.png"/><Relationship Id="rId4" Type="http://schemas.openxmlformats.org/officeDocument/2006/relationships/image" Target="../media/image3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7.png"/><Relationship Id="rId4" Type="http://schemas.openxmlformats.org/officeDocument/2006/relationships/image" Target="../media/image4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5.png"/><Relationship Id="rId4" Type="http://schemas.openxmlformats.org/officeDocument/2006/relationships/image" Target="../media/image3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8.png"/><Relationship Id="rId4" Type="http://schemas.openxmlformats.org/officeDocument/2006/relationships/image" Target="../media/image3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7.png"/><Relationship Id="rId4" Type="http://schemas.openxmlformats.org/officeDocument/2006/relationships/image" Target="../media/image3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3.png"/><Relationship Id="rId4" Type="http://schemas.openxmlformats.org/officeDocument/2006/relationships/image" Target="../media/image4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hyperlink" Target="https://github.com/mbarbetti/LNHunter" TargetMode="External"/><Relationship Id="rId5" Type="http://schemas.openxmlformats.org/officeDocument/2006/relationships/image" Target="../media/image7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2.png"/><Relationship Id="rId4" Type="http://schemas.openxmlformats.org/officeDocument/2006/relationships/image" Target="../media/image39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0.png"/><Relationship Id="rId4" Type="http://schemas.openxmlformats.org/officeDocument/2006/relationships/image" Target="../media/image40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8.png"/><Relationship Id="rId4" Type="http://schemas.openxmlformats.org/officeDocument/2006/relationships/image" Target="../media/image4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4.png"/><Relationship Id="rId4" Type="http://schemas.openxmlformats.org/officeDocument/2006/relationships/image" Target="../media/image45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4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Relationship Id="rId4" Type="http://schemas.openxmlformats.org/officeDocument/2006/relationships/hyperlink" Target="https://pandas.pydata.org/docs/reference/api/pandas.DataFrame.corr.html" TargetMode="External"/><Relationship Id="rId5" Type="http://schemas.openxmlformats.org/officeDocument/2006/relationships/hyperlink" Target="https://pandas.pydata.org/docs/reference/api/pandas.DataFrame.corr.html" TargetMode="External"/><Relationship Id="rId6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 rot="10800000">
            <a:off x="576000" y="967500"/>
            <a:ext cx="3600000" cy="3600000"/>
          </a:xfrm>
          <a:prstGeom prst="snip1Rect">
            <a:avLst>
              <a:gd fmla="val 16667" name="adj"/>
            </a:avLst>
          </a:prstGeom>
          <a:solidFill>
            <a:srgbClr val="24004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 rot="10800000">
            <a:off x="720000" y="824400"/>
            <a:ext cx="3600000" cy="3600000"/>
          </a:xfrm>
          <a:prstGeom prst="snip1Rect">
            <a:avLst>
              <a:gd fmla="val 16667" name="adj"/>
            </a:avLst>
          </a:prstGeom>
          <a:solidFill>
            <a:srgbClr val="5A189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 rot="10800000">
            <a:off x="864000" y="680400"/>
            <a:ext cx="3600000" cy="3600000"/>
          </a:xfrm>
          <a:prstGeom prst="snip1Rect">
            <a:avLst>
              <a:gd fmla="val 16667" name="adj"/>
            </a:avLst>
          </a:prstGeom>
          <a:solidFill>
            <a:srgbClr val="9D4E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1872000" y="1652400"/>
            <a:ext cx="5400000" cy="919500"/>
          </a:xfrm>
          <a:prstGeom prst="rect">
            <a:avLst/>
          </a:prstGeom>
          <a:noFill/>
          <a:ln cap="flat" cmpd="sng" w="19050">
            <a:solidFill>
              <a:srgbClr val="2400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200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Bulky mediastinal lymphoma classification with ML-techniques</a:t>
            </a:r>
            <a:endParaRPr b="1" i="0" sz="2200" u="none" cap="none" strike="noStrike">
              <a:solidFill>
                <a:srgbClr val="24004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2088000" y="1252200"/>
            <a:ext cx="193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[16.09.2021]</a:t>
            </a:r>
            <a:endParaRPr sz="1800"/>
          </a:p>
        </p:txBody>
      </p:sp>
      <p:sp>
        <p:nvSpPr>
          <p:cNvPr id="59" name="Google Shape;59;p13"/>
          <p:cNvSpPr txBox="1"/>
          <p:nvPr/>
        </p:nvSpPr>
        <p:spPr>
          <a:xfrm>
            <a:off x="2088000" y="2592600"/>
            <a:ext cx="237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Activity status n. 1</a:t>
            </a:r>
            <a:endParaRPr sz="1800"/>
          </a:p>
        </p:txBody>
      </p:sp>
      <p:sp>
        <p:nvSpPr>
          <p:cNvPr id="60" name="Google Shape;60;p13"/>
          <p:cNvSpPr/>
          <p:nvPr/>
        </p:nvSpPr>
        <p:spPr>
          <a:xfrm>
            <a:off x="4464000" y="2571900"/>
            <a:ext cx="2808000" cy="170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u="sng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Matteo Barbetti</a:t>
            </a:r>
            <a:endParaRPr i="1" sz="1100">
              <a:solidFill>
                <a:srgbClr val="24004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University of Firenze</a:t>
            </a:r>
            <a:endParaRPr sz="1100">
              <a:solidFill>
                <a:srgbClr val="24004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INFN - Firenze</a:t>
            </a:r>
            <a:endParaRPr sz="1100">
              <a:solidFill>
                <a:srgbClr val="24004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1" name="Google Shape;61;p13"/>
          <p:cNvPicPr preferRelativeResize="0"/>
          <p:nvPr/>
        </p:nvPicPr>
        <p:blipFill rotWithShape="1">
          <a:blip r:embed="rId3">
            <a:alphaModFix/>
          </a:blip>
          <a:srcRect b="0" l="5511" r="14263" t="0"/>
          <a:stretch/>
        </p:blipFill>
        <p:spPr>
          <a:xfrm>
            <a:off x="7653800" y="216000"/>
            <a:ext cx="12742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26327" y="216000"/>
            <a:ext cx="664578" cy="71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2"/>
          <p:cNvSpPr/>
          <p:nvPr/>
        </p:nvSpPr>
        <p:spPr>
          <a:xfrm>
            <a:off x="0" y="0"/>
            <a:ext cx="9144000" cy="216000"/>
          </a:xfrm>
          <a:prstGeom prst="rect">
            <a:avLst/>
          </a:prstGeom>
          <a:solidFill>
            <a:srgbClr val="24004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22"/>
          <p:cNvSpPr/>
          <p:nvPr/>
        </p:nvSpPr>
        <p:spPr>
          <a:xfrm>
            <a:off x="0" y="4927500"/>
            <a:ext cx="9144000" cy="216000"/>
          </a:xfrm>
          <a:prstGeom prst="rect">
            <a:avLst/>
          </a:prstGeom>
          <a:solidFill>
            <a:srgbClr val="9D4E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22"/>
          <p:cNvSpPr txBox="1"/>
          <p:nvPr/>
        </p:nvSpPr>
        <p:spPr>
          <a:xfrm>
            <a:off x="216000" y="4866150"/>
            <a:ext cx="288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 u="sng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Matteo Barbetti</a:t>
            </a:r>
            <a:r>
              <a:rPr lang="it" sz="1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(University of Firenze)</a:t>
            </a:r>
            <a:endParaRPr sz="10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1" name="Google Shape;241;p22"/>
          <p:cNvSpPr txBox="1"/>
          <p:nvPr/>
        </p:nvSpPr>
        <p:spPr>
          <a:xfrm>
            <a:off x="1046400" y="-61350"/>
            <a:ext cx="432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Bulky mediastinal lymphoma classification with ML-techniques</a:t>
            </a:r>
            <a:endParaRPr b="1" sz="10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2" name="Google Shape;242;p22"/>
          <p:cNvSpPr/>
          <p:nvPr/>
        </p:nvSpPr>
        <p:spPr>
          <a:xfrm flipH="1">
            <a:off x="5544000" y="4927500"/>
            <a:ext cx="3600000" cy="216000"/>
          </a:xfrm>
          <a:prstGeom prst="snip1Rect">
            <a:avLst>
              <a:gd fmla="val 50000" name="adj"/>
            </a:avLst>
          </a:prstGeom>
          <a:solidFill>
            <a:srgbClr val="5A189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3" name="Google Shape;243;p22"/>
          <p:cNvGrpSpPr/>
          <p:nvPr/>
        </p:nvGrpSpPr>
        <p:grpSpPr>
          <a:xfrm>
            <a:off x="8424000" y="4866150"/>
            <a:ext cx="760125" cy="338700"/>
            <a:chOff x="8424000" y="4866150"/>
            <a:chExt cx="760125" cy="338700"/>
          </a:xfrm>
        </p:grpSpPr>
        <p:sp>
          <p:nvSpPr>
            <p:cNvPr id="244" name="Google Shape;244;p22"/>
            <p:cNvSpPr/>
            <p:nvPr/>
          </p:nvSpPr>
          <p:spPr>
            <a:xfrm flipH="1">
              <a:off x="8424000" y="4927500"/>
              <a:ext cx="720000" cy="216000"/>
            </a:xfrm>
            <a:prstGeom prst="snip1Rect">
              <a:avLst>
                <a:gd fmla="val 50000" name="adj"/>
              </a:avLst>
            </a:prstGeom>
            <a:solidFill>
              <a:srgbClr val="2400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22"/>
            <p:cNvSpPr txBox="1"/>
            <p:nvPr/>
          </p:nvSpPr>
          <p:spPr>
            <a:xfrm>
              <a:off x="8536125" y="4866150"/>
              <a:ext cx="6480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10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10</a:t>
              </a:r>
              <a:r>
                <a:rPr lang="it" sz="10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|34</a:t>
              </a:r>
              <a:endParaRPr sz="1000"/>
            </a:p>
          </p:txBody>
        </p:sp>
      </p:grpSp>
      <p:sp>
        <p:nvSpPr>
          <p:cNvPr id="246" name="Google Shape;246;p22"/>
          <p:cNvSpPr/>
          <p:nvPr/>
        </p:nvSpPr>
        <p:spPr>
          <a:xfrm flipH="1" rot="10800000">
            <a:off x="0" y="0"/>
            <a:ext cx="938400" cy="216000"/>
          </a:xfrm>
          <a:prstGeom prst="snip1Rect">
            <a:avLst>
              <a:gd fmla="val 50000" name="adj"/>
            </a:avLst>
          </a:prstGeom>
          <a:solidFill>
            <a:srgbClr val="5A189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2"/>
          <p:cNvSpPr/>
          <p:nvPr/>
        </p:nvSpPr>
        <p:spPr>
          <a:xfrm flipH="1" rot="10800000">
            <a:off x="0" y="0"/>
            <a:ext cx="720000" cy="216000"/>
          </a:xfrm>
          <a:prstGeom prst="snip1Rect">
            <a:avLst>
              <a:gd fmla="val 50000" name="adj"/>
            </a:avLst>
          </a:prstGeom>
          <a:solidFill>
            <a:srgbClr val="9D4E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2"/>
          <p:cNvSpPr txBox="1"/>
          <p:nvPr/>
        </p:nvSpPr>
        <p:spPr>
          <a:xfrm>
            <a:off x="3967350" y="4866150"/>
            <a:ext cx="120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[16.09.2021]</a:t>
            </a:r>
            <a:endParaRPr/>
          </a:p>
        </p:txBody>
      </p:sp>
      <p:sp>
        <p:nvSpPr>
          <p:cNvPr id="249" name="Google Shape;249;p22"/>
          <p:cNvSpPr txBox="1"/>
          <p:nvPr/>
        </p:nvSpPr>
        <p:spPr>
          <a:xfrm>
            <a:off x="5544000" y="4866150"/>
            <a:ext cx="288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AIMN-Firenze meeting</a:t>
            </a:r>
            <a:endParaRPr sz="10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0" name="Google Shape;250;p22"/>
          <p:cNvSpPr txBox="1"/>
          <p:nvPr/>
        </p:nvSpPr>
        <p:spPr>
          <a:xfrm>
            <a:off x="2772000" y="2340900"/>
            <a:ext cx="3600000" cy="461700"/>
          </a:xfrm>
          <a:prstGeom prst="rect">
            <a:avLst/>
          </a:prstGeom>
          <a:noFill/>
          <a:ln cap="flat" cmpd="sng" w="19050">
            <a:solidFill>
              <a:srgbClr val="2400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800">
                <a:solidFill>
                  <a:srgbClr val="240046"/>
                </a:solidFill>
                <a:latin typeface="Consolas"/>
                <a:ea typeface="Consolas"/>
                <a:cs typeface="Consolas"/>
                <a:sym typeface="Consolas"/>
              </a:rPr>
              <a:t>binary</a:t>
            </a:r>
            <a:r>
              <a:rPr b="1" lang="it" sz="1800">
                <a:solidFill>
                  <a:srgbClr val="240046"/>
                </a:solidFill>
                <a:latin typeface="Consolas"/>
                <a:ea typeface="Consolas"/>
                <a:cs typeface="Consolas"/>
                <a:sym typeface="Consolas"/>
              </a:rPr>
              <a:t>_classification</a:t>
            </a:r>
            <a:endParaRPr i="1" sz="1800">
              <a:solidFill>
                <a:srgbClr val="24004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3"/>
          <p:cNvSpPr/>
          <p:nvPr/>
        </p:nvSpPr>
        <p:spPr>
          <a:xfrm>
            <a:off x="0" y="0"/>
            <a:ext cx="9144000" cy="216000"/>
          </a:xfrm>
          <a:prstGeom prst="rect">
            <a:avLst/>
          </a:prstGeom>
          <a:solidFill>
            <a:srgbClr val="24004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23"/>
          <p:cNvSpPr/>
          <p:nvPr/>
        </p:nvSpPr>
        <p:spPr>
          <a:xfrm>
            <a:off x="0" y="4927500"/>
            <a:ext cx="9144000" cy="216000"/>
          </a:xfrm>
          <a:prstGeom prst="rect">
            <a:avLst/>
          </a:prstGeom>
          <a:solidFill>
            <a:srgbClr val="9D4E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23"/>
          <p:cNvSpPr txBox="1"/>
          <p:nvPr/>
        </p:nvSpPr>
        <p:spPr>
          <a:xfrm>
            <a:off x="216000" y="4866150"/>
            <a:ext cx="288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 u="sng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Matteo Barbetti</a:t>
            </a:r>
            <a:r>
              <a:rPr lang="it" sz="1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(University of Firenze)</a:t>
            </a:r>
            <a:endParaRPr sz="10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8" name="Google Shape;258;p23"/>
          <p:cNvSpPr txBox="1"/>
          <p:nvPr/>
        </p:nvSpPr>
        <p:spPr>
          <a:xfrm>
            <a:off x="1046400" y="-61350"/>
            <a:ext cx="432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Bulky mediastinal lymphoma classification with ML-techniques</a:t>
            </a:r>
            <a:endParaRPr b="1" sz="10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9" name="Google Shape;259;p23"/>
          <p:cNvSpPr/>
          <p:nvPr/>
        </p:nvSpPr>
        <p:spPr>
          <a:xfrm flipH="1">
            <a:off x="5544000" y="4927500"/>
            <a:ext cx="3600000" cy="216000"/>
          </a:xfrm>
          <a:prstGeom prst="snip1Rect">
            <a:avLst>
              <a:gd fmla="val 50000" name="adj"/>
            </a:avLst>
          </a:prstGeom>
          <a:solidFill>
            <a:srgbClr val="5A189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0" name="Google Shape;260;p23"/>
          <p:cNvGrpSpPr/>
          <p:nvPr/>
        </p:nvGrpSpPr>
        <p:grpSpPr>
          <a:xfrm>
            <a:off x="8424000" y="4866150"/>
            <a:ext cx="760125" cy="338700"/>
            <a:chOff x="8424000" y="4866150"/>
            <a:chExt cx="760125" cy="338700"/>
          </a:xfrm>
        </p:grpSpPr>
        <p:sp>
          <p:nvSpPr>
            <p:cNvPr id="261" name="Google Shape;261;p23"/>
            <p:cNvSpPr/>
            <p:nvPr/>
          </p:nvSpPr>
          <p:spPr>
            <a:xfrm flipH="1">
              <a:off x="8424000" y="4927500"/>
              <a:ext cx="720000" cy="216000"/>
            </a:xfrm>
            <a:prstGeom prst="snip1Rect">
              <a:avLst>
                <a:gd fmla="val 50000" name="adj"/>
              </a:avLst>
            </a:prstGeom>
            <a:solidFill>
              <a:srgbClr val="2400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23"/>
            <p:cNvSpPr txBox="1"/>
            <p:nvPr/>
          </p:nvSpPr>
          <p:spPr>
            <a:xfrm>
              <a:off x="8536125" y="4866150"/>
              <a:ext cx="6480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10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11</a:t>
              </a:r>
              <a:r>
                <a:rPr lang="it" sz="10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|34</a:t>
              </a:r>
              <a:endParaRPr sz="1000"/>
            </a:p>
          </p:txBody>
        </p:sp>
      </p:grpSp>
      <p:sp>
        <p:nvSpPr>
          <p:cNvPr id="263" name="Google Shape;263;p23"/>
          <p:cNvSpPr/>
          <p:nvPr/>
        </p:nvSpPr>
        <p:spPr>
          <a:xfrm flipH="1" rot="10800000">
            <a:off x="0" y="0"/>
            <a:ext cx="938400" cy="216000"/>
          </a:xfrm>
          <a:prstGeom prst="snip1Rect">
            <a:avLst>
              <a:gd fmla="val 50000" name="adj"/>
            </a:avLst>
          </a:prstGeom>
          <a:solidFill>
            <a:srgbClr val="5A189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3"/>
          <p:cNvSpPr/>
          <p:nvPr/>
        </p:nvSpPr>
        <p:spPr>
          <a:xfrm flipH="1" rot="10800000">
            <a:off x="0" y="0"/>
            <a:ext cx="720000" cy="216000"/>
          </a:xfrm>
          <a:prstGeom prst="snip1Rect">
            <a:avLst>
              <a:gd fmla="val 50000" name="adj"/>
            </a:avLst>
          </a:prstGeom>
          <a:solidFill>
            <a:srgbClr val="9D4E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3"/>
          <p:cNvSpPr txBox="1"/>
          <p:nvPr/>
        </p:nvSpPr>
        <p:spPr>
          <a:xfrm>
            <a:off x="3967350" y="4866150"/>
            <a:ext cx="120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[16.09.2021]</a:t>
            </a:r>
            <a:endParaRPr/>
          </a:p>
        </p:txBody>
      </p:sp>
      <p:sp>
        <p:nvSpPr>
          <p:cNvPr id="266" name="Google Shape;266;p23"/>
          <p:cNvSpPr txBox="1"/>
          <p:nvPr/>
        </p:nvSpPr>
        <p:spPr>
          <a:xfrm>
            <a:off x="5544000" y="4866150"/>
            <a:ext cx="288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AIMN-Firenze meeting</a:t>
            </a:r>
            <a:endParaRPr sz="10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67" name="Google Shape;26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01750"/>
            <a:ext cx="3712092" cy="23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23"/>
          <p:cNvSpPr txBox="1"/>
          <p:nvPr/>
        </p:nvSpPr>
        <p:spPr>
          <a:xfrm>
            <a:off x="0" y="410163"/>
            <a:ext cx="9144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800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Instance space</a:t>
            </a:r>
            <a:endParaRPr i="1" sz="1800">
              <a:solidFill>
                <a:srgbClr val="24004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9" name="Google Shape;269;p23"/>
          <p:cNvSpPr txBox="1"/>
          <p:nvPr/>
        </p:nvSpPr>
        <p:spPr>
          <a:xfrm>
            <a:off x="3967350" y="1034925"/>
            <a:ext cx="5079900" cy="313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178899" lvl="0" marL="179999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0046"/>
              </a:buClr>
              <a:buSzPts val="1400"/>
              <a:buFont typeface="Century Gothic"/>
              <a:buChar char="●"/>
            </a:pPr>
            <a:r>
              <a:rPr lang="it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Missing information</a:t>
            </a:r>
            <a:endParaRPr>
              <a:solidFill>
                <a:srgbClr val="24004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78901" lvl="1" marL="3600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0046"/>
              </a:buClr>
              <a:buSzPts val="1400"/>
              <a:buFont typeface="Century Gothic"/>
              <a:buChar char="○"/>
            </a:pPr>
            <a:r>
              <a:rPr lang="it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some </a:t>
            </a:r>
            <a:r>
              <a:rPr lang="it" u="sng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features not available</a:t>
            </a:r>
            <a:r>
              <a:rPr lang="it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for all the instances</a:t>
            </a:r>
            <a:endParaRPr>
              <a:solidFill>
                <a:srgbClr val="24004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78901" lvl="1" marL="3600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0046"/>
              </a:buClr>
              <a:buSzPts val="1400"/>
              <a:buFont typeface="Century Gothic"/>
              <a:buChar char="○"/>
            </a:pPr>
            <a:r>
              <a:rPr lang="it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instances </a:t>
            </a:r>
            <a:r>
              <a:rPr b="1" lang="it">
                <a:solidFill>
                  <a:srgbClr val="5A189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dropped </a:t>
            </a:r>
            <a:r>
              <a:rPr lang="it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to keep homogeneity</a:t>
            </a:r>
            <a:endParaRPr>
              <a:solidFill>
                <a:srgbClr val="24004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78901" lvl="1" marL="3600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0046"/>
              </a:buClr>
              <a:buSzPts val="1400"/>
              <a:buFont typeface="Century Gothic"/>
              <a:buChar char="○"/>
            </a:pPr>
            <a:r>
              <a:rPr lang="it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119 → 101 rows (</a:t>
            </a:r>
            <a:r>
              <a:rPr i="1" lang="it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instances</a:t>
            </a:r>
            <a:r>
              <a:rPr lang="it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)</a:t>
            </a:r>
            <a:endParaRPr>
              <a:solidFill>
                <a:srgbClr val="24004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78899" lvl="0" marL="179999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40046"/>
              </a:buClr>
              <a:buSzPts val="1400"/>
              <a:buFont typeface="Century Gothic"/>
              <a:buChar char="●"/>
            </a:pPr>
            <a:r>
              <a:rPr lang="it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Dataset clearly </a:t>
            </a:r>
            <a:r>
              <a:rPr b="1" lang="it">
                <a:solidFill>
                  <a:srgbClr val="5A189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unbalanced</a:t>
            </a:r>
            <a:endParaRPr b="1">
              <a:solidFill>
                <a:srgbClr val="5A189A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78901" lvl="1" marL="3600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0046"/>
              </a:buClr>
              <a:buSzPts val="1400"/>
              <a:buFont typeface="Century Gothic"/>
              <a:buChar char="○"/>
            </a:pPr>
            <a:r>
              <a:rPr lang="it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HL-class is </a:t>
            </a:r>
            <a:r>
              <a:rPr lang="it" u="sng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over-represented</a:t>
            </a:r>
            <a:r>
              <a:rPr lang="it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w.r.t. the other two ones</a:t>
            </a:r>
            <a:endParaRPr>
              <a:solidFill>
                <a:srgbClr val="24004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78901" lvl="1" marL="3600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0046"/>
              </a:buClr>
              <a:buSzPts val="1400"/>
              <a:buFont typeface="Century Gothic"/>
              <a:buChar char="○"/>
            </a:pPr>
            <a:r>
              <a:rPr lang="it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classification suffers from unbalancing</a:t>
            </a:r>
            <a:endParaRPr>
              <a:solidFill>
                <a:srgbClr val="24004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78899" lvl="0" marL="179999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40046"/>
              </a:buClr>
              <a:buSzPts val="1400"/>
              <a:buFont typeface="Century Gothic"/>
              <a:buChar char="●"/>
            </a:pPr>
            <a:r>
              <a:rPr b="1" lang="it">
                <a:solidFill>
                  <a:srgbClr val="5A189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Binary classification</a:t>
            </a:r>
            <a:endParaRPr b="1">
              <a:solidFill>
                <a:srgbClr val="5A189A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78901" lvl="1" marL="3600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0046"/>
              </a:buClr>
              <a:buSzPts val="1400"/>
              <a:buFont typeface="Century Gothic"/>
              <a:buChar char="○"/>
            </a:pPr>
            <a:r>
              <a:rPr lang="it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HL and non-HL classification</a:t>
            </a:r>
            <a:endParaRPr>
              <a:solidFill>
                <a:srgbClr val="24004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78901" lvl="1" marL="3600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0046"/>
              </a:buClr>
              <a:buSzPts val="1400"/>
              <a:buFont typeface="Century Gothic"/>
              <a:buChar char="○"/>
            </a:pPr>
            <a:r>
              <a:rPr lang="it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dataset a bit more balanced</a:t>
            </a:r>
            <a:endParaRPr>
              <a:solidFill>
                <a:srgbClr val="24004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78901" lvl="1" marL="3600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0046"/>
              </a:buClr>
              <a:buSzPts val="1400"/>
              <a:buFont typeface="Century Gothic"/>
              <a:buChar char="○"/>
            </a:pPr>
            <a:r>
              <a:rPr lang="it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NHL-HL ratio : 55.4%</a:t>
            </a:r>
            <a:endParaRPr>
              <a:solidFill>
                <a:srgbClr val="24004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4"/>
          <p:cNvSpPr/>
          <p:nvPr/>
        </p:nvSpPr>
        <p:spPr>
          <a:xfrm>
            <a:off x="0" y="0"/>
            <a:ext cx="9144000" cy="216000"/>
          </a:xfrm>
          <a:prstGeom prst="rect">
            <a:avLst/>
          </a:prstGeom>
          <a:solidFill>
            <a:srgbClr val="24004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24"/>
          <p:cNvSpPr/>
          <p:nvPr/>
        </p:nvSpPr>
        <p:spPr>
          <a:xfrm>
            <a:off x="0" y="4927500"/>
            <a:ext cx="9144000" cy="216000"/>
          </a:xfrm>
          <a:prstGeom prst="rect">
            <a:avLst/>
          </a:prstGeom>
          <a:solidFill>
            <a:srgbClr val="9D4E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24"/>
          <p:cNvSpPr txBox="1"/>
          <p:nvPr/>
        </p:nvSpPr>
        <p:spPr>
          <a:xfrm>
            <a:off x="216000" y="4866150"/>
            <a:ext cx="288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 u="sng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Matteo Barbetti</a:t>
            </a:r>
            <a:r>
              <a:rPr lang="it" sz="1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(University of Firenze)</a:t>
            </a:r>
            <a:endParaRPr sz="10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7" name="Google Shape;277;p24"/>
          <p:cNvSpPr txBox="1"/>
          <p:nvPr/>
        </p:nvSpPr>
        <p:spPr>
          <a:xfrm>
            <a:off x="1046400" y="-61350"/>
            <a:ext cx="432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Bulky mediastinal lymphoma classification with ML-techniques</a:t>
            </a:r>
            <a:endParaRPr b="1" sz="10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8" name="Google Shape;278;p24"/>
          <p:cNvSpPr/>
          <p:nvPr/>
        </p:nvSpPr>
        <p:spPr>
          <a:xfrm flipH="1">
            <a:off x="5544000" y="4927500"/>
            <a:ext cx="3600000" cy="216000"/>
          </a:xfrm>
          <a:prstGeom prst="snip1Rect">
            <a:avLst>
              <a:gd fmla="val 50000" name="adj"/>
            </a:avLst>
          </a:prstGeom>
          <a:solidFill>
            <a:srgbClr val="5A189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9" name="Google Shape;279;p24"/>
          <p:cNvGrpSpPr/>
          <p:nvPr/>
        </p:nvGrpSpPr>
        <p:grpSpPr>
          <a:xfrm>
            <a:off x="8424000" y="4866150"/>
            <a:ext cx="760125" cy="338700"/>
            <a:chOff x="8424000" y="4866150"/>
            <a:chExt cx="760125" cy="338700"/>
          </a:xfrm>
        </p:grpSpPr>
        <p:sp>
          <p:nvSpPr>
            <p:cNvPr id="280" name="Google Shape;280;p24"/>
            <p:cNvSpPr/>
            <p:nvPr/>
          </p:nvSpPr>
          <p:spPr>
            <a:xfrm flipH="1">
              <a:off x="8424000" y="4927500"/>
              <a:ext cx="720000" cy="216000"/>
            </a:xfrm>
            <a:prstGeom prst="snip1Rect">
              <a:avLst>
                <a:gd fmla="val 50000" name="adj"/>
              </a:avLst>
            </a:prstGeom>
            <a:solidFill>
              <a:srgbClr val="2400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4"/>
            <p:cNvSpPr txBox="1"/>
            <p:nvPr/>
          </p:nvSpPr>
          <p:spPr>
            <a:xfrm>
              <a:off x="8536125" y="4866150"/>
              <a:ext cx="6480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10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12</a:t>
              </a:r>
              <a:r>
                <a:rPr lang="it" sz="10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|34</a:t>
              </a:r>
              <a:endParaRPr sz="1000"/>
            </a:p>
          </p:txBody>
        </p:sp>
      </p:grpSp>
      <p:sp>
        <p:nvSpPr>
          <p:cNvPr id="282" name="Google Shape;282;p24"/>
          <p:cNvSpPr/>
          <p:nvPr/>
        </p:nvSpPr>
        <p:spPr>
          <a:xfrm flipH="1" rot="10800000">
            <a:off x="0" y="0"/>
            <a:ext cx="938400" cy="216000"/>
          </a:xfrm>
          <a:prstGeom prst="snip1Rect">
            <a:avLst>
              <a:gd fmla="val 50000" name="adj"/>
            </a:avLst>
          </a:prstGeom>
          <a:solidFill>
            <a:srgbClr val="5A189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24"/>
          <p:cNvSpPr/>
          <p:nvPr/>
        </p:nvSpPr>
        <p:spPr>
          <a:xfrm flipH="1" rot="10800000">
            <a:off x="0" y="0"/>
            <a:ext cx="720000" cy="216000"/>
          </a:xfrm>
          <a:prstGeom prst="snip1Rect">
            <a:avLst>
              <a:gd fmla="val 50000" name="adj"/>
            </a:avLst>
          </a:prstGeom>
          <a:solidFill>
            <a:srgbClr val="9D4E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24"/>
          <p:cNvSpPr txBox="1"/>
          <p:nvPr/>
        </p:nvSpPr>
        <p:spPr>
          <a:xfrm>
            <a:off x="3967350" y="4866150"/>
            <a:ext cx="120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[16.09.2021]</a:t>
            </a:r>
            <a:endParaRPr/>
          </a:p>
        </p:txBody>
      </p:sp>
      <p:sp>
        <p:nvSpPr>
          <p:cNvPr id="285" name="Google Shape;285;p24"/>
          <p:cNvSpPr txBox="1"/>
          <p:nvPr/>
        </p:nvSpPr>
        <p:spPr>
          <a:xfrm>
            <a:off x="5544000" y="4866150"/>
            <a:ext cx="288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AIMN-Firenze meeting</a:t>
            </a:r>
            <a:endParaRPr sz="10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6" name="Google Shape;286;p24"/>
          <p:cNvSpPr txBox="1"/>
          <p:nvPr/>
        </p:nvSpPr>
        <p:spPr>
          <a:xfrm>
            <a:off x="0" y="410163"/>
            <a:ext cx="9144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800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Train/Test</a:t>
            </a:r>
            <a:r>
              <a:rPr b="1" lang="it" sz="1800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split</a:t>
            </a:r>
            <a:endParaRPr i="1" sz="1800">
              <a:solidFill>
                <a:srgbClr val="24004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287" name="Google Shape;287;p24"/>
          <p:cNvGrpSpPr/>
          <p:nvPr/>
        </p:nvGrpSpPr>
        <p:grpSpPr>
          <a:xfrm>
            <a:off x="640950" y="1193088"/>
            <a:ext cx="7862100" cy="821450"/>
            <a:chOff x="640950" y="3929225"/>
            <a:chExt cx="7862100" cy="821450"/>
          </a:xfrm>
        </p:grpSpPr>
        <p:sp>
          <p:nvSpPr>
            <p:cNvPr id="288" name="Google Shape;288;p24"/>
            <p:cNvSpPr txBox="1"/>
            <p:nvPr/>
          </p:nvSpPr>
          <p:spPr>
            <a:xfrm>
              <a:off x="640950" y="3929225"/>
              <a:ext cx="7862100" cy="400200"/>
            </a:xfrm>
            <a:prstGeom prst="rect">
              <a:avLst/>
            </a:prstGeom>
            <a:solidFill>
              <a:srgbClr val="1C45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t" sz="12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DATASET | size: 101 | ratio: 100%</a:t>
              </a:r>
              <a:endParaRPr b="1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89" name="Google Shape;289;p24"/>
            <p:cNvSpPr txBox="1"/>
            <p:nvPr/>
          </p:nvSpPr>
          <p:spPr>
            <a:xfrm>
              <a:off x="640963" y="4390675"/>
              <a:ext cx="5184000" cy="360000"/>
            </a:xfrm>
            <a:prstGeom prst="rect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t" sz="10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TRAIN-</a:t>
              </a:r>
              <a:r>
                <a:rPr b="1" lang="it" sz="10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SET | size: 80 | ratio: 80%</a:t>
              </a:r>
              <a:endParaRPr b="1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90" name="Google Shape;290;p24"/>
            <p:cNvSpPr txBox="1"/>
            <p:nvPr/>
          </p:nvSpPr>
          <p:spPr>
            <a:xfrm>
              <a:off x="5911038" y="4390675"/>
              <a:ext cx="2592000" cy="360000"/>
            </a:xfrm>
            <a:prstGeom prst="rect">
              <a:avLst/>
            </a:prstGeom>
            <a:solidFill>
              <a:srgbClr val="A64D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t" sz="10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TEST-</a:t>
              </a:r>
              <a:r>
                <a:rPr b="1" lang="it" sz="10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SET | size: 21 | ratio: 20%</a:t>
              </a:r>
              <a:endParaRPr b="1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291" name="Google Shape;291;p24"/>
          <p:cNvSpPr txBox="1"/>
          <p:nvPr/>
        </p:nvSpPr>
        <p:spPr>
          <a:xfrm>
            <a:off x="640950" y="2335750"/>
            <a:ext cx="7862100" cy="2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To ensure that our Machine Learning model will be able to </a:t>
            </a:r>
            <a:r>
              <a:rPr b="1" lang="it">
                <a:solidFill>
                  <a:srgbClr val="5A189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generalize</a:t>
            </a:r>
            <a:r>
              <a:rPr lang="it">
                <a:solidFill>
                  <a:srgbClr val="5A189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it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well to new cases, namely to behave like a </a:t>
            </a:r>
            <a:r>
              <a:rPr i="1" lang="it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true predictor</a:t>
            </a:r>
            <a:r>
              <a:rPr lang="it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we should avoid to use </a:t>
            </a:r>
            <a:r>
              <a:rPr lang="it" u="sng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all the dataset</a:t>
            </a:r>
            <a:r>
              <a:rPr lang="it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to train our model. A better option is to </a:t>
            </a:r>
            <a:r>
              <a:rPr b="1" lang="it">
                <a:solidFill>
                  <a:srgbClr val="5A189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split the data into two sets</a:t>
            </a:r>
            <a:r>
              <a:rPr lang="it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</a:t>
            </a:r>
            <a:endParaRPr>
              <a:solidFill>
                <a:srgbClr val="24004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78899" lvl="0" marL="179999" rtl="0" algn="just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240046"/>
              </a:buClr>
              <a:buSzPts val="1400"/>
              <a:buFont typeface="Century Gothic"/>
              <a:buChar char="●"/>
            </a:pPr>
            <a:r>
              <a:rPr b="1" i="1" lang="it">
                <a:solidFill>
                  <a:srgbClr val="5A189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training set</a:t>
            </a:r>
            <a:r>
              <a:rPr lang="it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to train the model</a:t>
            </a:r>
            <a:endParaRPr>
              <a:solidFill>
                <a:srgbClr val="24004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78899" lvl="0" marL="179999" rtl="0" algn="just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240046"/>
              </a:buClr>
              <a:buSzPts val="1400"/>
              <a:buFont typeface="Century Gothic"/>
              <a:buChar char="●"/>
            </a:pPr>
            <a:r>
              <a:rPr b="1" i="1" lang="it">
                <a:solidFill>
                  <a:srgbClr val="5A189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test set</a:t>
            </a:r>
            <a:r>
              <a:rPr lang="it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to test the model</a:t>
            </a:r>
            <a:endParaRPr>
              <a:solidFill>
                <a:srgbClr val="24004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it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error rate on new cases is called the </a:t>
            </a:r>
            <a:r>
              <a:rPr b="1" i="1" lang="it">
                <a:solidFill>
                  <a:srgbClr val="5A189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generalization error</a:t>
            </a:r>
            <a:r>
              <a:rPr lang="it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and we can estimate it evaluating the trained model on the test set.</a:t>
            </a:r>
            <a:endParaRPr>
              <a:solidFill>
                <a:srgbClr val="24004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5"/>
          <p:cNvSpPr/>
          <p:nvPr/>
        </p:nvSpPr>
        <p:spPr>
          <a:xfrm>
            <a:off x="0" y="0"/>
            <a:ext cx="9144000" cy="216000"/>
          </a:xfrm>
          <a:prstGeom prst="rect">
            <a:avLst/>
          </a:prstGeom>
          <a:solidFill>
            <a:srgbClr val="24004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25"/>
          <p:cNvSpPr/>
          <p:nvPr/>
        </p:nvSpPr>
        <p:spPr>
          <a:xfrm>
            <a:off x="0" y="4927500"/>
            <a:ext cx="9144000" cy="216000"/>
          </a:xfrm>
          <a:prstGeom prst="rect">
            <a:avLst/>
          </a:prstGeom>
          <a:solidFill>
            <a:srgbClr val="9D4E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25"/>
          <p:cNvSpPr txBox="1"/>
          <p:nvPr/>
        </p:nvSpPr>
        <p:spPr>
          <a:xfrm>
            <a:off x="216000" y="4866150"/>
            <a:ext cx="288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 u="sng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Matteo Barbetti</a:t>
            </a:r>
            <a:r>
              <a:rPr lang="it" sz="1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(University of Firenze)</a:t>
            </a:r>
            <a:endParaRPr sz="10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9" name="Google Shape;299;p25"/>
          <p:cNvSpPr txBox="1"/>
          <p:nvPr/>
        </p:nvSpPr>
        <p:spPr>
          <a:xfrm>
            <a:off x="1046400" y="-61350"/>
            <a:ext cx="432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Bulky mediastinal lymphoma classification with ML-techniques</a:t>
            </a:r>
            <a:endParaRPr b="1" sz="10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0" name="Google Shape;300;p25"/>
          <p:cNvSpPr/>
          <p:nvPr/>
        </p:nvSpPr>
        <p:spPr>
          <a:xfrm flipH="1">
            <a:off x="5544000" y="4927500"/>
            <a:ext cx="3600000" cy="216000"/>
          </a:xfrm>
          <a:prstGeom prst="snip1Rect">
            <a:avLst>
              <a:gd fmla="val 50000" name="adj"/>
            </a:avLst>
          </a:prstGeom>
          <a:solidFill>
            <a:srgbClr val="5A189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1" name="Google Shape;301;p25"/>
          <p:cNvGrpSpPr/>
          <p:nvPr/>
        </p:nvGrpSpPr>
        <p:grpSpPr>
          <a:xfrm>
            <a:off x="8424000" y="4866150"/>
            <a:ext cx="760125" cy="338700"/>
            <a:chOff x="8424000" y="4866150"/>
            <a:chExt cx="760125" cy="338700"/>
          </a:xfrm>
        </p:grpSpPr>
        <p:sp>
          <p:nvSpPr>
            <p:cNvPr id="302" name="Google Shape;302;p25"/>
            <p:cNvSpPr/>
            <p:nvPr/>
          </p:nvSpPr>
          <p:spPr>
            <a:xfrm flipH="1">
              <a:off x="8424000" y="4927500"/>
              <a:ext cx="720000" cy="216000"/>
            </a:xfrm>
            <a:prstGeom prst="snip1Rect">
              <a:avLst>
                <a:gd fmla="val 50000" name="adj"/>
              </a:avLst>
            </a:prstGeom>
            <a:solidFill>
              <a:srgbClr val="2400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25"/>
            <p:cNvSpPr txBox="1"/>
            <p:nvPr/>
          </p:nvSpPr>
          <p:spPr>
            <a:xfrm>
              <a:off x="8536125" y="4866150"/>
              <a:ext cx="6480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10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13</a:t>
              </a:r>
              <a:r>
                <a:rPr lang="it" sz="10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|34</a:t>
              </a:r>
              <a:endParaRPr sz="1000"/>
            </a:p>
          </p:txBody>
        </p:sp>
      </p:grpSp>
      <p:sp>
        <p:nvSpPr>
          <p:cNvPr id="304" name="Google Shape;304;p25"/>
          <p:cNvSpPr/>
          <p:nvPr/>
        </p:nvSpPr>
        <p:spPr>
          <a:xfrm flipH="1" rot="10800000">
            <a:off x="0" y="0"/>
            <a:ext cx="938400" cy="216000"/>
          </a:xfrm>
          <a:prstGeom prst="snip1Rect">
            <a:avLst>
              <a:gd fmla="val 50000" name="adj"/>
            </a:avLst>
          </a:prstGeom>
          <a:solidFill>
            <a:srgbClr val="5A189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25"/>
          <p:cNvSpPr/>
          <p:nvPr/>
        </p:nvSpPr>
        <p:spPr>
          <a:xfrm flipH="1" rot="10800000">
            <a:off x="0" y="0"/>
            <a:ext cx="720000" cy="216000"/>
          </a:xfrm>
          <a:prstGeom prst="snip1Rect">
            <a:avLst>
              <a:gd fmla="val 50000" name="adj"/>
            </a:avLst>
          </a:prstGeom>
          <a:solidFill>
            <a:srgbClr val="9D4E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25"/>
          <p:cNvSpPr txBox="1"/>
          <p:nvPr/>
        </p:nvSpPr>
        <p:spPr>
          <a:xfrm>
            <a:off x="3967350" y="4866150"/>
            <a:ext cx="120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[16.09.2021]</a:t>
            </a:r>
            <a:endParaRPr/>
          </a:p>
        </p:txBody>
      </p:sp>
      <p:sp>
        <p:nvSpPr>
          <p:cNvPr id="307" name="Google Shape;307;p25"/>
          <p:cNvSpPr txBox="1"/>
          <p:nvPr/>
        </p:nvSpPr>
        <p:spPr>
          <a:xfrm>
            <a:off x="5544000" y="4866150"/>
            <a:ext cx="288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AIMN-Firenze meeting</a:t>
            </a:r>
            <a:endParaRPr sz="10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8" name="Google Shape;308;p25"/>
          <p:cNvSpPr txBox="1"/>
          <p:nvPr/>
        </p:nvSpPr>
        <p:spPr>
          <a:xfrm>
            <a:off x="0" y="410163"/>
            <a:ext cx="9144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800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Model optimization:</a:t>
            </a:r>
            <a:r>
              <a:rPr i="1" lang="it" sz="1800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k-Folds Cross Validation</a:t>
            </a:r>
            <a:endParaRPr i="1" sz="1800">
              <a:solidFill>
                <a:srgbClr val="24004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309" name="Google Shape;309;p25"/>
          <p:cNvGrpSpPr/>
          <p:nvPr/>
        </p:nvGrpSpPr>
        <p:grpSpPr>
          <a:xfrm>
            <a:off x="865800" y="2900100"/>
            <a:ext cx="7412400" cy="1891950"/>
            <a:chOff x="289275" y="2829350"/>
            <a:chExt cx="7412400" cy="1891950"/>
          </a:xfrm>
        </p:grpSpPr>
        <p:grpSp>
          <p:nvGrpSpPr>
            <p:cNvPr id="310" name="Google Shape;310;p25"/>
            <p:cNvGrpSpPr/>
            <p:nvPr/>
          </p:nvGrpSpPr>
          <p:grpSpPr>
            <a:xfrm>
              <a:off x="289275" y="2829350"/>
              <a:ext cx="3600000" cy="1851900"/>
              <a:chOff x="1166100" y="1590950"/>
              <a:chExt cx="3600000" cy="1851900"/>
            </a:xfrm>
          </p:grpSpPr>
          <p:sp>
            <p:nvSpPr>
              <p:cNvPr id="311" name="Google Shape;311;p25"/>
              <p:cNvSpPr txBox="1"/>
              <p:nvPr/>
            </p:nvSpPr>
            <p:spPr>
              <a:xfrm>
                <a:off x="1166100" y="1590950"/>
                <a:ext cx="3600000" cy="360000"/>
              </a:xfrm>
              <a:prstGeom prst="rect">
                <a:avLst/>
              </a:prstGeom>
              <a:solidFill>
                <a:srgbClr val="3C78D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it">
                    <a:solidFill>
                      <a:srgbClr val="FFFFFF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TRAIN-SET</a:t>
                </a:r>
                <a:endParaRPr b="1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  <p:sp>
            <p:nvSpPr>
              <p:cNvPr id="312" name="Google Shape;312;p25"/>
              <p:cNvSpPr txBox="1"/>
              <p:nvPr/>
            </p:nvSpPr>
            <p:spPr>
              <a:xfrm>
                <a:off x="1166100" y="3082850"/>
                <a:ext cx="1080000" cy="360000"/>
              </a:xfrm>
              <a:prstGeom prst="rect">
                <a:avLst/>
              </a:prstGeom>
              <a:noFill/>
              <a:ln cap="flat" cmpd="sng" w="19050">
                <a:solidFill>
                  <a:srgbClr val="E6913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it" sz="1000">
                    <a:solidFill>
                      <a:srgbClr val="E69138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VALIDATION</a:t>
                </a:r>
                <a:endParaRPr b="1" sz="1000">
                  <a:solidFill>
                    <a:srgbClr val="E69138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  <p:sp>
            <p:nvSpPr>
              <p:cNvPr id="313" name="Google Shape;313;p25"/>
              <p:cNvSpPr txBox="1"/>
              <p:nvPr/>
            </p:nvSpPr>
            <p:spPr>
              <a:xfrm>
                <a:off x="3686100" y="2088250"/>
                <a:ext cx="1080000" cy="360000"/>
              </a:xfrm>
              <a:prstGeom prst="rect">
                <a:avLst/>
              </a:prstGeom>
              <a:noFill/>
              <a:ln cap="flat" cmpd="sng" w="19050">
                <a:solidFill>
                  <a:srgbClr val="E6913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it" sz="1000">
                    <a:solidFill>
                      <a:srgbClr val="E69138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VALIDATION</a:t>
                </a:r>
                <a:endParaRPr b="1" sz="1000">
                  <a:solidFill>
                    <a:srgbClr val="E69138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  <p:sp>
            <p:nvSpPr>
              <p:cNvPr id="314" name="Google Shape;314;p25"/>
              <p:cNvSpPr txBox="1"/>
              <p:nvPr/>
            </p:nvSpPr>
            <p:spPr>
              <a:xfrm>
                <a:off x="2426100" y="2585550"/>
                <a:ext cx="1080000" cy="360000"/>
              </a:xfrm>
              <a:prstGeom prst="rect">
                <a:avLst/>
              </a:prstGeom>
              <a:noFill/>
              <a:ln cap="flat" cmpd="sng" w="19050">
                <a:solidFill>
                  <a:srgbClr val="E6913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it" sz="1000">
                    <a:solidFill>
                      <a:srgbClr val="E69138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VALIDATION</a:t>
                </a:r>
                <a:endParaRPr b="1" sz="1000">
                  <a:solidFill>
                    <a:srgbClr val="E69138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  <p:sp>
            <p:nvSpPr>
              <p:cNvPr id="315" name="Google Shape;315;p25"/>
              <p:cNvSpPr txBox="1"/>
              <p:nvPr/>
            </p:nvSpPr>
            <p:spPr>
              <a:xfrm>
                <a:off x="1166100" y="2088250"/>
                <a:ext cx="1080000" cy="360000"/>
              </a:xfrm>
              <a:prstGeom prst="rect">
                <a:avLst/>
              </a:prstGeom>
              <a:noFill/>
              <a:ln cap="flat" cmpd="sng" w="19050">
                <a:solidFill>
                  <a:srgbClr val="3C78D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it" sz="1000">
                    <a:solidFill>
                      <a:srgbClr val="3C78D8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TRAIN</a:t>
                </a:r>
                <a:endParaRPr b="1" sz="1000">
                  <a:solidFill>
                    <a:srgbClr val="3C78D8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  <p:sp>
            <p:nvSpPr>
              <p:cNvPr id="316" name="Google Shape;316;p25"/>
              <p:cNvSpPr txBox="1"/>
              <p:nvPr/>
            </p:nvSpPr>
            <p:spPr>
              <a:xfrm>
                <a:off x="2426100" y="2088250"/>
                <a:ext cx="1080000" cy="360000"/>
              </a:xfrm>
              <a:prstGeom prst="rect">
                <a:avLst/>
              </a:prstGeom>
              <a:noFill/>
              <a:ln cap="flat" cmpd="sng" w="19050">
                <a:solidFill>
                  <a:srgbClr val="3C78D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it" sz="1000">
                    <a:solidFill>
                      <a:srgbClr val="3C78D8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TRAIN</a:t>
                </a:r>
                <a:endParaRPr b="1" sz="1000">
                  <a:solidFill>
                    <a:srgbClr val="3C78D8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  <p:sp>
            <p:nvSpPr>
              <p:cNvPr id="317" name="Google Shape;317;p25"/>
              <p:cNvSpPr txBox="1"/>
              <p:nvPr/>
            </p:nvSpPr>
            <p:spPr>
              <a:xfrm>
                <a:off x="1166100" y="2585550"/>
                <a:ext cx="1080000" cy="360000"/>
              </a:xfrm>
              <a:prstGeom prst="rect">
                <a:avLst/>
              </a:prstGeom>
              <a:noFill/>
              <a:ln cap="flat" cmpd="sng" w="19050">
                <a:solidFill>
                  <a:srgbClr val="3C78D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it" sz="1000">
                    <a:solidFill>
                      <a:srgbClr val="3C78D8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TRAIN</a:t>
                </a:r>
                <a:endParaRPr b="1" sz="1000">
                  <a:solidFill>
                    <a:srgbClr val="3C78D8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  <p:sp>
            <p:nvSpPr>
              <p:cNvPr id="318" name="Google Shape;318;p25"/>
              <p:cNvSpPr txBox="1"/>
              <p:nvPr/>
            </p:nvSpPr>
            <p:spPr>
              <a:xfrm>
                <a:off x="3686100" y="2585550"/>
                <a:ext cx="1080000" cy="360000"/>
              </a:xfrm>
              <a:prstGeom prst="rect">
                <a:avLst/>
              </a:prstGeom>
              <a:noFill/>
              <a:ln cap="flat" cmpd="sng" w="19050">
                <a:solidFill>
                  <a:srgbClr val="3C78D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it" sz="1000">
                    <a:solidFill>
                      <a:srgbClr val="3C78D8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TRAIN</a:t>
                </a:r>
                <a:endParaRPr b="1" sz="1000">
                  <a:solidFill>
                    <a:srgbClr val="3C78D8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  <p:sp>
            <p:nvSpPr>
              <p:cNvPr id="319" name="Google Shape;319;p25"/>
              <p:cNvSpPr txBox="1"/>
              <p:nvPr/>
            </p:nvSpPr>
            <p:spPr>
              <a:xfrm>
                <a:off x="3686100" y="3082850"/>
                <a:ext cx="1080000" cy="360000"/>
              </a:xfrm>
              <a:prstGeom prst="rect">
                <a:avLst/>
              </a:prstGeom>
              <a:noFill/>
              <a:ln cap="flat" cmpd="sng" w="19050">
                <a:solidFill>
                  <a:srgbClr val="3C78D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it" sz="1000">
                    <a:solidFill>
                      <a:srgbClr val="3C78D8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TRAIN</a:t>
                </a:r>
                <a:endParaRPr b="1" sz="1000">
                  <a:solidFill>
                    <a:srgbClr val="3C78D8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  <p:sp>
            <p:nvSpPr>
              <p:cNvPr id="320" name="Google Shape;320;p25"/>
              <p:cNvSpPr txBox="1"/>
              <p:nvPr/>
            </p:nvSpPr>
            <p:spPr>
              <a:xfrm>
                <a:off x="2426100" y="3082850"/>
                <a:ext cx="1080000" cy="360000"/>
              </a:xfrm>
              <a:prstGeom prst="rect">
                <a:avLst/>
              </a:prstGeom>
              <a:noFill/>
              <a:ln cap="flat" cmpd="sng" w="19050">
                <a:solidFill>
                  <a:srgbClr val="3C78D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it" sz="1000">
                    <a:solidFill>
                      <a:srgbClr val="3C78D8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TRAIN</a:t>
                </a:r>
                <a:endParaRPr b="1" sz="1000">
                  <a:solidFill>
                    <a:srgbClr val="3C78D8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</p:grpSp>
        <p:sp>
          <p:nvSpPr>
            <p:cNvPr id="321" name="Google Shape;321;p25"/>
            <p:cNvSpPr txBox="1"/>
            <p:nvPr/>
          </p:nvSpPr>
          <p:spPr>
            <a:xfrm>
              <a:off x="3889275" y="3325375"/>
              <a:ext cx="892800" cy="36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1200">
                  <a:solidFill>
                    <a:srgbClr val="240046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→</a:t>
              </a:r>
              <a:r>
                <a:rPr lang="it" sz="1200">
                  <a:solidFill>
                    <a:srgbClr val="240046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 score</a:t>
              </a:r>
              <a:endParaRPr sz="1200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22" name="Google Shape;322;p25"/>
            <p:cNvSpPr txBox="1"/>
            <p:nvPr/>
          </p:nvSpPr>
          <p:spPr>
            <a:xfrm>
              <a:off x="3889275" y="3821300"/>
              <a:ext cx="892800" cy="36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1200">
                  <a:solidFill>
                    <a:srgbClr val="240046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→ score</a:t>
              </a:r>
              <a:endParaRPr sz="1200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23" name="Google Shape;323;p25"/>
            <p:cNvSpPr txBox="1"/>
            <p:nvPr/>
          </p:nvSpPr>
          <p:spPr>
            <a:xfrm>
              <a:off x="3889275" y="4317225"/>
              <a:ext cx="892800" cy="36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1200">
                  <a:solidFill>
                    <a:srgbClr val="240046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→ score</a:t>
              </a:r>
              <a:endParaRPr sz="1200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24" name="Google Shape;324;p25"/>
            <p:cNvSpPr/>
            <p:nvPr/>
          </p:nvSpPr>
          <p:spPr>
            <a:xfrm>
              <a:off x="4782075" y="3281300"/>
              <a:ext cx="180000" cy="1440000"/>
            </a:xfrm>
            <a:prstGeom prst="rightBrace">
              <a:avLst>
                <a:gd fmla="val 50000" name="adj1"/>
                <a:gd fmla="val 50000" name="adj2"/>
              </a:avLst>
            </a:prstGeom>
            <a:noFill/>
            <a:ln cap="flat" cmpd="sng" w="9525">
              <a:solidFill>
                <a:srgbClr val="24004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25"/>
            <p:cNvSpPr txBox="1"/>
            <p:nvPr/>
          </p:nvSpPr>
          <p:spPr>
            <a:xfrm>
              <a:off x="4962075" y="3821300"/>
              <a:ext cx="2739600" cy="36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1200">
                  <a:solidFill>
                    <a:srgbClr val="240046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mean </a:t>
              </a:r>
              <a:r>
                <a:rPr lang="it" sz="1200">
                  <a:solidFill>
                    <a:srgbClr val="240046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score </a:t>
              </a:r>
              <a:r>
                <a:rPr lang="it" sz="1200">
                  <a:solidFill>
                    <a:srgbClr val="240046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± standard deviation</a:t>
              </a:r>
              <a:endParaRPr sz="1200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326" name="Google Shape;326;p25"/>
          <p:cNvSpPr txBox="1"/>
          <p:nvPr/>
        </p:nvSpPr>
        <p:spPr>
          <a:xfrm>
            <a:off x="865800" y="1004700"/>
            <a:ext cx="7412400" cy="18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 the search of the best possible predictor, we should avoid that our model </a:t>
            </a:r>
            <a:r>
              <a:rPr lang="it" u="sng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learns by heart the training instances</a:t>
            </a:r>
            <a:r>
              <a:rPr lang="it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because it will result in a </a:t>
            </a:r>
            <a:r>
              <a:rPr b="1" lang="it">
                <a:solidFill>
                  <a:srgbClr val="5A189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greater generalization error</a:t>
            </a:r>
            <a:r>
              <a:rPr lang="it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endParaRPr>
              <a:solidFill>
                <a:srgbClr val="24004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it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 possible solution is to use </a:t>
            </a:r>
            <a:r>
              <a:rPr b="1" i="1" lang="it">
                <a:solidFill>
                  <a:srgbClr val="5A189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k-Folds Cross Validation</a:t>
            </a:r>
            <a:r>
              <a:rPr lang="it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an algorithm based on the splitting of the training set into k different subsets. We will use k-1 subsets to train the model and leave the last subset to validate it. Then, the average performance of our model against each of the folds can be used as a robust score to build an </a:t>
            </a:r>
            <a:r>
              <a:rPr b="1" lang="it">
                <a:solidFill>
                  <a:srgbClr val="5A189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optimization problem</a:t>
            </a:r>
            <a:r>
              <a:rPr lang="it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namely to find the best possible model.</a:t>
            </a:r>
            <a:endParaRPr>
              <a:solidFill>
                <a:srgbClr val="24004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27" name="Google Shape;327;p25"/>
          <p:cNvSpPr txBox="1"/>
          <p:nvPr/>
        </p:nvSpPr>
        <p:spPr>
          <a:xfrm>
            <a:off x="6171900" y="2958825"/>
            <a:ext cx="2106300" cy="554100"/>
          </a:xfrm>
          <a:prstGeom prst="rect">
            <a:avLst/>
          </a:prstGeom>
          <a:noFill/>
          <a:ln cap="flat" cmpd="sng" w="19050">
            <a:solidFill>
              <a:srgbClr val="5A189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200">
                <a:solidFill>
                  <a:srgbClr val="5A189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 the Jupyter Notebook we have used k = 3!</a:t>
            </a:r>
            <a:endParaRPr b="1" sz="1200">
              <a:solidFill>
                <a:srgbClr val="5A189A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6"/>
          <p:cNvSpPr txBox="1"/>
          <p:nvPr/>
        </p:nvSpPr>
        <p:spPr>
          <a:xfrm rot="-5400000">
            <a:off x="5902925" y="2173338"/>
            <a:ext cx="1800000" cy="7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200">
                <a:solidFill>
                  <a:srgbClr val="5A189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Actual </a:t>
            </a:r>
            <a:r>
              <a:rPr b="1" lang="it" sz="1200">
                <a:solidFill>
                  <a:srgbClr val="5A189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labels</a:t>
            </a:r>
            <a:endParaRPr b="1" sz="1200">
              <a:solidFill>
                <a:srgbClr val="5A189A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33" name="Google Shape;333;p26"/>
          <p:cNvSpPr txBox="1"/>
          <p:nvPr/>
        </p:nvSpPr>
        <p:spPr>
          <a:xfrm>
            <a:off x="7207450" y="871863"/>
            <a:ext cx="1800000" cy="7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200">
                <a:solidFill>
                  <a:srgbClr val="5A189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Predicted labels</a:t>
            </a:r>
            <a:endParaRPr b="1" sz="1200">
              <a:solidFill>
                <a:srgbClr val="5A189A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34" name="Google Shape;334;p26"/>
          <p:cNvSpPr/>
          <p:nvPr/>
        </p:nvSpPr>
        <p:spPr>
          <a:xfrm>
            <a:off x="0" y="0"/>
            <a:ext cx="9144000" cy="216000"/>
          </a:xfrm>
          <a:prstGeom prst="rect">
            <a:avLst/>
          </a:prstGeom>
          <a:solidFill>
            <a:srgbClr val="24004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p26"/>
          <p:cNvSpPr/>
          <p:nvPr/>
        </p:nvSpPr>
        <p:spPr>
          <a:xfrm>
            <a:off x="0" y="4927500"/>
            <a:ext cx="9144000" cy="216000"/>
          </a:xfrm>
          <a:prstGeom prst="rect">
            <a:avLst/>
          </a:prstGeom>
          <a:solidFill>
            <a:srgbClr val="9D4E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p26"/>
          <p:cNvSpPr txBox="1"/>
          <p:nvPr/>
        </p:nvSpPr>
        <p:spPr>
          <a:xfrm>
            <a:off x="216000" y="4866150"/>
            <a:ext cx="288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 u="sng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Matteo Barbetti</a:t>
            </a:r>
            <a:r>
              <a:rPr lang="it" sz="1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(University of Firenze)</a:t>
            </a:r>
            <a:endParaRPr sz="10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37" name="Google Shape;337;p26"/>
          <p:cNvSpPr txBox="1"/>
          <p:nvPr/>
        </p:nvSpPr>
        <p:spPr>
          <a:xfrm>
            <a:off x="1046400" y="-61350"/>
            <a:ext cx="432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Bulky mediastinal lymphoma classification with ML-techniques</a:t>
            </a:r>
            <a:endParaRPr b="1" sz="10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38" name="Google Shape;338;p26"/>
          <p:cNvSpPr/>
          <p:nvPr/>
        </p:nvSpPr>
        <p:spPr>
          <a:xfrm flipH="1">
            <a:off x="5544000" y="4927500"/>
            <a:ext cx="3600000" cy="216000"/>
          </a:xfrm>
          <a:prstGeom prst="snip1Rect">
            <a:avLst>
              <a:gd fmla="val 50000" name="adj"/>
            </a:avLst>
          </a:prstGeom>
          <a:solidFill>
            <a:srgbClr val="5A189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9" name="Google Shape;339;p26"/>
          <p:cNvGrpSpPr/>
          <p:nvPr/>
        </p:nvGrpSpPr>
        <p:grpSpPr>
          <a:xfrm>
            <a:off x="8424000" y="4866150"/>
            <a:ext cx="760125" cy="338700"/>
            <a:chOff x="8424000" y="4866150"/>
            <a:chExt cx="760125" cy="338700"/>
          </a:xfrm>
        </p:grpSpPr>
        <p:sp>
          <p:nvSpPr>
            <p:cNvPr id="340" name="Google Shape;340;p26"/>
            <p:cNvSpPr/>
            <p:nvPr/>
          </p:nvSpPr>
          <p:spPr>
            <a:xfrm flipH="1">
              <a:off x="8424000" y="4927500"/>
              <a:ext cx="720000" cy="216000"/>
            </a:xfrm>
            <a:prstGeom prst="snip1Rect">
              <a:avLst>
                <a:gd fmla="val 50000" name="adj"/>
              </a:avLst>
            </a:prstGeom>
            <a:solidFill>
              <a:srgbClr val="2400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26"/>
            <p:cNvSpPr txBox="1"/>
            <p:nvPr/>
          </p:nvSpPr>
          <p:spPr>
            <a:xfrm>
              <a:off x="8536125" y="4866150"/>
              <a:ext cx="6480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10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14</a:t>
              </a:r>
              <a:r>
                <a:rPr lang="it" sz="10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|34</a:t>
              </a:r>
              <a:endParaRPr sz="1000"/>
            </a:p>
          </p:txBody>
        </p:sp>
      </p:grpSp>
      <p:sp>
        <p:nvSpPr>
          <p:cNvPr id="342" name="Google Shape;342;p26"/>
          <p:cNvSpPr/>
          <p:nvPr/>
        </p:nvSpPr>
        <p:spPr>
          <a:xfrm flipH="1" rot="10800000">
            <a:off x="0" y="0"/>
            <a:ext cx="938400" cy="216000"/>
          </a:xfrm>
          <a:prstGeom prst="snip1Rect">
            <a:avLst>
              <a:gd fmla="val 50000" name="adj"/>
            </a:avLst>
          </a:prstGeom>
          <a:solidFill>
            <a:srgbClr val="5A189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26"/>
          <p:cNvSpPr/>
          <p:nvPr/>
        </p:nvSpPr>
        <p:spPr>
          <a:xfrm flipH="1" rot="10800000">
            <a:off x="0" y="0"/>
            <a:ext cx="720000" cy="216000"/>
          </a:xfrm>
          <a:prstGeom prst="snip1Rect">
            <a:avLst>
              <a:gd fmla="val 50000" name="adj"/>
            </a:avLst>
          </a:prstGeom>
          <a:solidFill>
            <a:srgbClr val="9D4E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26"/>
          <p:cNvSpPr txBox="1"/>
          <p:nvPr/>
        </p:nvSpPr>
        <p:spPr>
          <a:xfrm>
            <a:off x="3967350" y="4866150"/>
            <a:ext cx="120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[16.09.2021]</a:t>
            </a:r>
            <a:endParaRPr/>
          </a:p>
        </p:txBody>
      </p:sp>
      <p:sp>
        <p:nvSpPr>
          <p:cNvPr id="345" name="Google Shape;345;p26"/>
          <p:cNvSpPr txBox="1"/>
          <p:nvPr/>
        </p:nvSpPr>
        <p:spPr>
          <a:xfrm>
            <a:off x="5544000" y="4866150"/>
            <a:ext cx="288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AIMN-Firenze meeting</a:t>
            </a:r>
            <a:endParaRPr sz="10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46" name="Google Shape;346;p26"/>
          <p:cNvSpPr txBox="1"/>
          <p:nvPr/>
        </p:nvSpPr>
        <p:spPr>
          <a:xfrm>
            <a:off x="0" y="410163"/>
            <a:ext cx="9144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800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Performance measures:</a:t>
            </a:r>
            <a:r>
              <a:rPr i="1" lang="it" sz="1800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accuracy, precision &amp; recall</a:t>
            </a:r>
            <a:endParaRPr i="1" sz="1800">
              <a:solidFill>
                <a:srgbClr val="24004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aphicFrame>
        <p:nvGraphicFramePr>
          <p:cNvPr id="347" name="Google Shape;347;p26"/>
          <p:cNvGraphicFramePr/>
          <p:nvPr/>
        </p:nvGraphicFramePr>
        <p:xfrm>
          <a:off x="7207450" y="16711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{26B87B3D-136B-4F25-BD8F-3D631CEBABB6}</a:tableStyleId>
              </a:tblPr>
              <a:tblGrid>
                <a:gridCol w="900000"/>
                <a:gridCol w="900000"/>
              </a:tblGrid>
              <a:tr h="90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200">
                          <a:solidFill>
                            <a:srgbClr val="6AA84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True Negative (TN)</a:t>
                      </a:r>
                      <a:endParaRPr b="1" sz="1200">
                        <a:solidFill>
                          <a:srgbClr val="6AA84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5A18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5A18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5A18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5A18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200">
                          <a:solidFill>
                            <a:srgbClr val="CC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False Positive (FP)</a:t>
                      </a:r>
                      <a:endParaRPr b="1" sz="1200">
                        <a:solidFill>
                          <a:srgbClr val="CC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5A18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5A18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5A18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5A18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0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200">
                          <a:solidFill>
                            <a:srgbClr val="CC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False Negative (FN)</a:t>
                      </a:r>
                      <a:endParaRPr b="1" sz="1200">
                        <a:solidFill>
                          <a:srgbClr val="CC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5A18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5A18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5A18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5A18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200">
                          <a:solidFill>
                            <a:srgbClr val="6AA84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True Positive (TP)</a:t>
                      </a:r>
                      <a:endParaRPr b="1" sz="1200">
                        <a:solidFill>
                          <a:srgbClr val="6AA84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5A18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5A18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5A18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5A18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48" name="Google Shape;348;p26"/>
          <p:cNvSpPr txBox="1"/>
          <p:nvPr/>
        </p:nvSpPr>
        <p:spPr>
          <a:xfrm>
            <a:off x="8107450" y="1301838"/>
            <a:ext cx="9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5A189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Positive</a:t>
            </a:r>
            <a:endParaRPr sz="1200">
              <a:solidFill>
                <a:srgbClr val="5A189A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49" name="Google Shape;349;p26"/>
          <p:cNvSpPr txBox="1"/>
          <p:nvPr/>
        </p:nvSpPr>
        <p:spPr>
          <a:xfrm>
            <a:off x="7207450" y="1301838"/>
            <a:ext cx="9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5A189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Negative</a:t>
            </a:r>
            <a:endParaRPr sz="1200">
              <a:solidFill>
                <a:srgbClr val="5A189A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50" name="Google Shape;350;p26"/>
          <p:cNvSpPr txBox="1"/>
          <p:nvPr/>
        </p:nvSpPr>
        <p:spPr>
          <a:xfrm rot="-5400000">
            <a:off x="6572800" y="2836488"/>
            <a:ext cx="9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5A189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Positive</a:t>
            </a:r>
            <a:endParaRPr sz="1200">
              <a:solidFill>
                <a:srgbClr val="5A189A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51" name="Google Shape;351;p26"/>
          <p:cNvSpPr txBox="1"/>
          <p:nvPr/>
        </p:nvSpPr>
        <p:spPr>
          <a:xfrm rot="-5400000">
            <a:off x="6572800" y="1936488"/>
            <a:ext cx="9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5A189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Negative</a:t>
            </a:r>
            <a:endParaRPr sz="1200">
              <a:solidFill>
                <a:srgbClr val="5A189A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52" name="Google Shape;35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05863" y="4041825"/>
            <a:ext cx="1550880" cy="43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7250" y="4057638"/>
            <a:ext cx="2890081" cy="43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23588" y="4057638"/>
            <a:ext cx="1836000" cy="432000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26"/>
          <p:cNvSpPr txBox="1"/>
          <p:nvPr/>
        </p:nvSpPr>
        <p:spPr>
          <a:xfrm>
            <a:off x="533300" y="1066050"/>
            <a:ext cx="6011400" cy="18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</a:t>
            </a:r>
            <a:r>
              <a:rPr b="1" i="1" lang="it">
                <a:solidFill>
                  <a:srgbClr val="5A189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accuracy</a:t>
            </a:r>
            <a:r>
              <a:rPr lang="it">
                <a:solidFill>
                  <a:srgbClr val="5A189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it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is generally not the preferred performance measure for classifiers, especially when one are dealing with </a:t>
            </a:r>
            <a:r>
              <a:rPr b="1" lang="it">
                <a:solidFill>
                  <a:srgbClr val="5A189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unbalanced datasets</a:t>
            </a:r>
            <a:r>
              <a:rPr lang="it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 In fact, classifiers succeed in recognizing instances belonging to most frequent label, resulting in </a:t>
            </a:r>
            <a:r>
              <a:rPr lang="it" u="sng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high accuracy</a:t>
            </a:r>
            <a:r>
              <a:rPr lang="it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even if the other instances are mis-classified.</a:t>
            </a:r>
            <a:endParaRPr>
              <a:solidFill>
                <a:srgbClr val="24004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it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 order to ensure a model evaluation </a:t>
            </a:r>
            <a:r>
              <a:rPr lang="it" u="sng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robust</a:t>
            </a:r>
            <a:r>
              <a:rPr lang="it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against unbalanced datasets, one can use </a:t>
            </a:r>
            <a:r>
              <a:rPr b="1" i="1" lang="it">
                <a:solidFill>
                  <a:srgbClr val="5A189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precision</a:t>
            </a:r>
            <a:r>
              <a:rPr lang="it">
                <a:solidFill>
                  <a:srgbClr val="5A189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it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or </a:t>
            </a:r>
            <a:r>
              <a:rPr b="1" i="1" lang="it">
                <a:solidFill>
                  <a:srgbClr val="5A189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recall</a:t>
            </a:r>
            <a:r>
              <a:rPr lang="it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scores.</a:t>
            </a:r>
            <a:endParaRPr>
              <a:solidFill>
                <a:srgbClr val="24004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56" name="Google Shape;356;p26"/>
          <p:cNvSpPr txBox="1"/>
          <p:nvPr/>
        </p:nvSpPr>
        <p:spPr>
          <a:xfrm>
            <a:off x="2485850" y="3081525"/>
            <a:ext cx="2106300" cy="554100"/>
          </a:xfrm>
          <a:prstGeom prst="rect">
            <a:avLst/>
          </a:prstGeom>
          <a:noFill/>
          <a:ln cap="flat" cmpd="sng" w="19050">
            <a:solidFill>
              <a:srgbClr val="5A189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200">
                <a:solidFill>
                  <a:srgbClr val="5A189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 the Jupyter Notebook we have used RECALL!</a:t>
            </a:r>
            <a:endParaRPr b="1" sz="1200">
              <a:solidFill>
                <a:srgbClr val="5A189A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57" name="Google Shape;357;p26"/>
          <p:cNvSpPr/>
          <p:nvPr/>
        </p:nvSpPr>
        <p:spPr>
          <a:xfrm>
            <a:off x="6581313" y="3860025"/>
            <a:ext cx="1800000" cy="795600"/>
          </a:xfrm>
          <a:prstGeom prst="rect">
            <a:avLst/>
          </a:prstGeom>
          <a:noFill/>
          <a:ln cap="flat" cmpd="sng" w="19050">
            <a:solidFill>
              <a:srgbClr val="5A189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7"/>
          <p:cNvSpPr/>
          <p:nvPr/>
        </p:nvSpPr>
        <p:spPr>
          <a:xfrm>
            <a:off x="0" y="0"/>
            <a:ext cx="9144000" cy="216000"/>
          </a:xfrm>
          <a:prstGeom prst="rect">
            <a:avLst/>
          </a:prstGeom>
          <a:solidFill>
            <a:srgbClr val="24004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Google Shape;363;p27"/>
          <p:cNvSpPr/>
          <p:nvPr/>
        </p:nvSpPr>
        <p:spPr>
          <a:xfrm>
            <a:off x="0" y="4927500"/>
            <a:ext cx="9144000" cy="216000"/>
          </a:xfrm>
          <a:prstGeom prst="rect">
            <a:avLst/>
          </a:prstGeom>
          <a:solidFill>
            <a:srgbClr val="9D4E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p27"/>
          <p:cNvSpPr txBox="1"/>
          <p:nvPr/>
        </p:nvSpPr>
        <p:spPr>
          <a:xfrm>
            <a:off x="216000" y="4866150"/>
            <a:ext cx="288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 u="sng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Matteo Barbetti</a:t>
            </a:r>
            <a:r>
              <a:rPr lang="it" sz="1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(University of Firenze)</a:t>
            </a:r>
            <a:endParaRPr sz="10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5" name="Google Shape;365;p27"/>
          <p:cNvSpPr txBox="1"/>
          <p:nvPr/>
        </p:nvSpPr>
        <p:spPr>
          <a:xfrm>
            <a:off x="1046400" y="-61350"/>
            <a:ext cx="432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Bulky mediastinal lymphoma classification with ML-techniques</a:t>
            </a:r>
            <a:endParaRPr b="1" sz="10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6" name="Google Shape;366;p27"/>
          <p:cNvSpPr/>
          <p:nvPr/>
        </p:nvSpPr>
        <p:spPr>
          <a:xfrm flipH="1">
            <a:off x="5544000" y="4927500"/>
            <a:ext cx="3600000" cy="216000"/>
          </a:xfrm>
          <a:prstGeom prst="snip1Rect">
            <a:avLst>
              <a:gd fmla="val 50000" name="adj"/>
            </a:avLst>
          </a:prstGeom>
          <a:solidFill>
            <a:srgbClr val="5A189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7" name="Google Shape;367;p27"/>
          <p:cNvGrpSpPr/>
          <p:nvPr/>
        </p:nvGrpSpPr>
        <p:grpSpPr>
          <a:xfrm>
            <a:off x="8424000" y="4866150"/>
            <a:ext cx="760125" cy="338700"/>
            <a:chOff x="8424000" y="4866150"/>
            <a:chExt cx="760125" cy="338700"/>
          </a:xfrm>
        </p:grpSpPr>
        <p:sp>
          <p:nvSpPr>
            <p:cNvPr id="368" name="Google Shape;368;p27"/>
            <p:cNvSpPr/>
            <p:nvPr/>
          </p:nvSpPr>
          <p:spPr>
            <a:xfrm flipH="1">
              <a:off x="8424000" y="4927500"/>
              <a:ext cx="720000" cy="216000"/>
            </a:xfrm>
            <a:prstGeom prst="snip1Rect">
              <a:avLst>
                <a:gd fmla="val 50000" name="adj"/>
              </a:avLst>
            </a:prstGeom>
            <a:solidFill>
              <a:srgbClr val="2400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27"/>
            <p:cNvSpPr txBox="1"/>
            <p:nvPr/>
          </p:nvSpPr>
          <p:spPr>
            <a:xfrm>
              <a:off x="8536125" y="4866150"/>
              <a:ext cx="6480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10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15</a:t>
              </a:r>
              <a:r>
                <a:rPr lang="it" sz="10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|34</a:t>
              </a:r>
              <a:endParaRPr sz="1000"/>
            </a:p>
          </p:txBody>
        </p:sp>
      </p:grpSp>
      <p:sp>
        <p:nvSpPr>
          <p:cNvPr id="370" name="Google Shape;370;p27"/>
          <p:cNvSpPr/>
          <p:nvPr/>
        </p:nvSpPr>
        <p:spPr>
          <a:xfrm flipH="1" rot="10800000">
            <a:off x="0" y="0"/>
            <a:ext cx="938400" cy="216000"/>
          </a:xfrm>
          <a:prstGeom prst="snip1Rect">
            <a:avLst>
              <a:gd fmla="val 50000" name="adj"/>
            </a:avLst>
          </a:prstGeom>
          <a:solidFill>
            <a:srgbClr val="5A189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27"/>
          <p:cNvSpPr/>
          <p:nvPr/>
        </p:nvSpPr>
        <p:spPr>
          <a:xfrm flipH="1" rot="10800000">
            <a:off x="0" y="0"/>
            <a:ext cx="720000" cy="216000"/>
          </a:xfrm>
          <a:prstGeom prst="snip1Rect">
            <a:avLst>
              <a:gd fmla="val 50000" name="adj"/>
            </a:avLst>
          </a:prstGeom>
          <a:solidFill>
            <a:srgbClr val="9D4E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27"/>
          <p:cNvSpPr txBox="1"/>
          <p:nvPr/>
        </p:nvSpPr>
        <p:spPr>
          <a:xfrm>
            <a:off x="3967350" y="4866150"/>
            <a:ext cx="120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[16.09.2021]</a:t>
            </a:r>
            <a:endParaRPr/>
          </a:p>
        </p:txBody>
      </p:sp>
      <p:sp>
        <p:nvSpPr>
          <p:cNvPr id="373" name="Google Shape;373;p27"/>
          <p:cNvSpPr txBox="1"/>
          <p:nvPr/>
        </p:nvSpPr>
        <p:spPr>
          <a:xfrm>
            <a:off x="5544000" y="4866150"/>
            <a:ext cx="288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AIMN-Firenze meeting</a:t>
            </a:r>
            <a:endParaRPr sz="10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74" name="Google Shape;374;p27"/>
          <p:cNvSpPr txBox="1"/>
          <p:nvPr/>
        </p:nvSpPr>
        <p:spPr>
          <a:xfrm>
            <a:off x="0" y="410163"/>
            <a:ext cx="9144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800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Dummy Classifier: </a:t>
            </a:r>
            <a:r>
              <a:rPr i="1" lang="it" sz="1800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model baseline</a:t>
            </a:r>
            <a:endParaRPr i="1" sz="1800">
              <a:solidFill>
                <a:srgbClr val="24004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75" name="Google Shape;37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5550" y="1401738"/>
            <a:ext cx="3229200" cy="23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27"/>
          <p:cNvSpPr txBox="1"/>
          <p:nvPr/>
        </p:nvSpPr>
        <p:spPr>
          <a:xfrm>
            <a:off x="927000" y="1218675"/>
            <a:ext cx="4558800" cy="276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178899" lvl="0" marL="179999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0046"/>
              </a:buClr>
              <a:buSzPts val="1400"/>
              <a:buFont typeface="Century Gothic"/>
              <a:buChar char="●"/>
            </a:pPr>
            <a:r>
              <a:rPr lang="it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</a:t>
            </a:r>
            <a:r>
              <a:rPr b="1" i="1" lang="it">
                <a:solidFill>
                  <a:srgbClr val="5A189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Dummy Classifier</a:t>
            </a:r>
            <a:r>
              <a:rPr lang="it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is a simple classifier that makes predictions using simple rules:</a:t>
            </a:r>
            <a:endParaRPr>
              <a:solidFill>
                <a:srgbClr val="24004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78901" lvl="1" marL="360000" rtl="0" algn="just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240046"/>
              </a:buClr>
              <a:buSzPts val="1400"/>
              <a:buFont typeface="Century Gothic"/>
              <a:buChar char="○"/>
            </a:pPr>
            <a:r>
              <a:rPr lang="it" u="sng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computes the frequency</a:t>
            </a:r>
            <a:r>
              <a:rPr lang="it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of each label</a:t>
            </a:r>
            <a:endParaRPr>
              <a:solidFill>
                <a:srgbClr val="24004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78901" lvl="1" marL="360000" rtl="0" algn="just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240046"/>
              </a:buClr>
              <a:buSzPts val="1400"/>
              <a:buFont typeface="Century Gothic"/>
              <a:buChar char="○"/>
            </a:pPr>
            <a:r>
              <a:rPr lang="it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interprets such frequencies as </a:t>
            </a:r>
            <a:r>
              <a:rPr lang="it" u="sng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probabilities</a:t>
            </a:r>
            <a:endParaRPr u="sng">
              <a:solidFill>
                <a:srgbClr val="24004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78901" lvl="1" marL="360000" rtl="0" algn="just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240046"/>
              </a:buClr>
              <a:buSzPts val="1400"/>
              <a:buFont typeface="Century Gothic"/>
              <a:buChar char="○"/>
            </a:pPr>
            <a:r>
              <a:rPr lang="it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predicts new instances label on the basis of computed probabilities</a:t>
            </a:r>
            <a:endParaRPr>
              <a:solidFill>
                <a:srgbClr val="24004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78899" lvl="0" marL="179999" rtl="0" algn="just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240046"/>
              </a:buClr>
              <a:buSzPts val="1400"/>
              <a:buFont typeface="Century Gothic"/>
              <a:buChar char="●"/>
            </a:pPr>
            <a:r>
              <a:rPr lang="it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This classifier is useful as a simple baseline to compare with other (real) classifiers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8"/>
          <p:cNvSpPr/>
          <p:nvPr/>
        </p:nvSpPr>
        <p:spPr>
          <a:xfrm>
            <a:off x="0" y="0"/>
            <a:ext cx="9144000" cy="216000"/>
          </a:xfrm>
          <a:prstGeom prst="rect">
            <a:avLst/>
          </a:prstGeom>
          <a:solidFill>
            <a:srgbClr val="24004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p28"/>
          <p:cNvSpPr/>
          <p:nvPr/>
        </p:nvSpPr>
        <p:spPr>
          <a:xfrm>
            <a:off x="0" y="4927500"/>
            <a:ext cx="9144000" cy="216000"/>
          </a:xfrm>
          <a:prstGeom prst="rect">
            <a:avLst/>
          </a:prstGeom>
          <a:solidFill>
            <a:srgbClr val="9D4E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" name="Google Shape;383;p28"/>
          <p:cNvSpPr txBox="1"/>
          <p:nvPr/>
        </p:nvSpPr>
        <p:spPr>
          <a:xfrm>
            <a:off x="216000" y="4866150"/>
            <a:ext cx="288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 u="sng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Matteo Barbetti</a:t>
            </a:r>
            <a:r>
              <a:rPr lang="it" sz="1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(University of Firenze)</a:t>
            </a:r>
            <a:endParaRPr sz="10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84" name="Google Shape;384;p28"/>
          <p:cNvSpPr txBox="1"/>
          <p:nvPr/>
        </p:nvSpPr>
        <p:spPr>
          <a:xfrm>
            <a:off x="1046400" y="-61350"/>
            <a:ext cx="432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Bulky mediastinal lymphoma classification with ML-techniques</a:t>
            </a:r>
            <a:endParaRPr b="1" sz="10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85" name="Google Shape;385;p28"/>
          <p:cNvSpPr/>
          <p:nvPr/>
        </p:nvSpPr>
        <p:spPr>
          <a:xfrm flipH="1">
            <a:off x="5544000" y="4927500"/>
            <a:ext cx="3600000" cy="216000"/>
          </a:xfrm>
          <a:prstGeom prst="snip1Rect">
            <a:avLst>
              <a:gd fmla="val 50000" name="adj"/>
            </a:avLst>
          </a:prstGeom>
          <a:solidFill>
            <a:srgbClr val="5A189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6" name="Google Shape;386;p28"/>
          <p:cNvGrpSpPr/>
          <p:nvPr/>
        </p:nvGrpSpPr>
        <p:grpSpPr>
          <a:xfrm>
            <a:off x="8424000" y="4866150"/>
            <a:ext cx="760125" cy="338700"/>
            <a:chOff x="8424000" y="4866150"/>
            <a:chExt cx="760125" cy="338700"/>
          </a:xfrm>
        </p:grpSpPr>
        <p:sp>
          <p:nvSpPr>
            <p:cNvPr id="387" name="Google Shape;387;p28"/>
            <p:cNvSpPr/>
            <p:nvPr/>
          </p:nvSpPr>
          <p:spPr>
            <a:xfrm flipH="1">
              <a:off x="8424000" y="4927500"/>
              <a:ext cx="720000" cy="216000"/>
            </a:xfrm>
            <a:prstGeom prst="snip1Rect">
              <a:avLst>
                <a:gd fmla="val 50000" name="adj"/>
              </a:avLst>
            </a:prstGeom>
            <a:solidFill>
              <a:srgbClr val="2400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28"/>
            <p:cNvSpPr txBox="1"/>
            <p:nvPr/>
          </p:nvSpPr>
          <p:spPr>
            <a:xfrm>
              <a:off x="8536125" y="4866150"/>
              <a:ext cx="6480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10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16</a:t>
              </a:r>
              <a:r>
                <a:rPr lang="it" sz="10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|34</a:t>
              </a:r>
              <a:endParaRPr sz="1000"/>
            </a:p>
          </p:txBody>
        </p:sp>
      </p:grpSp>
      <p:sp>
        <p:nvSpPr>
          <p:cNvPr id="389" name="Google Shape;389;p28"/>
          <p:cNvSpPr/>
          <p:nvPr/>
        </p:nvSpPr>
        <p:spPr>
          <a:xfrm flipH="1" rot="10800000">
            <a:off x="0" y="0"/>
            <a:ext cx="938400" cy="216000"/>
          </a:xfrm>
          <a:prstGeom prst="snip1Rect">
            <a:avLst>
              <a:gd fmla="val 50000" name="adj"/>
            </a:avLst>
          </a:prstGeom>
          <a:solidFill>
            <a:srgbClr val="5A189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28"/>
          <p:cNvSpPr/>
          <p:nvPr/>
        </p:nvSpPr>
        <p:spPr>
          <a:xfrm flipH="1" rot="10800000">
            <a:off x="0" y="0"/>
            <a:ext cx="720000" cy="216000"/>
          </a:xfrm>
          <a:prstGeom prst="snip1Rect">
            <a:avLst>
              <a:gd fmla="val 50000" name="adj"/>
            </a:avLst>
          </a:prstGeom>
          <a:solidFill>
            <a:srgbClr val="9D4E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28"/>
          <p:cNvSpPr txBox="1"/>
          <p:nvPr/>
        </p:nvSpPr>
        <p:spPr>
          <a:xfrm>
            <a:off x="5544000" y="4866150"/>
            <a:ext cx="288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AIMN-Firenze meeting</a:t>
            </a:r>
            <a:endParaRPr sz="10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92" name="Google Shape;39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9213" y="1066038"/>
            <a:ext cx="3028950" cy="320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" name="Google Shape;393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7738" y="1066050"/>
            <a:ext cx="3067050" cy="3209925"/>
          </a:xfrm>
          <a:prstGeom prst="rect">
            <a:avLst/>
          </a:prstGeom>
          <a:noFill/>
          <a:ln>
            <a:noFill/>
          </a:ln>
        </p:spPr>
      </p:pic>
      <p:sp>
        <p:nvSpPr>
          <p:cNvPr id="394" name="Google Shape;394;p28"/>
          <p:cNvSpPr txBox="1"/>
          <p:nvPr/>
        </p:nvSpPr>
        <p:spPr>
          <a:xfrm>
            <a:off x="3967350" y="4866150"/>
            <a:ext cx="120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[16.09.2021]</a:t>
            </a:r>
            <a:endParaRPr/>
          </a:p>
        </p:txBody>
      </p:sp>
      <p:sp>
        <p:nvSpPr>
          <p:cNvPr id="395" name="Google Shape;395;p28"/>
          <p:cNvSpPr txBox="1"/>
          <p:nvPr/>
        </p:nvSpPr>
        <p:spPr>
          <a:xfrm>
            <a:off x="0" y="410163"/>
            <a:ext cx="9144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800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Dummy Classifier:</a:t>
            </a:r>
            <a:r>
              <a:rPr i="1" lang="it" sz="1800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performance</a:t>
            </a:r>
            <a:endParaRPr i="1" sz="1800">
              <a:solidFill>
                <a:srgbClr val="24004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9"/>
          <p:cNvSpPr/>
          <p:nvPr/>
        </p:nvSpPr>
        <p:spPr>
          <a:xfrm>
            <a:off x="0" y="0"/>
            <a:ext cx="9144000" cy="216000"/>
          </a:xfrm>
          <a:prstGeom prst="rect">
            <a:avLst/>
          </a:prstGeom>
          <a:solidFill>
            <a:srgbClr val="24004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1" name="Google Shape;401;p29"/>
          <p:cNvSpPr/>
          <p:nvPr/>
        </p:nvSpPr>
        <p:spPr>
          <a:xfrm>
            <a:off x="0" y="4927500"/>
            <a:ext cx="9144000" cy="216000"/>
          </a:xfrm>
          <a:prstGeom prst="rect">
            <a:avLst/>
          </a:prstGeom>
          <a:solidFill>
            <a:srgbClr val="9D4E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2" name="Google Shape;402;p29"/>
          <p:cNvSpPr txBox="1"/>
          <p:nvPr/>
        </p:nvSpPr>
        <p:spPr>
          <a:xfrm>
            <a:off x="216000" y="4866150"/>
            <a:ext cx="288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 u="sng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Matteo Barbetti</a:t>
            </a:r>
            <a:r>
              <a:rPr lang="it" sz="1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(University of Firenze)</a:t>
            </a:r>
            <a:endParaRPr sz="10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03" name="Google Shape;403;p29"/>
          <p:cNvSpPr txBox="1"/>
          <p:nvPr/>
        </p:nvSpPr>
        <p:spPr>
          <a:xfrm>
            <a:off x="1046400" y="-61350"/>
            <a:ext cx="432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Bulky mediastinal lymphoma classification with ML-techniques</a:t>
            </a:r>
            <a:endParaRPr b="1" sz="10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04" name="Google Shape;404;p29"/>
          <p:cNvSpPr/>
          <p:nvPr/>
        </p:nvSpPr>
        <p:spPr>
          <a:xfrm flipH="1">
            <a:off x="5544000" y="4927500"/>
            <a:ext cx="3600000" cy="216000"/>
          </a:xfrm>
          <a:prstGeom prst="snip1Rect">
            <a:avLst>
              <a:gd fmla="val 50000" name="adj"/>
            </a:avLst>
          </a:prstGeom>
          <a:solidFill>
            <a:srgbClr val="5A189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5" name="Google Shape;405;p29"/>
          <p:cNvGrpSpPr/>
          <p:nvPr/>
        </p:nvGrpSpPr>
        <p:grpSpPr>
          <a:xfrm>
            <a:off x="8424000" y="4866150"/>
            <a:ext cx="760125" cy="338700"/>
            <a:chOff x="8424000" y="4866150"/>
            <a:chExt cx="760125" cy="338700"/>
          </a:xfrm>
        </p:grpSpPr>
        <p:sp>
          <p:nvSpPr>
            <p:cNvPr id="406" name="Google Shape;406;p29"/>
            <p:cNvSpPr/>
            <p:nvPr/>
          </p:nvSpPr>
          <p:spPr>
            <a:xfrm flipH="1">
              <a:off x="8424000" y="4927500"/>
              <a:ext cx="720000" cy="216000"/>
            </a:xfrm>
            <a:prstGeom prst="snip1Rect">
              <a:avLst>
                <a:gd fmla="val 50000" name="adj"/>
              </a:avLst>
            </a:prstGeom>
            <a:solidFill>
              <a:srgbClr val="2400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29"/>
            <p:cNvSpPr txBox="1"/>
            <p:nvPr/>
          </p:nvSpPr>
          <p:spPr>
            <a:xfrm>
              <a:off x="8536125" y="4866150"/>
              <a:ext cx="6480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10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17</a:t>
              </a:r>
              <a:r>
                <a:rPr lang="it" sz="10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|34</a:t>
              </a:r>
              <a:endParaRPr sz="1000"/>
            </a:p>
          </p:txBody>
        </p:sp>
      </p:grpSp>
      <p:sp>
        <p:nvSpPr>
          <p:cNvPr id="408" name="Google Shape;408;p29"/>
          <p:cNvSpPr/>
          <p:nvPr/>
        </p:nvSpPr>
        <p:spPr>
          <a:xfrm flipH="1" rot="10800000">
            <a:off x="0" y="0"/>
            <a:ext cx="938400" cy="216000"/>
          </a:xfrm>
          <a:prstGeom prst="snip1Rect">
            <a:avLst>
              <a:gd fmla="val 50000" name="adj"/>
            </a:avLst>
          </a:prstGeom>
          <a:solidFill>
            <a:srgbClr val="5A189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29"/>
          <p:cNvSpPr/>
          <p:nvPr/>
        </p:nvSpPr>
        <p:spPr>
          <a:xfrm flipH="1" rot="10800000">
            <a:off x="0" y="0"/>
            <a:ext cx="720000" cy="216000"/>
          </a:xfrm>
          <a:prstGeom prst="snip1Rect">
            <a:avLst>
              <a:gd fmla="val 50000" name="adj"/>
            </a:avLst>
          </a:prstGeom>
          <a:solidFill>
            <a:srgbClr val="9D4E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29"/>
          <p:cNvSpPr txBox="1"/>
          <p:nvPr/>
        </p:nvSpPr>
        <p:spPr>
          <a:xfrm>
            <a:off x="5544000" y="4866150"/>
            <a:ext cx="288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AIMN-Firenze meeting</a:t>
            </a:r>
            <a:endParaRPr sz="10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11" name="Google Shape;411;p29"/>
          <p:cNvSpPr txBox="1"/>
          <p:nvPr/>
        </p:nvSpPr>
        <p:spPr>
          <a:xfrm>
            <a:off x="3967350" y="4866150"/>
            <a:ext cx="120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[16.09.2021]</a:t>
            </a:r>
            <a:endParaRPr/>
          </a:p>
        </p:txBody>
      </p:sp>
      <p:sp>
        <p:nvSpPr>
          <p:cNvPr id="412" name="Google Shape;412;p29"/>
          <p:cNvSpPr txBox="1"/>
          <p:nvPr/>
        </p:nvSpPr>
        <p:spPr>
          <a:xfrm>
            <a:off x="0" y="410163"/>
            <a:ext cx="9144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800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Logistic regression</a:t>
            </a:r>
            <a:endParaRPr i="1" sz="1800">
              <a:solidFill>
                <a:srgbClr val="24004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13" name="Google Shape;41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675" y="1083000"/>
            <a:ext cx="3175200" cy="21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Google Shape;414;p29"/>
          <p:cNvSpPr txBox="1"/>
          <p:nvPr/>
        </p:nvSpPr>
        <p:spPr>
          <a:xfrm>
            <a:off x="3706225" y="1004700"/>
            <a:ext cx="5025900" cy="23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</a:t>
            </a:r>
            <a:r>
              <a:rPr b="1" i="1" lang="it">
                <a:solidFill>
                  <a:srgbClr val="5A189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Logistic Regression</a:t>
            </a:r>
            <a:r>
              <a:rPr lang="it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(LR) is a statistical model that in its basic form uses a </a:t>
            </a:r>
            <a:r>
              <a:rPr b="1" lang="it">
                <a:solidFill>
                  <a:srgbClr val="5A189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logistic function</a:t>
            </a:r>
            <a:r>
              <a:rPr lang="it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it">
                <a:solidFill>
                  <a:srgbClr val="240046"/>
                </a:solidFill>
                <a:highlight>
                  <a:srgbClr val="FFFFFF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σ(· )</a:t>
            </a:r>
            <a:r>
              <a:rPr b="1" lang="it">
                <a:solidFill>
                  <a:srgbClr val="240046"/>
                </a:solidFill>
                <a:highlight>
                  <a:srgbClr val="FFFFFF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it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to model a </a:t>
            </a:r>
            <a:r>
              <a:rPr lang="it" u="sng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binary dependent variable</a:t>
            </a:r>
            <a:r>
              <a:rPr lang="it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endParaRPr>
              <a:solidFill>
                <a:srgbClr val="24004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78899" lvl="0" marL="179999" rtl="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0046"/>
              </a:buClr>
              <a:buSzPts val="1400"/>
              <a:buFont typeface="Century Gothic"/>
              <a:buChar char="●"/>
            </a:pPr>
            <a:r>
              <a:rPr lang="it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LR model computes a weighted sum of the input features z (plus a bias term)</a:t>
            </a:r>
            <a:endParaRPr>
              <a:solidFill>
                <a:srgbClr val="24004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78899" lvl="0" marL="179999" rtl="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0046"/>
              </a:buClr>
              <a:buSzPts val="1400"/>
              <a:buFont typeface="Century Gothic"/>
              <a:buChar char="●"/>
            </a:pPr>
            <a:r>
              <a:rPr lang="it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This weighted sum are mapped it to a number between 0 and 1 through the logistic function</a:t>
            </a:r>
            <a:endParaRPr>
              <a:solidFill>
                <a:srgbClr val="24004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78899" lvl="0" marL="179999" rtl="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0046"/>
              </a:buClr>
              <a:buSzPts val="1400"/>
              <a:buFont typeface="Century Gothic"/>
              <a:buChar char="●"/>
            </a:pPr>
            <a:r>
              <a:rPr lang="it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logistic output </a:t>
            </a:r>
            <a:r>
              <a:rPr lang="it">
                <a:solidFill>
                  <a:srgbClr val="240046"/>
                </a:solidFill>
                <a:highlight>
                  <a:srgbClr val="FFFFFF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σ(</a:t>
            </a:r>
            <a:r>
              <a:rPr b="1" lang="it">
                <a:solidFill>
                  <a:srgbClr val="240046"/>
                </a:solidFill>
                <a:highlight>
                  <a:srgbClr val="FFFFFF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x</a:t>
            </a:r>
            <a:r>
              <a:rPr lang="it">
                <a:solidFill>
                  <a:srgbClr val="240046"/>
                </a:solidFill>
                <a:highlight>
                  <a:srgbClr val="FFFFFF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) </a:t>
            </a:r>
            <a:r>
              <a:rPr lang="it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can be interpreted as the </a:t>
            </a:r>
            <a:r>
              <a:rPr b="1" lang="it">
                <a:solidFill>
                  <a:srgbClr val="5A189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probability</a:t>
            </a:r>
            <a:r>
              <a:rPr lang="it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that </a:t>
            </a:r>
            <a:r>
              <a:rPr b="1" lang="it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x</a:t>
            </a:r>
            <a:r>
              <a:rPr lang="it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belongs to the positive class</a:t>
            </a:r>
            <a:endParaRPr>
              <a:solidFill>
                <a:srgbClr val="240046"/>
              </a:solidFill>
            </a:endParaRPr>
          </a:p>
        </p:txBody>
      </p:sp>
      <p:pic>
        <p:nvPicPr>
          <p:cNvPr id="415" name="Google Shape;41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2678" y="3499100"/>
            <a:ext cx="3473199" cy="732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416" name="Google Shape;416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37700" y="3621986"/>
            <a:ext cx="2740196" cy="487201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p29"/>
          <p:cNvSpPr txBox="1"/>
          <p:nvPr/>
        </p:nvSpPr>
        <p:spPr>
          <a:xfrm>
            <a:off x="1016125" y="4232050"/>
            <a:ext cx="2106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200" u="sng">
                <a:solidFill>
                  <a:srgbClr val="5A189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weighted sum of features</a:t>
            </a:r>
            <a:endParaRPr b="1" sz="1200" u="sng">
              <a:solidFill>
                <a:srgbClr val="5A189A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18" name="Google Shape;418;p29"/>
          <p:cNvSpPr txBox="1"/>
          <p:nvPr/>
        </p:nvSpPr>
        <p:spPr>
          <a:xfrm>
            <a:off x="4654650" y="4232050"/>
            <a:ext cx="2106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200" u="sng">
                <a:solidFill>
                  <a:srgbClr val="5A189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predictions</a:t>
            </a:r>
            <a:endParaRPr b="1" sz="1200" u="sng">
              <a:solidFill>
                <a:srgbClr val="5A189A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19" name="Google Shape;419;p29"/>
          <p:cNvSpPr txBox="1"/>
          <p:nvPr/>
        </p:nvSpPr>
        <p:spPr>
          <a:xfrm>
            <a:off x="7609717" y="3406625"/>
            <a:ext cx="120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&lt; 0.5 → NHL</a:t>
            </a:r>
            <a:endParaRPr/>
          </a:p>
        </p:txBody>
      </p:sp>
      <p:sp>
        <p:nvSpPr>
          <p:cNvPr id="420" name="Google Shape;420;p29"/>
          <p:cNvSpPr txBox="1"/>
          <p:nvPr/>
        </p:nvSpPr>
        <p:spPr>
          <a:xfrm>
            <a:off x="7609717" y="3924300"/>
            <a:ext cx="120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≥ 0.5 → HL</a:t>
            </a:r>
            <a:endParaRPr/>
          </a:p>
        </p:txBody>
      </p:sp>
      <p:cxnSp>
        <p:nvCxnSpPr>
          <p:cNvPr id="421" name="Google Shape;421;p29"/>
          <p:cNvCxnSpPr>
            <a:endCxn id="419" idx="1"/>
          </p:cNvCxnSpPr>
          <p:nvPr/>
        </p:nvCxnSpPr>
        <p:spPr>
          <a:xfrm flipH="1" rot="10800000">
            <a:off x="7087117" y="3606725"/>
            <a:ext cx="522600" cy="253200"/>
          </a:xfrm>
          <a:prstGeom prst="straightConnector1">
            <a:avLst/>
          </a:prstGeom>
          <a:noFill/>
          <a:ln cap="flat" cmpd="sng" w="9525">
            <a:solidFill>
              <a:srgbClr val="5A189A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2" name="Google Shape;422;p29"/>
          <p:cNvCxnSpPr>
            <a:stCxn id="416" idx="3"/>
            <a:endCxn id="420" idx="1"/>
          </p:cNvCxnSpPr>
          <p:nvPr/>
        </p:nvCxnSpPr>
        <p:spPr>
          <a:xfrm>
            <a:off x="7077896" y="3865586"/>
            <a:ext cx="531900" cy="258900"/>
          </a:xfrm>
          <a:prstGeom prst="straightConnector1">
            <a:avLst/>
          </a:prstGeom>
          <a:noFill/>
          <a:ln cap="flat" cmpd="sng" w="9525">
            <a:solidFill>
              <a:srgbClr val="5A189A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0"/>
          <p:cNvSpPr/>
          <p:nvPr/>
        </p:nvSpPr>
        <p:spPr>
          <a:xfrm>
            <a:off x="0" y="0"/>
            <a:ext cx="9144000" cy="216000"/>
          </a:xfrm>
          <a:prstGeom prst="rect">
            <a:avLst/>
          </a:prstGeom>
          <a:solidFill>
            <a:srgbClr val="24004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8" name="Google Shape;428;p30"/>
          <p:cNvSpPr/>
          <p:nvPr/>
        </p:nvSpPr>
        <p:spPr>
          <a:xfrm>
            <a:off x="0" y="4927500"/>
            <a:ext cx="9144000" cy="216000"/>
          </a:xfrm>
          <a:prstGeom prst="rect">
            <a:avLst/>
          </a:prstGeom>
          <a:solidFill>
            <a:srgbClr val="9D4E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9" name="Google Shape;429;p30"/>
          <p:cNvSpPr txBox="1"/>
          <p:nvPr/>
        </p:nvSpPr>
        <p:spPr>
          <a:xfrm>
            <a:off x="216000" y="4866150"/>
            <a:ext cx="288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 u="sng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Matteo Barbetti</a:t>
            </a:r>
            <a:r>
              <a:rPr lang="it" sz="1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(University of Firenze)</a:t>
            </a:r>
            <a:endParaRPr sz="10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30" name="Google Shape;430;p30"/>
          <p:cNvSpPr txBox="1"/>
          <p:nvPr/>
        </p:nvSpPr>
        <p:spPr>
          <a:xfrm>
            <a:off x="1046400" y="-61350"/>
            <a:ext cx="432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Bulky mediastinal lymphoma classification with ML-techniques</a:t>
            </a:r>
            <a:endParaRPr b="1" sz="10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31" name="Google Shape;431;p30"/>
          <p:cNvSpPr/>
          <p:nvPr/>
        </p:nvSpPr>
        <p:spPr>
          <a:xfrm flipH="1">
            <a:off x="5544000" y="4927500"/>
            <a:ext cx="3600000" cy="216000"/>
          </a:xfrm>
          <a:prstGeom prst="snip1Rect">
            <a:avLst>
              <a:gd fmla="val 50000" name="adj"/>
            </a:avLst>
          </a:prstGeom>
          <a:solidFill>
            <a:srgbClr val="5A189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2" name="Google Shape;432;p30"/>
          <p:cNvGrpSpPr/>
          <p:nvPr/>
        </p:nvGrpSpPr>
        <p:grpSpPr>
          <a:xfrm>
            <a:off x="8424000" y="4866150"/>
            <a:ext cx="760125" cy="338700"/>
            <a:chOff x="8424000" y="4866150"/>
            <a:chExt cx="760125" cy="338700"/>
          </a:xfrm>
        </p:grpSpPr>
        <p:sp>
          <p:nvSpPr>
            <p:cNvPr id="433" name="Google Shape;433;p30"/>
            <p:cNvSpPr/>
            <p:nvPr/>
          </p:nvSpPr>
          <p:spPr>
            <a:xfrm flipH="1">
              <a:off x="8424000" y="4927500"/>
              <a:ext cx="720000" cy="216000"/>
            </a:xfrm>
            <a:prstGeom prst="snip1Rect">
              <a:avLst>
                <a:gd fmla="val 50000" name="adj"/>
              </a:avLst>
            </a:prstGeom>
            <a:solidFill>
              <a:srgbClr val="2400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30"/>
            <p:cNvSpPr txBox="1"/>
            <p:nvPr/>
          </p:nvSpPr>
          <p:spPr>
            <a:xfrm>
              <a:off x="8536125" y="4866150"/>
              <a:ext cx="6480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10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18</a:t>
              </a:r>
              <a:r>
                <a:rPr lang="it" sz="10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|34</a:t>
              </a:r>
              <a:endParaRPr sz="1000"/>
            </a:p>
          </p:txBody>
        </p:sp>
      </p:grpSp>
      <p:sp>
        <p:nvSpPr>
          <p:cNvPr id="435" name="Google Shape;435;p30"/>
          <p:cNvSpPr/>
          <p:nvPr/>
        </p:nvSpPr>
        <p:spPr>
          <a:xfrm flipH="1" rot="10800000">
            <a:off x="0" y="0"/>
            <a:ext cx="938400" cy="216000"/>
          </a:xfrm>
          <a:prstGeom prst="snip1Rect">
            <a:avLst>
              <a:gd fmla="val 50000" name="adj"/>
            </a:avLst>
          </a:prstGeom>
          <a:solidFill>
            <a:srgbClr val="5A189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30"/>
          <p:cNvSpPr/>
          <p:nvPr/>
        </p:nvSpPr>
        <p:spPr>
          <a:xfrm flipH="1" rot="10800000">
            <a:off x="0" y="0"/>
            <a:ext cx="720000" cy="216000"/>
          </a:xfrm>
          <a:prstGeom prst="snip1Rect">
            <a:avLst>
              <a:gd fmla="val 50000" name="adj"/>
            </a:avLst>
          </a:prstGeom>
          <a:solidFill>
            <a:srgbClr val="9D4E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30"/>
          <p:cNvSpPr txBox="1"/>
          <p:nvPr/>
        </p:nvSpPr>
        <p:spPr>
          <a:xfrm>
            <a:off x="5544000" y="4866150"/>
            <a:ext cx="288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AIMN-Firenze meeting</a:t>
            </a:r>
            <a:endParaRPr sz="10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38" name="Google Shape;43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7750" y="1066050"/>
            <a:ext cx="3124200" cy="320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9" name="Google Shape;439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89225" y="1066050"/>
            <a:ext cx="3028950" cy="3209925"/>
          </a:xfrm>
          <a:prstGeom prst="rect">
            <a:avLst/>
          </a:prstGeom>
          <a:noFill/>
          <a:ln>
            <a:noFill/>
          </a:ln>
        </p:spPr>
      </p:pic>
      <p:sp>
        <p:nvSpPr>
          <p:cNvPr id="440" name="Google Shape;440;p30"/>
          <p:cNvSpPr txBox="1"/>
          <p:nvPr/>
        </p:nvSpPr>
        <p:spPr>
          <a:xfrm>
            <a:off x="3967350" y="4866150"/>
            <a:ext cx="120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[16.09.2021]</a:t>
            </a:r>
            <a:endParaRPr/>
          </a:p>
        </p:txBody>
      </p:sp>
      <p:sp>
        <p:nvSpPr>
          <p:cNvPr id="441" name="Google Shape;441;p30"/>
          <p:cNvSpPr txBox="1"/>
          <p:nvPr/>
        </p:nvSpPr>
        <p:spPr>
          <a:xfrm>
            <a:off x="0" y="410163"/>
            <a:ext cx="9144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800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Logistic regression</a:t>
            </a:r>
            <a:r>
              <a:rPr b="1" lang="it" sz="1800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</a:t>
            </a:r>
            <a:r>
              <a:rPr i="1" lang="it" sz="1800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performance</a:t>
            </a:r>
            <a:endParaRPr i="1" sz="1800">
              <a:solidFill>
                <a:srgbClr val="24004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31"/>
          <p:cNvSpPr/>
          <p:nvPr/>
        </p:nvSpPr>
        <p:spPr>
          <a:xfrm>
            <a:off x="0" y="0"/>
            <a:ext cx="9144000" cy="216000"/>
          </a:xfrm>
          <a:prstGeom prst="rect">
            <a:avLst/>
          </a:prstGeom>
          <a:solidFill>
            <a:srgbClr val="24004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7" name="Google Shape;447;p31"/>
          <p:cNvSpPr/>
          <p:nvPr/>
        </p:nvSpPr>
        <p:spPr>
          <a:xfrm>
            <a:off x="0" y="4927500"/>
            <a:ext cx="9144000" cy="216000"/>
          </a:xfrm>
          <a:prstGeom prst="rect">
            <a:avLst/>
          </a:prstGeom>
          <a:solidFill>
            <a:srgbClr val="9D4E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8" name="Google Shape;448;p31"/>
          <p:cNvSpPr txBox="1"/>
          <p:nvPr/>
        </p:nvSpPr>
        <p:spPr>
          <a:xfrm>
            <a:off x="216000" y="4866150"/>
            <a:ext cx="288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 u="sng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Matteo Barbetti</a:t>
            </a:r>
            <a:r>
              <a:rPr lang="it" sz="1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(University of Firenze)</a:t>
            </a:r>
            <a:endParaRPr sz="10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49" name="Google Shape;449;p31"/>
          <p:cNvSpPr txBox="1"/>
          <p:nvPr/>
        </p:nvSpPr>
        <p:spPr>
          <a:xfrm>
            <a:off x="1046400" y="-61350"/>
            <a:ext cx="432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Bulky mediastinal lymphoma classification with ML-techniques</a:t>
            </a:r>
            <a:endParaRPr b="1" sz="10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50" name="Google Shape;450;p31"/>
          <p:cNvSpPr/>
          <p:nvPr/>
        </p:nvSpPr>
        <p:spPr>
          <a:xfrm flipH="1">
            <a:off x="5544000" y="4927500"/>
            <a:ext cx="3600000" cy="216000"/>
          </a:xfrm>
          <a:prstGeom prst="snip1Rect">
            <a:avLst>
              <a:gd fmla="val 50000" name="adj"/>
            </a:avLst>
          </a:prstGeom>
          <a:solidFill>
            <a:srgbClr val="5A189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1" name="Google Shape;451;p31"/>
          <p:cNvGrpSpPr/>
          <p:nvPr/>
        </p:nvGrpSpPr>
        <p:grpSpPr>
          <a:xfrm>
            <a:off x="8424000" y="4866150"/>
            <a:ext cx="760125" cy="338700"/>
            <a:chOff x="8424000" y="4866150"/>
            <a:chExt cx="760125" cy="338700"/>
          </a:xfrm>
        </p:grpSpPr>
        <p:sp>
          <p:nvSpPr>
            <p:cNvPr id="452" name="Google Shape;452;p31"/>
            <p:cNvSpPr/>
            <p:nvPr/>
          </p:nvSpPr>
          <p:spPr>
            <a:xfrm flipH="1">
              <a:off x="8424000" y="4927500"/>
              <a:ext cx="720000" cy="216000"/>
            </a:xfrm>
            <a:prstGeom prst="snip1Rect">
              <a:avLst>
                <a:gd fmla="val 50000" name="adj"/>
              </a:avLst>
            </a:prstGeom>
            <a:solidFill>
              <a:srgbClr val="2400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31"/>
            <p:cNvSpPr txBox="1"/>
            <p:nvPr/>
          </p:nvSpPr>
          <p:spPr>
            <a:xfrm>
              <a:off x="8536125" y="4866150"/>
              <a:ext cx="6480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10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19</a:t>
              </a:r>
              <a:r>
                <a:rPr lang="it" sz="10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|34</a:t>
              </a:r>
              <a:endParaRPr sz="1000"/>
            </a:p>
          </p:txBody>
        </p:sp>
      </p:grpSp>
      <p:sp>
        <p:nvSpPr>
          <p:cNvPr id="454" name="Google Shape;454;p31"/>
          <p:cNvSpPr/>
          <p:nvPr/>
        </p:nvSpPr>
        <p:spPr>
          <a:xfrm flipH="1" rot="10800000">
            <a:off x="0" y="0"/>
            <a:ext cx="938400" cy="216000"/>
          </a:xfrm>
          <a:prstGeom prst="snip1Rect">
            <a:avLst>
              <a:gd fmla="val 50000" name="adj"/>
            </a:avLst>
          </a:prstGeom>
          <a:solidFill>
            <a:srgbClr val="5A189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31"/>
          <p:cNvSpPr/>
          <p:nvPr/>
        </p:nvSpPr>
        <p:spPr>
          <a:xfrm flipH="1" rot="10800000">
            <a:off x="0" y="0"/>
            <a:ext cx="720000" cy="216000"/>
          </a:xfrm>
          <a:prstGeom prst="snip1Rect">
            <a:avLst>
              <a:gd fmla="val 50000" name="adj"/>
            </a:avLst>
          </a:prstGeom>
          <a:solidFill>
            <a:srgbClr val="9D4E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31"/>
          <p:cNvSpPr txBox="1"/>
          <p:nvPr/>
        </p:nvSpPr>
        <p:spPr>
          <a:xfrm>
            <a:off x="5544000" y="4866150"/>
            <a:ext cx="288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AIMN-Firenze meeting</a:t>
            </a:r>
            <a:endParaRPr sz="10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57" name="Google Shape;457;p31"/>
          <p:cNvSpPr txBox="1"/>
          <p:nvPr/>
        </p:nvSpPr>
        <p:spPr>
          <a:xfrm>
            <a:off x="3967350" y="4866150"/>
            <a:ext cx="120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[16.09.2021]</a:t>
            </a:r>
            <a:endParaRPr/>
          </a:p>
        </p:txBody>
      </p:sp>
      <p:sp>
        <p:nvSpPr>
          <p:cNvPr id="458" name="Google Shape;458;p31"/>
          <p:cNvSpPr txBox="1"/>
          <p:nvPr/>
        </p:nvSpPr>
        <p:spPr>
          <a:xfrm>
            <a:off x="0" y="410163"/>
            <a:ext cx="9144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800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Random Forest classifier</a:t>
            </a:r>
            <a:endParaRPr i="1" sz="1800">
              <a:solidFill>
                <a:srgbClr val="24004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59" name="Google Shape;45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8988" y="1024263"/>
            <a:ext cx="5446037" cy="36894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/>
          <p:nvPr/>
        </p:nvSpPr>
        <p:spPr>
          <a:xfrm>
            <a:off x="0" y="0"/>
            <a:ext cx="9144000" cy="216000"/>
          </a:xfrm>
          <a:prstGeom prst="rect">
            <a:avLst/>
          </a:prstGeom>
          <a:solidFill>
            <a:srgbClr val="24004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14"/>
          <p:cNvSpPr/>
          <p:nvPr/>
        </p:nvSpPr>
        <p:spPr>
          <a:xfrm>
            <a:off x="0" y="4927500"/>
            <a:ext cx="9144000" cy="216000"/>
          </a:xfrm>
          <a:prstGeom prst="rect">
            <a:avLst/>
          </a:prstGeom>
          <a:solidFill>
            <a:srgbClr val="9D4E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216000" y="4866150"/>
            <a:ext cx="288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 u="sng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Matteo Barbetti</a:t>
            </a:r>
            <a:r>
              <a:rPr lang="it" sz="1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(University of Firenze)</a:t>
            </a:r>
            <a:endParaRPr sz="10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1046400" y="-61350"/>
            <a:ext cx="432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Bulky mediastinal lymphoma classification with ML-techniques</a:t>
            </a:r>
            <a:endParaRPr b="1" sz="10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1" name="Google Shape;71;p14"/>
          <p:cNvSpPr/>
          <p:nvPr/>
        </p:nvSpPr>
        <p:spPr>
          <a:xfrm flipH="1">
            <a:off x="5544000" y="4927500"/>
            <a:ext cx="3600000" cy="216000"/>
          </a:xfrm>
          <a:prstGeom prst="snip1Rect">
            <a:avLst>
              <a:gd fmla="val 50000" name="adj"/>
            </a:avLst>
          </a:prstGeom>
          <a:solidFill>
            <a:srgbClr val="5A189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2" name="Google Shape;72;p14"/>
          <p:cNvGrpSpPr/>
          <p:nvPr/>
        </p:nvGrpSpPr>
        <p:grpSpPr>
          <a:xfrm>
            <a:off x="8424000" y="4866150"/>
            <a:ext cx="760125" cy="338700"/>
            <a:chOff x="8424000" y="4866150"/>
            <a:chExt cx="760125" cy="338700"/>
          </a:xfrm>
        </p:grpSpPr>
        <p:sp>
          <p:nvSpPr>
            <p:cNvPr id="73" name="Google Shape;73;p14"/>
            <p:cNvSpPr/>
            <p:nvPr/>
          </p:nvSpPr>
          <p:spPr>
            <a:xfrm flipH="1">
              <a:off x="8424000" y="4927500"/>
              <a:ext cx="720000" cy="216000"/>
            </a:xfrm>
            <a:prstGeom prst="snip1Rect">
              <a:avLst>
                <a:gd fmla="val 50000" name="adj"/>
              </a:avLst>
            </a:prstGeom>
            <a:solidFill>
              <a:srgbClr val="2400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4"/>
            <p:cNvSpPr txBox="1"/>
            <p:nvPr/>
          </p:nvSpPr>
          <p:spPr>
            <a:xfrm>
              <a:off x="8536125" y="4866150"/>
              <a:ext cx="6480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10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02</a:t>
              </a:r>
              <a:r>
                <a:rPr lang="it" sz="10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|34</a:t>
              </a:r>
              <a:endParaRPr sz="1000"/>
            </a:p>
          </p:txBody>
        </p:sp>
      </p:grpSp>
      <p:sp>
        <p:nvSpPr>
          <p:cNvPr id="75" name="Google Shape;75;p14"/>
          <p:cNvSpPr/>
          <p:nvPr/>
        </p:nvSpPr>
        <p:spPr>
          <a:xfrm flipH="1" rot="10800000">
            <a:off x="0" y="0"/>
            <a:ext cx="938400" cy="216000"/>
          </a:xfrm>
          <a:prstGeom prst="snip1Rect">
            <a:avLst>
              <a:gd fmla="val 50000" name="adj"/>
            </a:avLst>
          </a:prstGeom>
          <a:solidFill>
            <a:srgbClr val="5A189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4"/>
          <p:cNvSpPr/>
          <p:nvPr/>
        </p:nvSpPr>
        <p:spPr>
          <a:xfrm flipH="1" rot="10800000">
            <a:off x="0" y="0"/>
            <a:ext cx="720000" cy="216000"/>
          </a:xfrm>
          <a:prstGeom prst="snip1Rect">
            <a:avLst>
              <a:gd fmla="val 50000" name="adj"/>
            </a:avLst>
          </a:prstGeom>
          <a:solidFill>
            <a:srgbClr val="9D4E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4"/>
          <p:cNvSpPr txBox="1"/>
          <p:nvPr/>
        </p:nvSpPr>
        <p:spPr>
          <a:xfrm>
            <a:off x="3967350" y="4866150"/>
            <a:ext cx="120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[16.09.2021]</a:t>
            </a:r>
            <a:endParaRPr/>
          </a:p>
        </p:txBody>
      </p:sp>
      <p:sp>
        <p:nvSpPr>
          <p:cNvPr id="78" name="Google Shape;78;p14"/>
          <p:cNvSpPr txBox="1"/>
          <p:nvPr/>
        </p:nvSpPr>
        <p:spPr>
          <a:xfrm>
            <a:off x="5544000" y="4866150"/>
            <a:ext cx="288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AIMN-Firenze meeting</a:t>
            </a:r>
            <a:endParaRPr sz="10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0" y="410163"/>
            <a:ext cx="9144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800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Objective</a:t>
            </a:r>
            <a:endParaRPr i="1" sz="1800">
              <a:solidFill>
                <a:srgbClr val="24004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0" name="Google Shape;80;p14"/>
          <p:cNvSpPr/>
          <p:nvPr/>
        </p:nvSpPr>
        <p:spPr>
          <a:xfrm>
            <a:off x="720000" y="1066013"/>
            <a:ext cx="7704000" cy="17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Classification of </a:t>
            </a:r>
            <a:r>
              <a:rPr i="1" lang="it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bulky mediastinal lymphoma</a:t>
            </a:r>
            <a:r>
              <a:rPr lang="it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using </a:t>
            </a:r>
            <a:r>
              <a:rPr b="1" lang="it">
                <a:solidFill>
                  <a:srgbClr val="5A189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Machine Learning</a:t>
            </a:r>
            <a:r>
              <a:rPr lang="it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techniques applied to PET and CT images.</a:t>
            </a:r>
            <a:endParaRPr>
              <a:solidFill>
                <a:srgbClr val="24004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it" u="sng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Lymphoma types:</a:t>
            </a:r>
            <a:endParaRPr u="sng">
              <a:solidFill>
                <a:srgbClr val="24004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78899" lvl="0" marL="269999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0046"/>
              </a:buClr>
              <a:buSzPts val="1400"/>
              <a:buFont typeface="Century Gothic"/>
              <a:buAutoNum type="arabicPeriod"/>
            </a:pPr>
            <a:r>
              <a:rPr i="1" lang="it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Hodgkin</a:t>
            </a:r>
            <a:r>
              <a:rPr lang="it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(HL)</a:t>
            </a:r>
            <a:endParaRPr>
              <a:solidFill>
                <a:srgbClr val="24004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78899" lvl="0" marL="269999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0046"/>
              </a:buClr>
              <a:buSzPts val="1400"/>
              <a:buFont typeface="Century Gothic"/>
              <a:buAutoNum type="arabicPeriod"/>
            </a:pPr>
            <a:r>
              <a:rPr i="1" lang="it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Gray Zone</a:t>
            </a:r>
            <a:r>
              <a:rPr lang="it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(GZ)</a:t>
            </a:r>
            <a:endParaRPr>
              <a:solidFill>
                <a:srgbClr val="24004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78899" lvl="0" marL="269999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0046"/>
              </a:buClr>
              <a:buSzPts val="1400"/>
              <a:buFont typeface="Century Gothic"/>
              <a:buAutoNum type="arabicPeriod"/>
            </a:pPr>
            <a:r>
              <a:rPr i="1" lang="it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Primary Mediastinal Lymphoma</a:t>
            </a:r>
            <a:r>
              <a:rPr lang="it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(PML) </a:t>
            </a:r>
            <a:endParaRPr>
              <a:solidFill>
                <a:srgbClr val="24004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1" name="Google Shape;81;p14"/>
          <p:cNvSpPr/>
          <p:nvPr/>
        </p:nvSpPr>
        <p:spPr>
          <a:xfrm>
            <a:off x="720000" y="3100425"/>
            <a:ext cx="3804600" cy="1313100"/>
          </a:xfrm>
          <a:prstGeom prst="rect">
            <a:avLst/>
          </a:prstGeom>
          <a:noFill/>
          <a:ln cap="flat" cmpd="sng" w="19050">
            <a:solidFill>
              <a:srgbClr val="5A189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200">
                <a:solidFill>
                  <a:srgbClr val="5A189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From low-level data</a:t>
            </a:r>
            <a:endParaRPr b="1" sz="1200">
              <a:solidFill>
                <a:srgbClr val="5A189A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66199" lvl="0" marL="179999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40046"/>
              </a:buClr>
              <a:buSzPts val="1200"/>
              <a:buFont typeface="Century Gothic"/>
              <a:buChar char="●"/>
            </a:pPr>
            <a:r>
              <a:rPr lang="it" sz="1200" u="sng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Data:</a:t>
            </a:r>
            <a:r>
              <a:rPr lang="it" sz="1200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PET and CT images</a:t>
            </a:r>
            <a:endParaRPr sz="1200">
              <a:solidFill>
                <a:srgbClr val="24004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66199" lvl="0" marL="179999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0046"/>
              </a:buClr>
              <a:buSzPts val="1200"/>
              <a:buFont typeface="Century Gothic"/>
              <a:buChar char="●"/>
            </a:pPr>
            <a:r>
              <a:rPr lang="it" sz="1200" u="sng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Technique:</a:t>
            </a:r>
            <a:r>
              <a:rPr lang="it" sz="1200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Image classification</a:t>
            </a:r>
            <a:endParaRPr sz="1200">
              <a:solidFill>
                <a:srgbClr val="24004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66199" lvl="0" marL="179999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0046"/>
              </a:buClr>
              <a:buSzPts val="1200"/>
              <a:buFont typeface="Century Gothic"/>
              <a:buChar char="●"/>
            </a:pPr>
            <a:r>
              <a:rPr lang="it" sz="1200" u="sng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Algorithm:</a:t>
            </a:r>
            <a:r>
              <a:rPr lang="it" sz="1200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i="1" lang="it" sz="1200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Convolutional Neural Nets</a:t>
            </a:r>
            <a:endParaRPr sz="1200">
              <a:solidFill>
                <a:srgbClr val="24004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2" name="Google Shape;82;p14"/>
          <p:cNvSpPr/>
          <p:nvPr/>
        </p:nvSpPr>
        <p:spPr>
          <a:xfrm>
            <a:off x="4619400" y="3100425"/>
            <a:ext cx="3804600" cy="1313100"/>
          </a:xfrm>
          <a:prstGeom prst="rect">
            <a:avLst/>
          </a:prstGeom>
          <a:noFill/>
          <a:ln cap="flat" cmpd="sng" w="19050">
            <a:solidFill>
              <a:srgbClr val="5A189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200">
                <a:solidFill>
                  <a:srgbClr val="5A189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From high-level data</a:t>
            </a:r>
            <a:endParaRPr b="1" sz="1200">
              <a:solidFill>
                <a:srgbClr val="5A189A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66199" lvl="0" marL="179999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40046"/>
              </a:buClr>
              <a:buSzPts val="1200"/>
              <a:buFont typeface="Century Gothic"/>
              <a:buChar char="●"/>
            </a:pPr>
            <a:r>
              <a:rPr lang="it" sz="1200" u="sng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Data:</a:t>
            </a:r>
            <a:r>
              <a:rPr lang="it" sz="1200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features drawn by </a:t>
            </a:r>
            <a:r>
              <a:rPr lang="it" sz="1200" u="sng">
                <a:solidFill>
                  <a:srgbClr val="9D4EDD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LIFEx</a:t>
            </a:r>
            <a:r>
              <a:rPr lang="it" sz="1200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from images</a:t>
            </a:r>
            <a:endParaRPr sz="1200">
              <a:solidFill>
                <a:srgbClr val="24004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66199" lvl="0" marL="179999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0046"/>
              </a:buClr>
              <a:buSzPts val="1200"/>
              <a:buFont typeface="Century Gothic"/>
              <a:buChar char="●"/>
            </a:pPr>
            <a:r>
              <a:rPr lang="it" sz="1200" u="sng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Technique:</a:t>
            </a:r>
            <a:r>
              <a:rPr lang="it" sz="1200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Binary and multiclass classification</a:t>
            </a:r>
            <a:endParaRPr sz="1200">
              <a:solidFill>
                <a:srgbClr val="24004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66199" lvl="0" marL="179999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0046"/>
              </a:buClr>
              <a:buSzPts val="1200"/>
              <a:buFont typeface="Century Gothic"/>
              <a:buChar char="●"/>
            </a:pPr>
            <a:r>
              <a:rPr lang="it" sz="1200" u="sng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Algorithm:</a:t>
            </a:r>
            <a:r>
              <a:rPr lang="it" sz="1200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i="1" lang="it" sz="1200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Logistic regression</a:t>
            </a:r>
            <a:r>
              <a:rPr lang="it" sz="1200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+ </a:t>
            </a:r>
            <a:r>
              <a:rPr i="1" lang="it" sz="1200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Random Forest</a:t>
            </a:r>
            <a:endParaRPr sz="1200">
              <a:solidFill>
                <a:srgbClr val="24004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3" name="Google Shape;83;p14"/>
          <p:cNvSpPr txBox="1"/>
          <p:nvPr/>
        </p:nvSpPr>
        <p:spPr>
          <a:xfrm rot="28647">
            <a:off x="7703985" y="3018035"/>
            <a:ext cx="900031" cy="1797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 PROGRESS</a:t>
            </a:r>
            <a:endParaRPr b="1" sz="8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4" name="Google Shape;84;p14"/>
          <p:cNvSpPr txBox="1"/>
          <p:nvPr/>
        </p:nvSpPr>
        <p:spPr>
          <a:xfrm rot="28647">
            <a:off x="539985" y="3018035"/>
            <a:ext cx="900031" cy="1797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PLANNED</a:t>
            </a:r>
            <a:endParaRPr b="1" sz="8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32"/>
          <p:cNvSpPr/>
          <p:nvPr/>
        </p:nvSpPr>
        <p:spPr>
          <a:xfrm>
            <a:off x="0" y="0"/>
            <a:ext cx="9144000" cy="216000"/>
          </a:xfrm>
          <a:prstGeom prst="rect">
            <a:avLst/>
          </a:prstGeom>
          <a:solidFill>
            <a:srgbClr val="24004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5" name="Google Shape;465;p32"/>
          <p:cNvSpPr/>
          <p:nvPr/>
        </p:nvSpPr>
        <p:spPr>
          <a:xfrm>
            <a:off x="0" y="4927500"/>
            <a:ext cx="9144000" cy="216000"/>
          </a:xfrm>
          <a:prstGeom prst="rect">
            <a:avLst/>
          </a:prstGeom>
          <a:solidFill>
            <a:srgbClr val="9D4E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6" name="Google Shape;466;p32"/>
          <p:cNvSpPr txBox="1"/>
          <p:nvPr/>
        </p:nvSpPr>
        <p:spPr>
          <a:xfrm>
            <a:off x="216000" y="4866150"/>
            <a:ext cx="288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 u="sng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Matteo Barbetti</a:t>
            </a:r>
            <a:r>
              <a:rPr lang="it" sz="1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(University of Firenze)</a:t>
            </a:r>
            <a:endParaRPr sz="10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67" name="Google Shape;467;p32"/>
          <p:cNvSpPr txBox="1"/>
          <p:nvPr/>
        </p:nvSpPr>
        <p:spPr>
          <a:xfrm>
            <a:off x="1046400" y="-61350"/>
            <a:ext cx="432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Bulky mediastinal lymphoma classification with ML-techniques</a:t>
            </a:r>
            <a:endParaRPr b="1" sz="10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68" name="Google Shape;468;p32"/>
          <p:cNvSpPr/>
          <p:nvPr/>
        </p:nvSpPr>
        <p:spPr>
          <a:xfrm flipH="1">
            <a:off x="5544000" y="4927500"/>
            <a:ext cx="3600000" cy="216000"/>
          </a:xfrm>
          <a:prstGeom prst="snip1Rect">
            <a:avLst>
              <a:gd fmla="val 50000" name="adj"/>
            </a:avLst>
          </a:prstGeom>
          <a:solidFill>
            <a:srgbClr val="5A189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9" name="Google Shape;469;p32"/>
          <p:cNvGrpSpPr/>
          <p:nvPr/>
        </p:nvGrpSpPr>
        <p:grpSpPr>
          <a:xfrm>
            <a:off x="8424000" y="4866150"/>
            <a:ext cx="760125" cy="338700"/>
            <a:chOff x="8424000" y="4866150"/>
            <a:chExt cx="760125" cy="338700"/>
          </a:xfrm>
        </p:grpSpPr>
        <p:sp>
          <p:nvSpPr>
            <p:cNvPr id="470" name="Google Shape;470;p32"/>
            <p:cNvSpPr/>
            <p:nvPr/>
          </p:nvSpPr>
          <p:spPr>
            <a:xfrm flipH="1">
              <a:off x="8424000" y="4927500"/>
              <a:ext cx="720000" cy="216000"/>
            </a:xfrm>
            <a:prstGeom prst="snip1Rect">
              <a:avLst>
                <a:gd fmla="val 50000" name="adj"/>
              </a:avLst>
            </a:prstGeom>
            <a:solidFill>
              <a:srgbClr val="2400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32"/>
            <p:cNvSpPr txBox="1"/>
            <p:nvPr/>
          </p:nvSpPr>
          <p:spPr>
            <a:xfrm>
              <a:off x="8536125" y="4866150"/>
              <a:ext cx="6480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10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20</a:t>
              </a:r>
              <a:r>
                <a:rPr lang="it" sz="10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|34</a:t>
              </a:r>
              <a:endParaRPr sz="1000"/>
            </a:p>
          </p:txBody>
        </p:sp>
      </p:grpSp>
      <p:sp>
        <p:nvSpPr>
          <p:cNvPr id="472" name="Google Shape;472;p32"/>
          <p:cNvSpPr/>
          <p:nvPr/>
        </p:nvSpPr>
        <p:spPr>
          <a:xfrm flipH="1" rot="10800000">
            <a:off x="0" y="0"/>
            <a:ext cx="938400" cy="216000"/>
          </a:xfrm>
          <a:prstGeom prst="snip1Rect">
            <a:avLst>
              <a:gd fmla="val 50000" name="adj"/>
            </a:avLst>
          </a:prstGeom>
          <a:solidFill>
            <a:srgbClr val="5A189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32"/>
          <p:cNvSpPr/>
          <p:nvPr/>
        </p:nvSpPr>
        <p:spPr>
          <a:xfrm flipH="1" rot="10800000">
            <a:off x="0" y="0"/>
            <a:ext cx="720000" cy="216000"/>
          </a:xfrm>
          <a:prstGeom prst="snip1Rect">
            <a:avLst>
              <a:gd fmla="val 50000" name="adj"/>
            </a:avLst>
          </a:prstGeom>
          <a:solidFill>
            <a:srgbClr val="9D4E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32"/>
          <p:cNvSpPr txBox="1"/>
          <p:nvPr/>
        </p:nvSpPr>
        <p:spPr>
          <a:xfrm>
            <a:off x="5544000" y="4866150"/>
            <a:ext cx="288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AIMN-Firenze meeting</a:t>
            </a:r>
            <a:endParaRPr sz="10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75" name="Google Shape;47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9225" y="1066050"/>
            <a:ext cx="3028950" cy="320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6" name="Google Shape;476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7750" y="1066050"/>
            <a:ext cx="3067050" cy="3209925"/>
          </a:xfrm>
          <a:prstGeom prst="rect">
            <a:avLst/>
          </a:prstGeom>
          <a:noFill/>
          <a:ln>
            <a:noFill/>
          </a:ln>
        </p:spPr>
      </p:pic>
      <p:sp>
        <p:nvSpPr>
          <p:cNvPr id="477" name="Google Shape;477;p32"/>
          <p:cNvSpPr txBox="1"/>
          <p:nvPr/>
        </p:nvSpPr>
        <p:spPr>
          <a:xfrm>
            <a:off x="3967350" y="4866150"/>
            <a:ext cx="120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[16.09.2021]</a:t>
            </a:r>
            <a:endParaRPr/>
          </a:p>
        </p:txBody>
      </p:sp>
      <p:sp>
        <p:nvSpPr>
          <p:cNvPr id="478" name="Google Shape;478;p32"/>
          <p:cNvSpPr txBox="1"/>
          <p:nvPr/>
        </p:nvSpPr>
        <p:spPr>
          <a:xfrm>
            <a:off x="0" y="410163"/>
            <a:ext cx="9144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800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Random Forest classifier:</a:t>
            </a:r>
            <a:r>
              <a:rPr i="1" lang="it" sz="1800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performance</a:t>
            </a:r>
            <a:endParaRPr i="1" sz="1800">
              <a:solidFill>
                <a:srgbClr val="24004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33"/>
          <p:cNvSpPr/>
          <p:nvPr/>
        </p:nvSpPr>
        <p:spPr>
          <a:xfrm>
            <a:off x="0" y="0"/>
            <a:ext cx="9144000" cy="216000"/>
          </a:xfrm>
          <a:prstGeom prst="rect">
            <a:avLst/>
          </a:prstGeom>
          <a:solidFill>
            <a:srgbClr val="24004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4" name="Google Shape;484;p33"/>
          <p:cNvSpPr/>
          <p:nvPr/>
        </p:nvSpPr>
        <p:spPr>
          <a:xfrm>
            <a:off x="0" y="4927500"/>
            <a:ext cx="9144000" cy="216000"/>
          </a:xfrm>
          <a:prstGeom prst="rect">
            <a:avLst/>
          </a:prstGeom>
          <a:solidFill>
            <a:srgbClr val="9D4E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5" name="Google Shape;485;p33"/>
          <p:cNvSpPr txBox="1"/>
          <p:nvPr/>
        </p:nvSpPr>
        <p:spPr>
          <a:xfrm>
            <a:off x="216000" y="4866150"/>
            <a:ext cx="288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 u="sng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Matteo Barbetti</a:t>
            </a:r>
            <a:r>
              <a:rPr lang="it" sz="1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(University of Firenze)</a:t>
            </a:r>
            <a:endParaRPr sz="10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86" name="Google Shape;486;p33"/>
          <p:cNvSpPr txBox="1"/>
          <p:nvPr/>
        </p:nvSpPr>
        <p:spPr>
          <a:xfrm>
            <a:off x="1046400" y="-61350"/>
            <a:ext cx="432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Bulky mediastinal lymphoma classification with ML-techniques</a:t>
            </a:r>
            <a:endParaRPr b="1" sz="10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87" name="Google Shape;487;p33"/>
          <p:cNvSpPr/>
          <p:nvPr/>
        </p:nvSpPr>
        <p:spPr>
          <a:xfrm flipH="1">
            <a:off x="5544000" y="4927500"/>
            <a:ext cx="3600000" cy="216000"/>
          </a:xfrm>
          <a:prstGeom prst="snip1Rect">
            <a:avLst>
              <a:gd fmla="val 50000" name="adj"/>
            </a:avLst>
          </a:prstGeom>
          <a:solidFill>
            <a:srgbClr val="5A189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8" name="Google Shape;488;p33"/>
          <p:cNvGrpSpPr/>
          <p:nvPr/>
        </p:nvGrpSpPr>
        <p:grpSpPr>
          <a:xfrm>
            <a:off x="8424000" y="4866150"/>
            <a:ext cx="760125" cy="338700"/>
            <a:chOff x="8424000" y="4866150"/>
            <a:chExt cx="760125" cy="338700"/>
          </a:xfrm>
        </p:grpSpPr>
        <p:sp>
          <p:nvSpPr>
            <p:cNvPr id="489" name="Google Shape;489;p33"/>
            <p:cNvSpPr/>
            <p:nvPr/>
          </p:nvSpPr>
          <p:spPr>
            <a:xfrm flipH="1">
              <a:off x="8424000" y="4927500"/>
              <a:ext cx="720000" cy="216000"/>
            </a:xfrm>
            <a:prstGeom prst="snip1Rect">
              <a:avLst>
                <a:gd fmla="val 50000" name="adj"/>
              </a:avLst>
            </a:prstGeom>
            <a:solidFill>
              <a:srgbClr val="2400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33"/>
            <p:cNvSpPr txBox="1"/>
            <p:nvPr/>
          </p:nvSpPr>
          <p:spPr>
            <a:xfrm>
              <a:off x="8536125" y="4866150"/>
              <a:ext cx="6480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10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21</a:t>
              </a:r>
              <a:r>
                <a:rPr lang="it" sz="10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|34</a:t>
              </a:r>
              <a:endParaRPr sz="1000"/>
            </a:p>
          </p:txBody>
        </p:sp>
      </p:grpSp>
      <p:sp>
        <p:nvSpPr>
          <p:cNvPr id="491" name="Google Shape;491;p33"/>
          <p:cNvSpPr/>
          <p:nvPr/>
        </p:nvSpPr>
        <p:spPr>
          <a:xfrm flipH="1" rot="10800000">
            <a:off x="0" y="0"/>
            <a:ext cx="938400" cy="216000"/>
          </a:xfrm>
          <a:prstGeom prst="snip1Rect">
            <a:avLst>
              <a:gd fmla="val 50000" name="adj"/>
            </a:avLst>
          </a:prstGeom>
          <a:solidFill>
            <a:srgbClr val="5A189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33"/>
          <p:cNvSpPr/>
          <p:nvPr/>
        </p:nvSpPr>
        <p:spPr>
          <a:xfrm flipH="1" rot="10800000">
            <a:off x="0" y="0"/>
            <a:ext cx="720000" cy="216000"/>
          </a:xfrm>
          <a:prstGeom prst="snip1Rect">
            <a:avLst>
              <a:gd fmla="val 50000" name="adj"/>
            </a:avLst>
          </a:prstGeom>
          <a:solidFill>
            <a:srgbClr val="9D4E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33"/>
          <p:cNvSpPr txBox="1"/>
          <p:nvPr/>
        </p:nvSpPr>
        <p:spPr>
          <a:xfrm>
            <a:off x="5544000" y="4866150"/>
            <a:ext cx="288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AIMN-Firenze meeting</a:t>
            </a:r>
            <a:endParaRPr sz="10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94" name="Google Shape;494;p33"/>
          <p:cNvSpPr txBox="1"/>
          <p:nvPr/>
        </p:nvSpPr>
        <p:spPr>
          <a:xfrm>
            <a:off x="3967350" y="4866150"/>
            <a:ext cx="120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[16.09.2021]</a:t>
            </a:r>
            <a:endParaRPr/>
          </a:p>
        </p:txBody>
      </p:sp>
      <p:sp>
        <p:nvSpPr>
          <p:cNvPr id="495" name="Google Shape;495;p33"/>
          <p:cNvSpPr txBox="1"/>
          <p:nvPr/>
        </p:nvSpPr>
        <p:spPr>
          <a:xfrm>
            <a:off x="0" y="410163"/>
            <a:ext cx="9144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800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Gradient BDT classifier</a:t>
            </a:r>
            <a:endParaRPr i="1" sz="1800">
              <a:solidFill>
                <a:srgbClr val="24004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96" name="Google Shape;49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200" y="1072413"/>
            <a:ext cx="5936400" cy="30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497" name="Google Shape;497;p33"/>
          <p:cNvSpPr txBox="1"/>
          <p:nvPr/>
        </p:nvSpPr>
        <p:spPr>
          <a:xfrm>
            <a:off x="5703950" y="1072425"/>
            <a:ext cx="3100500" cy="30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172549" lvl="0" marL="179999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0046"/>
              </a:buClr>
              <a:buSzPts val="1300"/>
              <a:buFont typeface="Century Gothic"/>
              <a:buChar char="●"/>
            </a:pPr>
            <a:r>
              <a:rPr b="1" i="1" lang="it" sz="1300">
                <a:solidFill>
                  <a:srgbClr val="5A189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Gradient BDT</a:t>
            </a:r>
            <a:r>
              <a:rPr lang="it" sz="1300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combines multiple simple decision trees into a </a:t>
            </a:r>
            <a:r>
              <a:rPr lang="it" sz="1300" u="sng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stronger learner</a:t>
            </a:r>
            <a:endParaRPr sz="1300" u="sng">
              <a:solidFill>
                <a:srgbClr val="24004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72549" lvl="0" marL="179999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40046"/>
              </a:buClr>
              <a:buSzPts val="1300"/>
              <a:buFont typeface="Century Gothic"/>
              <a:buChar char="●"/>
            </a:pPr>
            <a:r>
              <a:rPr lang="it" sz="1300">
                <a:solidFill>
                  <a:srgbClr val="240046"/>
                </a:solidFill>
                <a:highlight>
                  <a:srgbClr val="FFFFFF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Each tree is trained on the </a:t>
            </a:r>
            <a:r>
              <a:rPr b="1" lang="it" sz="1300">
                <a:solidFill>
                  <a:srgbClr val="5A189A"/>
                </a:solidFill>
                <a:highlight>
                  <a:srgbClr val="FFFFFF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residuals</a:t>
            </a:r>
            <a:r>
              <a:rPr lang="it" sz="1300">
                <a:solidFill>
                  <a:srgbClr val="5A189A"/>
                </a:solidFill>
                <a:highlight>
                  <a:srgbClr val="FFFFFF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it" sz="1300">
                <a:solidFill>
                  <a:srgbClr val="240046"/>
                </a:solidFill>
                <a:highlight>
                  <a:srgbClr val="FFFFFF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from the previous sequence of trees</a:t>
            </a:r>
            <a:endParaRPr sz="1300">
              <a:solidFill>
                <a:srgbClr val="240046"/>
              </a:solidFill>
              <a:highlight>
                <a:srgbClr val="FFFFFF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72549" lvl="0" marL="179999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40046"/>
              </a:buClr>
              <a:buSzPts val="1300"/>
              <a:buFont typeface="Century Gothic"/>
              <a:buChar char="●"/>
            </a:pPr>
            <a:r>
              <a:rPr lang="it" sz="1300">
                <a:solidFill>
                  <a:srgbClr val="240046"/>
                </a:solidFill>
                <a:highlight>
                  <a:srgbClr val="FFFFFF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All trees are then combined together using an additive model</a:t>
            </a:r>
            <a:endParaRPr sz="1300">
              <a:solidFill>
                <a:srgbClr val="24004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34"/>
          <p:cNvSpPr/>
          <p:nvPr/>
        </p:nvSpPr>
        <p:spPr>
          <a:xfrm>
            <a:off x="0" y="0"/>
            <a:ext cx="9144000" cy="216000"/>
          </a:xfrm>
          <a:prstGeom prst="rect">
            <a:avLst/>
          </a:prstGeom>
          <a:solidFill>
            <a:srgbClr val="24004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3" name="Google Shape;503;p34"/>
          <p:cNvSpPr/>
          <p:nvPr/>
        </p:nvSpPr>
        <p:spPr>
          <a:xfrm>
            <a:off x="0" y="4927500"/>
            <a:ext cx="9144000" cy="216000"/>
          </a:xfrm>
          <a:prstGeom prst="rect">
            <a:avLst/>
          </a:prstGeom>
          <a:solidFill>
            <a:srgbClr val="9D4E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4" name="Google Shape;504;p34"/>
          <p:cNvSpPr txBox="1"/>
          <p:nvPr/>
        </p:nvSpPr>
        <p:spPr>
          <a:xfrm>
            <a:off x="216000" y="4866150"/>
            <a:ext cx="288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 u="sng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Matteo Barbetti</a:t>
            </a:r>
            <a:r>
              <a:rPr lang="it" sz="1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(University of Firenze)</a:t>
            </a:r>
            <a:endParaRPr sz="10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05" name="Google Shape;505;p34"/>
          <p:cNvSpPr txBox="1"/>
          <p:nvPr/>
        </p:nvSpPr>
        <p:spPr>
          <a:xfrm>
            <a:off x="1046400" y="-61350"/>
            <a:ext cx="432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Bulky mediastinal lymphoma classification with ML-techniques</a:t>
            </a:r>
            <a:endParaRPr b="1" sz="10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06" name="Google Shape;506;p34"/>
          <p:cNvSpPr/>
          <p:nvPr/>
        </p:nvSpPr>
        <p:spPr>
          <a:xfrm flipH="1">
            <a:off x="5544000" y="4927500"/>
            <a:ext cx="3600000" cy="216000"/>
          </a:xfrm>
          <a:prstGeom prst="snip1Rect">
            <a:avLst>
              <a:gd fmla="val 50000" name="adj"/>
            </a:avLst>
          </a:prstGeom>
          <a:solidFill>
            <a:srgbClr val="5A189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7" name="Google Shape;507;p34"/>
          <p:cNvGrpSpPr/>
          <p:nvPr/>
        </p:nvGrpSpPr>
        <p:grpSpPr>
          <a:xfrm>
            <a:off x="8424000" y="4866150"/>
            <a:ext cx="760125" cy="338700"/>
            <a:chOff x="8424000" y="4866150"/>
            <a:chExt cx="760125" cy="338700"/>
          </a:xfrm>
        </p:grpSpPr>
        <p:sp>
          <p:nvSpPr>
            <p:cNvPr id="508" name="Google Shape;508;p34"/>
            <p:cNvSpPr/>
            <p:nvPr/>
          </p:nvSpPr>
          <p:spPr>
            <a:xfrm flipH="1">
              <a:off x="8424000" y="4927500"/>
              <a:ext cx="720000" cy="216000"/>
            </a:xfrm>
            <a:prstGeom prst="snip1Rect">
              <a:avLst>
                <a:gd fmla="val 50000" name="adj"/>
              </a:avLst>
            </a:prstGeom>
            <a:solidFill>
              <a:srgbClr val="2400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34"/>
            <p:cNvSpPr txBox="1"/>
            <p:nvPr/>
          </p:nvSpPr>
          <p:spPr>
            <a:xfrm>
              <a:off x="8536125" y="4866150"/>
              <a:ext cx="6480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10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22</a:t>
              </a:r>
              <a:r>
                <a:rPr lang="it" sz="10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|34</a:t>
              </a:r>
              <a:endParaRPr sz="1000"/>
            </a:p>
          </p:txBody>
        </p:sp>
      </p:grpSp>
      <p:sp>
        <p:nvSpPr>
          <p:cNvPr id="510" name="Google Shape;510;p34"/>
          <p:cNvSpPr/>
          <p:nvPr/>
        </p:nvSpPr>
        <p:spPr>
          <a:xfrm flipH="1" rot="10800000">
            <a:off x="0" y="0"/>
            <a:ext cx="938400" cy="216000"/>
          </a:xfrm>
          <a:prstGeom prst="snip1Rect">
            <a:avLst>
              <a:gd fmla="val 50000" name="adj"/>
            </a:avLst>
          </a:prstGeom>
          <a:solidFill>
            <a:srgbClr val="5A189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34"/>
          <p:cNvSpPr/>
          <p:nvPr/>
        </p:nvSpPr>
        <p:spPr>
          <a:xfrm flipH="1" rot="10800000">
            <a:off x="0" y="0"/>
            <a:ext cx="720000" cy="216000"/>
          </a:xfrm>
          <a:prstGeom prst="snip1Rect">
            <a:avLst>
              <a:gd fmla="val 50000" name="adj"/>
            </a:avLst>
          </a:prstGeom>
          <a:solidFill>
            <a:srgbClr val="9D4E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34"/>
          <p:cNvSpPr txBox="1"/>
          <p:nvPr/>
        </p:nvSpPr>
        <p:spPr>
          <a:xfrm>
            <a:off x="5544000" y="4866150"/>
            <a:ext cx="288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AIMN-Firenze meeting</a:t>
            </a:r>
            <a:endParaRPr sz="10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13" name="Google Shape;51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9225" y="1066050"/>
            <a:ext cx="3028950" cy="320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4" name="Google Shape;514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7750" y="1066050"/>
            <a:ext cx="3067050" cy="3209925"/>
          </a:xfrm>
          <a:prstGeom prst="rect">
            <a:avLst/>
          </a:prstGeom>
          <a:noFill/>
          <a:ln>
            <a:noFill/>
          </a:ln>
        </p:spPr>
      </p:pic>
      <p:sp>
        <p:nvSpPr>
          <p:cNvPr id="515" name="Google Shape;515;p34"/>
          <p:cNvSpPr txBox="1"/>
          <p:nvPr/>
        </p:nvSpPr>
        <p:spPr>
          <a:xfrm>
            <a:off x="3967350" y="4866150"/>
            <a:ext cx="120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[16.09.2021]</a:t>
            </a:r>
            <a:endParaRPr/>
          </a:p>
        </p:txBody>
      </p:sp>
      <p:sp>
        <p:nvSpPr>
          <p:cNvPr id="516" name="Google Shape;516;p34"/>
          <p:cNvSpPr txBox="1"/>
          <p:nvPr/>
        </p:nvSpPr>
        <p:spPr>
          <a:xfrm>
            <a:off x="0" y="410163"/>
            <a:ext cx="9144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800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Gradient BDT classifier:</a:t>
            </a:r>
            <a:r>
              <a:rPr i="1" lang="it" sz="1800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performance</a:t>
            </a:r>
            <a:endParaRPr i="1" sz="1800">
              <a:solidFill>
                <a:srgbClr val="24004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35"/>
          <p:cNvSpPr/>
          <p:nvPr/>
        </p:nvSpPr>
        <p:spPr>
          <a:xfrm>
            <a:off x="0" y="0"/>
            <a:ext cx="9144000" cy="216000"/>
          </a:xfrm>
          <a:prstGeom prst="rect">
            <a:avLst/>
          </a:prstGeom>
          <a:solidFill>
            <a:srgbClr val="24004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2" name="Google Shape;522;p35"/>
          <p:cNvSpPr/>
          <p:nvPr/>
        </p:nvSpPr>
        <p:spPr>
          <a:xfrm>
            <a:off x="0" y="4927500"/>
            <a:ext cx="9144000" cy="216000"/>
          </a:xfrm>
          <a:prstGeom prst="rect">
            <a:avLst/>
          </a:prstGeom>
          <a:solidFill>
            <a:srgbClr val="9D4E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3" name="Google Shape;523;p35"/>
          <p:cNvSpPr txBox="1"/>
          <p:nvPr/>
        </p:nvSpPr>
        <p:spPr>
          <a:xfrm>
            <a:off x="216000" y="4866150"/>
            <a:ext cx="288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 u="sng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Matteo Barbetti</a:t>
            </a:r>
            <a:r>
              <a:rPr lang="it" sz="1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(University of Firenze)</a:t>
            </a:r>
            <a:endParaRPr sz="10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24" name="Google Shape;524;p35"/>
          <p:cNvSpPr txBox="1"/>
          <p:nvPr/>
        </p:nvSpPr>
        <p:spPr>
          <a:xfrm>
            <a:off x="1046400" y="-61350"/>
            <a:ext cx="432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Bulky mediastinal lymphoma classification with ML-techniques</a:t>
            </a:r>
            <a:endParaRPr b="1" sz="10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25" name="Google Shape;525;p35"/>
          <p:cNvSpPr/>
          <p:nvPr/>
        </p:nvSpPr>
        <p:spPr>
          <a:xfrm flipH="1">
            <a:off x="5544000" y="4927500"/>
            <a:ext cx="3600000" cy="216000"/>
          </a:xfrm>
          <a:prstGeom prst="snip1Rect">
            <a:avLst>
              <a:gd fmla="val 50000" name="adj"/>
            </a:avLst>
          </a:prstGeom>
          <a:solidFill>
            <a:srgbClr val="5A189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26" name="Google Shape;526;p35"/>
          <p:cNvGrpSpPr/>
          <p:nvPr/>
        </p:nvGrpSpPr>
        <p:grpSpPr>
          <a:xfrm>
            <a:off x="8424000" y="4866150"/>
            <a:ext cx="760125" cy="338700"/>
            <a:chOff x="8424000" y="4866150"/>
            <a:chExt cx="760125" cy="338700"/>
          </a:xfrm>
        </p:grpSpPr>
        <p:sp>
          <p:nvSpPr>
            <p:cNvPr id="527" name="Google Shape;527;p35"/>
            <p:cNvSpPr/>
            <p:nvPr/>
          </p:nvSpPr>
          <p:spPr>
            <a:xfrm flipH="1">
              <a:off x="8424000" y="4927500"/>
              <a:ext cx="720000" cy="216000"/>
            </a:xfrm>
            <a:prstGeom prst="snip1Rect">
              <a:avLst>
                <a:gd fmla="val 50000" name="adj"/>
              </a:avLst>
            </a:prstGeom>
            <a:solidFill>
              <a:srgbClr val="2400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35"/>
            <p:cNvSpPr txBox="1"/>
            <p:nvPr/>
          </p:nvSpPr>
          <p:spPr>
            <a:xfrm>
              <a:off x="8536125" y="4866150"/>
              <a:ext cx="6480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10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23</a:t>
              </a:r>
              <a:r>
                <a:rPr lang="it" sz="10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|34</a:t>
              </a:r>
              <a:endParaRPr sz="1000"/>
            </a:p>
          </p:txBody>
        </p:sp>
      </p:grpSp>
      <p:sp>
        <p:nvSpPr>
          <p:cNvPr id="529" name="Google Shape;529;p35"/>
          <p:cNvSpPr/>
          <p:nvPr/>
        </p:nvSpPr>
        <p:spPr>
          <a:xfrm flipH="1" rot="10800000">
            <a:off x="0" y="0"/>
            <a:ext cx="938400" cy="216000"/>
          </a:xfrm>
          <a:prstGeom prst="snip1Rect">
            <a:avLst>
              <a:gd fmla="val 50000" name="adj"/>
            </a:avLst>
          </a:prstGeom>
          <a:solidFill>
            <a:srgbClr val="5A189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35"/>
          <p:cNvSpPr/>
          <p:nvPr/>
        </p:nvSpPr>
        <p:spPr>
          <a:xfrm flipH="1" rot="10800000">
            <a:off x="0" y="0"/>
            <a:ext cx="720000" cy="216000"/>
          </a:xfrm>
          <a:prstGeom prst="snip1Rect">
            <a:avLst>
              <a:gd fmla="val 50000" name="adj"/>
            </a:avLst>
          </a:prstGeom>
          <a:solidFill>
            <a:srgbClr val="9D4E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35"/>
          <p:cNvSpPr txBox="1"/>
          <p:nvPr/>
        </p:nvSpPr>
        <p:spPr>
          <a:xfrm>
            <a:off x="5544000" y="4866150"/>
            <a:ext cx="288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AIMN-Firenze meeting</a:t>
            </a:r>
            <a:endParaRPr sz="10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32" name="Google Shape;532;p35"/>
          <p:cNvSpPr txBox="1"/>
          <p:nvPr/>
        </p:nvSpPr>
        <p:spPr>
          <a:xfrm>
            <a:off x="3967350" y="4866150"/>
            <a:ext cx="120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[16.09.2021]</a:t>
            </a:r>
            <a:endParaRPr/>
          </a:p>
        </p:txBody>
      </p:sp>
      <p:sp>
        <p:nvSpPr>
          <p:cNvPr id="533" name="Google Shape;533;p35"/>
          <p:cNvSpPr txBox="1"/>
          <p:nvPr/>
        </p:nvSpPr>
        <p:spPr>
          <a:xfrm>
            <a:off x="0" y="410163"/>
            <a:ext cx="9144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800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Model combination</a:t>
            </a:r>
            <a:endParaRPr i="1" sz="1800">
              <a:solidFill>
                <a:srgbClr val="24004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534" name="Google Shape;534;p35"/>
          <p:cNvGrpSpPr/>
          <p:nvPr/>
        </p:nvGrpSpPr>
        <p:grpSpPr>
          <a:xfrm>
            <a:off x="660375" y="1270513"/>
            <a:ext cx="7899425" cy="2541125"/>
            <a:chOff x="261500" y="1285875"/>
            <a:chExt cx="7899425" cy="2541125"/>
          </a:xfrm>
        </p:grpSpPr>
        <p:grpSp>
          <p:nvGrpSpPr>
            <p:cNvPr id="535" name="Google Shape;535;p35"/>
            <p:cNvGrpSpPr/>
            <p:nvPr/>
          </p:nvGrpSpPr>
          <p:grpSpPr>
            <a:xfrm>
              <a:off x="261500" y="2211738"/>
              <a:ext cx="1800000" cy="720000"/>
              <a:chOff x="3199350" y="1851738"/>
              <a:chExt cx="3600000" cy="1440000"/>
            </a:xfrm>
          </p:grpSpPr>
          <p:sp>
            <p:nvSpPr>
              <p:cNvPr id="536" name="Google Shape;536;p35"/>
              <p:cNvSpPr/>
              <p:nvPr/>
            </p:nvSpPr>
            <p:spPr>
              <a:xfrm>
                <a:off x="3199350" y="1851738"/>
                <a:ext cx="3600000" cy="1440000"/>
              </a:xfrm>
              <a:prstGeom prst="flowChartInputOutput">
                <a:avLst/>
              </a:prstGeom>
              <a:solidFill>
                <a:schemeClr val="lt2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537" name="Google Shape;537;p35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3907763" y="2062413"/>
                <a:ext cx="2183163" cy="1080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538" name="Google Shape;538;p35"/>
            <p:cNvGrpSpPr/>
            <p:nvPr/>
          </p:nvGrpSpPr>
          <p:grpSpPr>
            <a:xfrm>
              <a:off x="2729025" y="1316500"/>
              <a:ext cx="1842975" cy="540625"/>
              <a:chOff x="2865525" y="1066050"/>
              <a:chExt cx="1842975" cy="540625"/>
            </a:xfrm>
          </p:grpSpPr>
          <p:grpSp>
            <p:nvGrpSpPr>
              <p:cNvPr id="539" name="Google Shape;539;p35"/>
              <p:cNvGrpSpPr/>
              <p:nvPr/>
            </p:nvGrpSpPr>
            <p:grpSpPr>
              <a:xfrm>
                <a:off x="2865525" y="1066675"/>
                <a:ext cx="540000" cy="540000"/>
                <a:chOff x="2865525" y="1066675"/>
                <a:chExt cx="540000" cy="540000"/>
              </a:xfrm>
            </p:grpSpPr>
            <p:sp>
              <p:nvSpPr>
                <p:cNvPr id="540" name="Google Shape;540;p35"/>
                <p:cNvSpPr/>
                <p:nvPr/>
              </p:nvSpPr>
              <p:spPr>
                <a:xfrm>
                  <a:off x="2865525" y="1066675"/>
                  <a:ext cx="540000" cy="5400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C9DAF8"/>
                </a:solidFill>
                <a:ln cap="flat" cmpd="sng" w="19050">
                  <a:solidFill>
                    <a:srgbClr val="3C78D8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pic>
              <p:nvPicPr>
                <p:cNvPr id="541" name="Google Shape;541;p35"/>
                <p:cNvPicPr preferRelativeResize="0"/>
                <p:nvPr/>
              </p:nvPicPr>
              <p:blipFill>
                <a:blip r:embed="rId4">
                  <a:alphaModFix/>
                </a:blip>
                <a:stretch>
                  <a:fillRect/>
                </a:stretch>
              </p:blipFill>
              <p:spPr>
                <a:xfrm rot="-5400000">
                  <a:off x="3001763" y="1146388"/>
                  <a:ext cx="267524" cy="360001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542" name="Google Shape;542;p35"/>
              <p:cNvSpPr txBox="1"/>
              <p:nvPr/>
            </p:nvSpPr>
            <p:spPr>
              <a:xfrm>
                <a:off x="3499200" y="1066050"/>
                <a:ext cx="1209300" cy="540000"/>
              </a:xfrm>
              <a:prstGeom prst="rect">
                <a:avLst/>
              </a:prstGeom>
              <a:noFill/>
              <a:ln cap="flat" cmpd="sng" w="9525">
                <a:solidFill>
                  <a:srgbClr val="5A189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it">
                    <a:solidFill>
                      <a:srgbClr val="5A189A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Logistic</a:t>
                </a:r>
                <a:endParaRPr>
                  <a:solidFill>
                    <a:srgbClr val="5A189A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it">
                    <a:solidFill>
                      <a:srgbClr val="5A189A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regression</a:t>
                </a:r>
                <a:endParaRPr>
                  <a:solidFill>
                    <a:srgbClr val="5A189A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grpSp>
          <p:nvGrpSpPr>
            <p:cNvPr id="543" name="Google Shape;543;p35"/>
            <p:cNvGrpSpPr/>
            <p:nvPr/>
          </p:nvGrpSpPr>
          <p:grpSpPr>
            <a:xfrm>
              <a:off x="2729025" y="2301750"/>
              <a:ext cx="1842975" cy="540000"/>
              <a:chOff x="2865525" y="2101375"/>
              <a:chExt cx="1842975" cy="540000"/>
            </a:xfrm>
          </p:grpSpPr>
          <p:grpSp>
            <p:nvGrpSpPr>
              <p:cNvPr id="544" name="Google Shape;544;p35"/>
              <p:cNvGrpSpPr/>
              <p:nvPr/>
            </p:nvGrpSpPr>
            <p:grpSpPr>
              <a:xfrm>
                <a:off x="2865525" y="2101375"/>
                <a:ext cx="540000" cy="540000"/>
                <a:chOff x="2865525" y="2101375"/>
                <a:chExt cx="540000" cy="540000"/>
              </a:xfrm>
            </p:grpSpPr>
            <p:sp>
              <p:nvSpPr>
                <p:cNvPr id="545" name="Google Shape;545;p35"/>
                <p:cNvSpPr/>
                <p:nvPr/>
              </p:nvSpPr>
              <p:spPr>
                <a:xfrm>
                  <a:off x="2865525" y="2101375"/>
                  <a:ext cx="540000" cy="5400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D0E0E3"/>
                </a:solidFill>
                <a:ln cap="flat" cmpd="sng" w="19050">
                  <a:solidFill>
                    <a:srgbClr val="6AA84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pic>
              <p:nvPicPr>
                <p:cNvPr id="546" name="Google Shape;546;p35"/>
                <p:cNvPicPr preferRelativeResize="0"/>
                <p:nvPr/>
              </p:nvPicPr>
              <p:blipFill>
                <a:blip r:embed="rId4">
                  <a:alphaModFix/>
                </a:blip>
                <a:stretch>
                  <a:fillRect/>
                </a:stretch>
              </p:blipFill>
              <p:spPr>
                <a:xfrm rot="10800000">
                  <a:off x="3001763" y="2191363"/>
                  <a:ext cx="267524" cy="360001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547" name="Google Shape;547;p35"/>
              <p:cNvSpPr txBox="1"/>
              <p:nvPr/>
            </p:nvSpPr>
            <p:spPr>
              <a:xfrm>
                <a:off x="3499200" y="2101375"/>
                <a:ext cx="1209300" cy="540000"/>
              </a:xfrm>
              <a:prstGeom prst="rect">
                <a:avLst/>
              </a:prstGeom>
              <a:noFill/>
              <a:ln cap="flat" cmpd="sng" w="9525">
                <a:solidFill>
                  <a:srgbClr val="5A189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it">
                    <a:solidFill>
                      <a:srgbClr val="5A189A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Random</a:t>
                </a:r>
                <a:endParaRPr>
                  <a:solidFill>
                    <a:srgbClr val="5A189A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it">
                    <a:solidFill>
                      <a:srgbClr val="5A189A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Forest</a:t>
                </a:r>
                <a:endParaRPr>
                  <a:solidFill>
                    <a:srgbClr val="5A189A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grpSp>
          <p:nvGrpSpPr>
            <p:cNvPr id="548" name="Google Shape;548;p35"/>
            <p:cNvGrpSpPr/>
            <p:nvPr/>
          </p:nvGrpSpPr>
          <p:grpSpPr>
            <a:xfrm>
              <a:off x="2729025" y="3286375"/>
              <a:ext cx="1842975" cy="540625"/>
              <a:chOff x="2865525" y="3136075"/>
              <a:chExt cx="1842975" cy="540625"/>
            </a:xfrm>
          </p:grpSpPr>
          <p:grpSp>
            <p:nvGrpSpPr>
              <p:cNvPr id="549" name="Google Shape;549;p35"/>
              <p:cNvGrpSpPr/>
              <p:nvPr/>
            </p:nvGrpSpPr>
            <p:grpSpPr>
              <a:xfrm>
                <a:off x="2865525" y="3136075"/>
                <a:ext cx="540000" cy="540000"/>
                <a:chOff x="2787325" y="3236350"/>
                <a:chExt cx="540000" cy="540000"/>
              </a:xfrm>
            </p:grpSpPr>
            <p:sp>
              <p:nvSpPr>
                <p:cNvPr id="550" name="Google Shape;550;p35"/>
                <p:cNvSpPr/>
                <p:nvPr/>
              </p:nvSpPr>
              <p:spPr>
                <a:xfrm>
                  <a:off x="2787325" y="3236350"/>
                  <a:ext cx="540000" cy="5400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FFF2CC"/>
                </a:solidFill>
                <a:ln cap="flat" cmpd="sng" w="19050">
                  <a:solidFill>
                    <a:srgbClr val="E69138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pic>
              <p:nvPicPr>
                <p:cNvPr id="551" name="Google Shape;551;p35"/>
                <p:cNvPicPr preferRelativeResize="0"/>
                <p:nvPr/>
              </p:nvPicPr>
              <p:blipFill>
                <a:blip r:embed="rId4">
                  <a:alphaModFix/>
                </a:blip>
                <a:stretch>
                  <a:fillRect/>
                </a:stretch>
              </p:blipFill>
              <p:spPr>
                <a:xfrm rot="5400000">
                  <a:off x="2923563" y="3326350"/>
                  <a:ext cx="267524" cy="360001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552" name="Google Shape;552;p35"/>
              <p:cNvSpPr txBox="1"/>
              <p:nvPr/>
            </p:nvSpPr>
            <p:spPr>
              <a:xfrm>
                <a:off x="3499200" y="3136700"/>
                <a:ext cx="1209300" cy="540000"/>
              </a:xfrm>
              <a:prstGeom prst="rect">
                <a:avLst/>
              </a:prstGeom>
              <a:noFill/>
              <a:ln cap="flat" cmpd="sng" w="9525">
                <a:solidFill>
                  <a:srgbClr val="5A189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it">
                    <a:solidFill>
                      <a:srgbClr val="5A189A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Gradient</a:t>
                </a:r>
                <a:endParaRPr>
                  <a:solidFill>
                    <a:srgbClr val="5A189A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it">
                    <a:solidFill>
                      <a:srgbClr val="5A189A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BDT</a:t>
                </a:r>
                <a:endParaRPr>
                  <a:solidFill>
                    <a:srgbClr val="5A189A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sp>
          <p:nvSpPr>
            <p:cNvPr id="553" name="Google Shape;553;p35"/>
            <p:cNvSpPr txBox="1"/>
            <p:nvPr/>
          </p:nvSpPr>
          <p:spPr>
            <a:xfrm>
              <a:off x="4926925" y="1397650"/>
              <a:ext cx="1423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1200" u="sng">
                  <a:solidFill>
                    <a:srgbClr val="240046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prediction:</a:t>
              </a:r>
              <a:r>
                <a:rPr lang="it" sz="1200">
                  <a:solidFill>
                    <a:srgbClr val="240046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 </a:t>
              </a:r>
              <a:r>
                <a:rPr lang="it" sz="1200">
                  <a:solidFill>
                    <a:srgbClr val="240046"/>
                  </a:solidFill>
                  <a:latin typeface="Consolas"/>
                  <a:ea typeface="Consolas"/>
                  <a:cs typeface="Consolas"/>
                  <a:sym typeface="Consolas"/>
                </a:rPr>
                <a:t>“HL”</a:t>
              </a:r>
              <a:endParaRPr sz="1200">
                <a:solidFill>
                  <a:srgbClr val="240046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554" name="Google Shape;554;p35"/>
            <p:cNvSpPr txBox="1"/>
            <p:nvPr/>
          </p:nvSpPr>
          <p:spPr>
            <a:xfrm>
              <a:off x="4926925" y="2387100"/>
              <a:ext cx="1482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1200" u="sng">
                  <a:solidFill>
                    <a:srgbClr val="240046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prediction:</a:t>
              </a:r>
              <a:r>
                <a:rPr lang="it" sz="1200">
                  <a:solidFill>
                    <a:srgbClr val="240046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 </a:t>
              </a:r>
              <a:r>
                <a:rPr lang="it" sz="1200">
                  <a:solidFill>
                    <a:srgbClr val="240046"/>
                  </a:solidFill>
                  <a:latin typeface="Consolas"/>
                  <a:ea typeface="Consolas"/>
                  <a:cs typeface="Consolas"/>
                  <a:sym typeface="Consolas"/>
                </a:rPr>
                <a:t>“NHL”</a:t>
              </a:r>
              <a:endParaRPr sz="1200">
                <a:solidFill>
                  <a:srgbClr val="240046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555" name="Google Shape;555;p35"/>
            <p:cNvSpPr txBox="1"/>
            <p:nvPr/>
          </p:nvSpPr>
          <p:spPr>
            <a:xfrm>
              <a:off x="4926925" y="3376550"/>
              <a:ext cx="1423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1200" u="sng">
                  <a:solidFill>
                    <a:srgbClr val="240046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prediction:</a:t>
              </a:r>
              <a:r>
                <a:rPr lang="it" sz="1200">
                  <a:solidFill>
                    <a:srgbClr val="240046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 </a:t>
              </a:r>
              <a:r>
                <a:rPr lang="it" sz="1200">
                  <a:solidFill>
                    <a:srgbClr val="240046"/>
                  </a:solidFill>
                  <a:latin typeface="Consolas"/>
                  <a:ea typeface="Consolas"/>
                  <a:cs typeface="Consolas"/>
                  <a:sym typeface="Consolas"/>
                </a:rPr>
                <a:t>“HL”</a:t>
              </a:r>
              <a:endParaRPr sz="1200">
                <a:solidFill>
                  <a:srgbClr val="240046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556" name="Google Shape;556;p35"/>
            <p:cNvSpPr txBox="1"/>
            <p:nvPr/>
          </p:nvSpPr>
          <p:spPr>
            <a:xfrm>
              <a:off x="6737125" y="2221425"/>
              <a:ext cx="1423800" cy="639300"/>
            </a:xfrm>
            <a:prstGeom prst="rect">
              <a:avLst/>
            </a:prstGeom>
            <a:noFill/>
            <a:ln cap="flat" cmpd="sng" w="9525">
              <a:solidFill>
                <a:srgbClr val="5A189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1200" u="sng">
                  <a:solidFill>
                    <a:srgbClr val="240046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final </a:t>
              </a:r>
              <a:r>
                <a:rPr lang="it" sz="1200" u="sng">
                  <a:solidFill>
                    <a:srgbClr val="240046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prediction:</a:t>
              </a:r>
              <a:r>
                <a:rPr lang="it" sz="1200">
                  <a:solidFill>
                    <a:srgbClr val="240046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 </a:t>
              </a:r>
              <a:r>
                <a:rPr lang="it" sz="1200">
                  <a:solidFill>
                    <a:srgbClr val="240046"/>
                  </a:solidFill>
                  <a:latin typeface="Consolas"/>
                  <a:ea typeface="Consolas"/>
                  <a:cs typeface="Consolas"/>
                  <a:sym typeface="Consolas"/>
                </a:rPr>
                <a:t>“HL”</a:t>
              </a:r>
              <a:endParaRPr sz="1200">
                <a:solidFill>
                  <a:srgbClr val="240046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557" name="Google Shape;557;p35"/>
            <p:cNvCxnSpPr>
              <a:stCxn id="536" idx="5"/>
              <a:endCxn id="550" idx="1"/>
            </p:cNvCxnSpPr>
            <p:nvPr/>
          </p:nvCxnSpPr>
          <p:spPr>
            <a:xfrm>
              <a:off x="1881500" y="2571738"/>
              <a:ext cx="847500" cy="984600"/>
            </a:xfrm>
            <a:prstGeom prst="straightConnector1">
              <a:avLst/>
            </a:prstGeom>
            <a:noFill/>
            <a:ln cap="flat" cmpd="sng" w="9525">
              <a:solidFill>
                <a:srgbClr val="5A189A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58" name="Google Shape;558;p35"/>
            <p:cNvCxnSpPr>
              <a:stCxn id="536" idx="5"/>
              <a:endCxn id="545" idx="1"/>
            </p:cNvCxnSpPr>
            <p:nvPr/>
          </p:nvCxnSpPr>
          <p:spPr>
            <a:xfrm>
              <a:off x="1881500" y="2571738"/>
              <a:ext cx="847500" cy="0"/>
            </a:xfrm>
            <a:prstGeom prst="straightConnector1">
              <a:avLst/>
            </a:prstGeom>
            <a:noFill/>
            <a:ln cap="flat" cmpd="sng" w="9525">
              <a:solidFill>
                <a:srgbClr val="5A189A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59" name="Google Shape;559;p35"/>
            <p:cNvCxnSpPr>
              <a:stCxn id="536" idx="5"/>
              <a:endCxn id="540" idx="1"/>
            </p:cNvCxnSpPr>
            <p:nvPr/>
          </p:nvCxnSpPr>
          <p:spPr>
            <a:xfrm flipH="1" rot="10800000">
              <a:off x="1881500" y="1587138"/>
              <a:ext cx="847500" cy="984600"/>
            </a:xfrm>
            <a:prstGeom prst="straightConnector1">
              <a:avLst/>
            </a:prstGeom>
            <a:noFill/>
            <a:ln cap="flat" cmpd="sng" w="9525">
              <a:solidFill>
                <a:srgbClr val="5A189A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60" name="Google Shape;560;p35"/>
            <p:cNvCxnSpPr>
              <a:stCxn id="542" idx="3"/>
              <a:endCxn id="553" idx="1"/>
            </p:cNvCxnSpPr>
            <p:nvPr/>
          </p:nvCxnSpPr>
          <p:spPr>
            <a:xfrm flipH="1" rot="10800000">
              <a:off x="4572000" y="1582300"/>
              <a:ext cx="354900" cy="4200"/>
            </a:xfrm>
            <a:prstGeom prst="straightConnector1">
              <a:avLst/>
            </a:prstGeom>
            <a:noFill/>
            <a:ln cap="flat" cmpd="sng" w="9525">
              <a:solidFill>
                <a:srgbClr val="5A189A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61" name="Google Shape;561;p35"/>
            <p:cNvCxnSpPr>
              <a:stCxn id="547" idx="3"/>
              <a:endCxn id="554" idx="1"/>
            </p:cNvCxnSpPr>
            <p:nvPr/>
          </p:nvCxnSpPr>
          <p:spPr>
            <a:xfrm>
              <a:off x="4572000" y="2571750"/>
              <a:ext cx="354900" cy="0"/>
            </a:xfrm>
            <a:prstGeom prst="straightConnector1">
              <a:avLst/>
            </a:prstGeom>
            <a:noFill/>
            <a:ln cap="flat" cmpd="sng" w="9525">
              <a:solidFill>
                <a:srgbClr val="5A189A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62" name="Google Shape;562;p35"/>
            <p:cNvCxnSpPr>
              <a:stCxn id="552" idx="3"/>
              <a:endCxn id="555" idx="1"/>
            </p:cNvCxnSpPr>
            <p:nvPr/>
          </p:nvCxnSpPr>
          <p:spPr>
            <a:xfrm>
              <a:off x="4572000" y="3557000"/>
              <a:ext cx="354900" cy="4200"/>
            </a:xfrm>
            <a:prstGeom prst="straightConnector1">
              <a:avLst/>
            </a:prstGeom>
            <a:noFill/>
            <a:ln cap="flat" cmpd="sng" w="9525">
              <a:solidFill>
                <a:srgbClr val="5A189A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563" name="Google Shape;563;p35"/>
            <p:cNvSpPr/>
            <p:nvPr/>
          </p:nvSpPr>
          <p:spPr>
            <a:xfrm>
              <a:off x="6408925" y="1285875"/>
              <a:ext cx="252000" cy="2510400"/>
            </a:xfrm>
            <a:prstGeom prst="rightBrace">
              <a:avLst>
                <a:gd fmla="val 50000" name="adj1"/>
                <a:gd fmla="val 50000" name="adj2"/>
              </a:avLst>
            </a:prstGeom>
            <a:noFill/>
            <a:ln cap="flat" cmpd="sng" w="9525">
              <a:solidFill>
                <a:srgbClr val="5A189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4" name="Google Shape;564;p35"/>
          <p:cNvSpPr txBox="1"/>
          <p:nvPr/>
        </p:nvSpPr>
        <p:spPr>
          <a:xfrm>
            <a:off x="660375" y="3058025"/>
            <a:ext cx="143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TRAIN-SET</a:t>
            </a:r>
            <a:endParaRPr b="1">
              <a:solidFill>
                <a:srgbClr val="24004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65" name="Google Shape;565;p35"/>
          <p:cNvSpPr txBox="1"/>
          <p:nvPr/>
        </p:nvSpPr>
        <p:spPr>
          <a:xfrm>
            <a:off x="3096000" y="4002500"/>
            <a:ext cx="188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Diverse predictors</a:t>
            </a:r>
            <a:endParaRPr b="1">
              <a:solidFill>
                <a:srgbClr val="24004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66" name="Google Shape;566;p35"/>
          <p:cNvSpPr txBox="1"/>
          <p:nvPr/>
        </p:nvSpPr>
        <p:spPr>
          <a:xfrm>
            <a:off x="7124600" y="2919675"/>
            <a:ext cx="143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Hard voting</a:t>
            </a:r>
            <a:endParaRPr b="1">
              <a:solidFill>
                <a:srgbClr val="24004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36"/>
          <p:cNvSpPr/>
          <p:nvPr/>
        </p:nvSpPr>
        <p:spPr>
          <a:xfrm>
            <a:off x="0" y="0"/>
            <a:ext cx="9144000" cy="216000"/>
          </a:xfrm>
          <a:prstGeom prst="rect">
            <a:avLst/>
          </a:prstGeom>
          <a:solidFill>
            <a:srgbClr val="24004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2" name="Google Shape;572;p36"/>
          <p:cNvSpPr/>
          <p:nvPr/>
        </p:nvSpPr>
        <p:spPr>
          <a:xfrm>
            <a:off x="0" y="4927500"/>
            <a:ext cx="9144000" cy="216000"/>
          </a:xfrm>
          <a:prstGeom prst="rect">
            <a:avLst/>
          </a:prstGeom>
          <a:solidFill>
            <a:srgbClr val="9D4E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3" name="Google Shape;573;p36"/>
          <p:cNvSpPr txBox="1"/>
          <p:nvPr/>
        </p:nvSpPr>
        <p:spPr>
          <a:xfrm>
            <a:off x="216000" y="4866150"/>
            <a:ext cx="288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 u="sng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Matteo Barbetti</a:t>
            </a:r>
            <a:r>
              <a:rPr lang="it" sz="1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(University of Firenze)</a:t>
            </a:r>
            <a:endParaRPr sz="10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74" name="Google Shape;574;p36"/>
          <p:cNvSpPr txBox="1"/>
          <p:nvPr/>
        </p:nvSpPr>
        <p:spPr>
          <a:xfrm>
            <a:off x="1046400" y="-61350"/>
            <a:ext cx="432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Bulky mediastinal lymphoma classification with ML-techniques</a:t>
            </a:r>
            <a:endParaRPr b="1" sz="10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75" name="Google Shape;575;p36"/>
          <p:cNvSpPr/>
          <p:nvPr/>
        </p:nvSpPr>
        <p:spPr>
          <a:xfrm flipH="1">
            <a:off x="5544000" y="4927500"/>
            <a:ext cx="3600000" cy="216000"/>
          </a:xfrm>
          <a:prstGeom prst="snip1Rect">
            <a:avLst>
              <a:gd fmla="val 50000" name="adj"/>
            </a:avLst>
          </a:prstGeom>
          <a:solidFill>
            <a:srgbClr val="5A189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6" name="Google Shape;576;p36"/>
          <p:cNvGrpSpPr/>
          <p:nvPr/>
        </p:nvGrpSpPr>
        <p:grpSpPr>
          <a:xfrm>
            <a:off x="8424000" y="4866150"/>
            <a:ext cx="760125" cy="338700"/>
            <a:chOff x="8424000" y="4866150"/>
            <a:chExt cx="760125" cy="338700"/>
          </a:xfrm>
        </p:grpSpPr>
        <p:sp>
          <p:nvSpPr>
            <p:cNvPr id="577" name="Google Shape;577;p36"/>
            <p:cNvSpPr/>
            <p:nvPr/>
          </p:nvSpPr>
          <p:spPr>
            <a:xfrm flipH="1">
              <a:off x="8424000" y="4927500"/>
              <a:ext cx="720000" cy="216000"/>
            </a:xfrm>
            <a:prstGeom prst="snip1Rect">
              <a:avLst>
                <a:gd fmla="val 50000" name="adj"/>
              </a:avLst>
            </a:prstGeom>
            <a:solidFill>
              <a:srgbClr val="2400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36"/>
            <p:cNvSpPr txBox="1"/>
            <p:nvPr/>
          </p:nvSpPr>
          <p:spPr>
            <a:xfrm>
              <a:off x="8536125" y="4866150"/>
              <a:ext cx="6480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10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24</a:t>
              </a:r>
              <a:r>
                <a:rPr lang="it" sz="10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|34</a:t>
              </a:r>
              <a:endParaRPr sz="1000"/>
            </a:p>
          </p:txBody>
        </p:sp>
      </p:grpSp>
      <p:sp>
        <p:nvSpPr>
          <p:cNvPr id="579" name="Google Shape;579;p36"/>
          <p:cNvSpPr/>
          <p:nvPr/>
        </p:nvSpPr>
        <p:spPr>
          <a:xfrm flipH="1" rot="10800000">
            <a:off x="0" y="0"/>
            <a:ext cx="938400" cy="216000"/>
          </a:xfrm>
          <a:prstGeom prst="snip1Rect">
            <a:avLst>
              <a:gd fmla="val 50000" name="adj"/>
            </a:avLst>
          </a:prstGeom>
          <a:solidFill>
            <a:srgbClr val="5A189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36"/>
          <p:cNvSpPr/>
          <p:nvPr/>
        </p:nvSpPr>
        <p:spPr>
          <a:xfrm flipH="1" rot="10800000">
            <a:off x="0" y="0"/>
            <a:ext cx="720000" cy="216000"/>
          </a:xfrm>
          <a:prstGeom prst="snip1Rect">
            <a:avLst>
              <a:gd fmla="val 50000" name="adj"/>
            </a:avLst>
          </a:prstGeom>
          <a:solidFill>
            <a:srgbClr val="9D4E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p36"/>
          <p:cNvSpPr txBox="1"/>
          <p:nvPr/>
        </p:nvSpPr>
        <p:spPr>
          <a:xfrm>
            <a:off x="5544000" y="4866150"/>
            <a:ext cx="288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AIMN-Firenze meeting</a:t>
            </a:r>
            <a:endParaRPr sz="10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82" name="Google Shape;58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9225" y="1066050"/>
            <a:ext cx="3028950" cy="320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3" name="Google Shape;583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7750" y="1066050"/>
            <a:ext cx="3067050" cy="3209925"/>
          </a:xfrm>
          <a:prstGeom prst="rect">
            <a:avLst/>
          </a:prstGeom>
          <a:noFill/>
          <a:ln>
            <a:noFill/>
          </a:ln>
        </p:spPr>
      </p:pic>
      <p:sp>
        <p:nvSpPr>
          <p:cNvPr id="584" name="Google Shape;584;p36"/>
          <p:cNvSpPr txBox="1"/>
          <p:nvPr/>
        </p:nvSpPr>
        <p:spPr>
          <a:xfrm>
            <a:off x="3967350" y="4866150"/>
            <a:ext cx="120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[16.09.2021]</a:t>
            </a:r>
            <a:endParaRPr/>
          </a:p>
        </p:txBody>
      </p:sp>
      <p:sp>
        <p:nvSpPr>
          <p:cNvPr id="585" name="Google Shape;585;p36"/>
          <p:cNvSpPr txBox="1"/>
          <p:nvPr/>
        </p:nvSpPr>
        <p:spPr>
          <a:xfrm>
            <a:off x="0" y="410163"/>
            <a:ext cx="9144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800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Model combination:</a:t>
            </a:r>
            <a:r>
              <a:rPr i="1" lang="it" sz="1800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performance</a:t>
            </a:r>
            <a:endParaRPr i="1" sz="1800">
              <a:solidFill>
                <a:srgbClr val="24004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37"/>
          <p:cNvSpPr/>
          <p:nvPr/>
        </p:nvSpPr>
        <p:spPr>
          <a:xfrm>
            <a:off x="0" y="0"/>
            <a:ext cx="9144000" cy="216000"/>
          </a:xfrm>
          <a:prstGeom prst="rect">
            <a:avLst/>
          </a:prstGeom>
          <a:solidFill>
            <a:srgbClr val="24004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1" name="Google Shape;591;p37"/>
          <p:cNvSpPr/>
          <p:nvPr/>
        </p:nvSpPr>
        <p:spPr>
          <a:xfrm>
            <a:off x="0" y="4927500"/>
            <a:ext cx="9144000" cy="216000"/>
          </a:xfrm>
          <a:prstGeom prst="rect">
            <a:avLst/>
          </a:prstGeom>
          <a:solidFill>
            <a:srgbClr val="9D4E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2" name="Google Shape;592;p37"/>
          <p:cNvSpPr txBox="1"/>
          <p:nvPr/>
        </p:nvSpPr>
        <p:spPr>
          <a:xfrm>
            <a:off x="216000" y="4866150"/>
            <a:ext cx="288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 u="sng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Matteo Barbetti</a:t>
            </a:r>
            <a:r>
              <a:rPr lang="it" sz="1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(University of Firenze)</a:t>
            </a:r>
            <a:endParaRPr sz="10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3" name="Google Shape;593;p37"/>
          <p:cNvSpPr txBox="1"/>
          <p:nvPr/>
        </p:nvSpPr>
        <p:spPr>
          <a:xfrm>
            <a:off x="1046400" y="-61350"/>
            <a:ext cx="432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Bulky mediastinal lymphoma classification with ML-techniques</a:t>
            </a:r>
            <a:endParaRPr b="1" sz="10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4" name="Google Shape;594;p37"/>
          <p:cNvSpPr/>
          <p:nvPr/>
        </p:nvSpPr>
        <p:spPr>
          <a:xfrm flipH="1">
            <a:off x="5544000" y="4927500"/>
            <a:ext cx="3600000" cy="216000"/>
          </a:xfrm>
          <a:prstGeom prst="snip1Rect">
            <a:avLst>
              <a:gd fmla="val 50000" name="adj"/>
            </a:avLst>
          </a:prstGeom>
          <a:solidFill>
            <a:srgbClr val="5A189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5" name="Google Shape;595;p37"/>
          <p:cNvGrpSpPr/>
          <p:nvPr/>
        </p:nvGrpSpPr>
        <p:grpSpPr>
          <a:xfrm>
            <a:off x="8424000" y="4866150"/>
            <a:ext cx="760125" cy="338700"/>
            <a:chOff x="8424000" y="4866150"/>
            <a:chExt cx="760125" cy="338700"/>
          </a:xfrm>
        </p:grpSpPr>
        <p:sp>
          <p:nvSpPr>
            <p:cNvPr id="596" name="Google Shape;596;p37"/>
            <p:cNvSpPr/>
            <p:nvPr/>
          </p:nvSpPr>
          <p:spPr>
            <a:xfrm flipH="1">
              <a:off x="8424000" y="4927500"/>
              <a:ext cx="720000" cy="216000"/>
            </a:xfrm>
            <a:prstGeom prst="snip1Rect">
              <a:avLst>
                <a:gd fmla="val 50000" name="adj"/>
              </a:avLst>
            </a:prstGeom>
            <a:solidFill>
              <a:srgbClr val="2400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37"/>
            <p:cNvSpPr txBox="1"/>
            <p:nvPr/>
          </p:nvSpPr>
          <p:spPr>
            <a:xfrm>
              <a:off x="8536125" y="4866150"/>
              <a:ext cx="6480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10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25</a:t>
              </a:r>
              <a:r>
                <a:rPr lang="it" sz="10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|34</a:t>
              </a:r>
              <a:endParaRPr sz="1000"/>
            </a:p>
          </p:txBody>
        </p:sp>
      </p:grpSp>
      <p:sp>
        <p:nvSpPr>
          <p:cNvPr id="598" name="Google Shape;598;p37"/>
          <p:cNvSpPr/>
          <p:nvPr/>
        </p:nvSpPr>
        <p:spPr>
          <a:xfrm flipH="1" rot="10800000">
            <a:off x="0" y="0"/>
            <a:ext cx="938400" cy="216000"/>
          </a:xfrm>
          <a:prstGeom prst="snip1Rect">
            <a:avLst>
              <a:gd fmla="val 50000" name="adj"/>
            </a:avLst>
          </a:prstGeom>
          <a:solidFill>
            <a:srgbClr val="5A189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9" name="Google Shape;599;p37"/>
          <p:cNvSpPr/>
          <p:nvPr/>
        </p:nvSpPr>
        <p:spPr>
          <a:xfrm flipH="1" rot="10800000">
            <a:off x="0" y="0"/>
            <a:ext cx="720000" cy="216000"/>
          </a:xfrm>
          <a:prstGeom prst="snip1Rect">
            <a:avLst>
              <a:gd fmla="val 50000" name="adj"/>
            </a:avLst>
          </a:prstGeom>
          <a:solidFill>
            <a:srgbClr val="9D4E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p37"/>
          <p:cNvSpPr txBox="1"/>
          <p:nvPr/>
        </p:nvSpPr>
        <p:spPr>
          <a:xfrm>
            <a:off x="5544000" y="4866150"/>
            <a:ext cx="288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AIMN-Firenze meeting</a:t>
            </a:r>
            <a:endParaRPr sz="10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01" name="Google Shape;60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9225" y="1066050"/>
            <a:ext cx="3028950" cy="320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2" name="Google Shape;602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7750" y="1066050"/>
            <a:ext cx="3067050" cy="3209925"/>
          </a:xfrm>
          <a:prstGeom prst="rect">
            <a:avLst/>
          </a:prstGeom>
          <a:noFill/>
          <a:ln>
            <a:noFill/>
          </a:ln>
        </p:spPr>
      </p:pic>
      <p:sp>
        <p:nvSpPr>
          <p:cNvPr id="603" name="Google Shape;603;p37"/>
          <p:cNvSpPr txBox="1"/>
          <p:nvPr/>
        </p:nvSpPr>
        <p:spPr>
          <a:xfrm>
            <a:off x="3967350" y="4866150"/>
            <a:ext cx="120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[16.09.2021]</a:t>
            </a:r>
            <a:endParaRPr/>
          </a:p>
        </p:txBody>
      </p:sp>
      <p:sp>
        <p:nvSpPr>
          <p:cNvPr id="604" name="Google Shape;604;p37"/>
          <p:cNvSpPr txBox="1"/>
          <p:nvPr/>
        </p:nvSpPr>
        <p:spPr>
          <a:xfrm>
            <a:off x="0" y="410163"/>
            <a:ext cx="9144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800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Results on the test-set</a:t>
            </a:r>
            <a:endParaRPr i="1" sz="1800">
              <a:solidFill>
                <a:srgbClr val="24004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38"/>
          <p:cNvSpPr/>
          <p:nvPr/>
        </p:nvSpPr>
        <p:spPr>
          <a:xfrm>
            <a:off x="0" y="0"/>
            <a:ext cx="9144000" cy="216000"/>
          </a:xfrm>
          <a:prstGeom prst="rect">
            <a:avLst/>
          </a:prstGeom>
          <a:solidFill>
            <a:srgbClr val="24004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0" name="Google Shape;610;p38"/>
          <p:cNvSpPr/>
          <p:nvPr/>
        </p:nvSpPr>
        <p:spPr>
          <a:xfrm>
            <a:off x="0" y="4927500"/>
            <a:ext cx="9144000" cy="216000"/>
          </a:xfrm>
          <a:prstGeom prst="rect">
            <a:avLst/>
          </a:prstGeom>
          <a:solidFill>
            <a:srgbClr val="9D4E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1" name="Google Shape;611;p38"/>
          <p:cNvSpPr txBox="1"/>
          <p:nvPr/>
        </p:nvSpPr>
        <p:spPr>
          <a:xfrm>
            <a:off x="216000" y="4866150"/>
            <a:ext cx="288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 u="sng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Matteo Barbetti</a:t>
            </a:r>
            <a:r>
              <a:rPr lang="it" sz="1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(University of Firenze)</a:t>
            </a:r>
            <a:endParaRPr sz="10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12" name="Google Shape;612;p38"/>
          <p:cNvSpPr txBox="1"/>
          <p:nvPr/>
        </p:nvSpPr>
        <p:spPr>
          <a:xfrm>
            <a:off x="1046400" y="-61350"/>
            <a:ext cx="432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Bulky mediastinal lymphoma classification with ML-techniques</a:t>
            </a:r>
            <a:endParaRPr b="1" sz="10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13" name="Google Shape;613;p38"/>
          <p:cNvSpPr/>
          <p:nvPr/>
        </p:nvSpPr>
        <p:spPr>
          <a:xfrm flipH="1">
            <a:off x="5544000" y="4927500"/>
            <a:ext cx="3600000" cy="216000"/>
          </a:xfrm>
          <a:prstGeom prst="snip1Rect">
            <a:avLst>
              <a:gd fmla="val 50000" name="adj"/>
            </a:avLst>
          </a:prstGeom>
          <a:solidFill>
            <a:srgbClr val="5A189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4" name="Google Shape;614;p38"/>
          <p:cNvGrpSpPr/>
          <p:nvPr/>
        </p:nvGrpSpPr>
        <p:grpSpPr>
          <a:xfrm>
            <a:off x="8424000" y="4866150"/>
            <a:ext cx="760125" cy="338700"/>
            <a:chOff x="8424000" y="4866150"/>
            <a:chExt cx="760125" cy="338700"/>
          </a:xfrm>
        </p:grpSpPr>
        <p:sp>
          <p:nvSpPr>
            <p:cNvPr id="615" name="Google Shape;615;p38"/>
            <p:cNvSpPr/>
            <p:nvPr/>
          </p:nvSpPr>
          <p:spPr>
            <a:xfrm flipH="1">
              <a:off x="8424000" y="4927500"/>
              <a:ext cx="720000" cy="216000"/>
            </a:xfrm>
            <a:prstGeom prst="snip1Rect">
              <a:avLst>
                <a:gd fmla="val 50000" name="adj"/>
              </a:avLst>
            </a:prstGeom>
            <a:solidFill>
              <a:srgbClr val="2400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38"/>
            <p:cNvSpPr txBox="1"/>
            <p:nvPr/>
          </p:nvSpPr>
          <p:spPr>
            <a:xfrm>
              <a:off x="8536125" y="4866150"/>
              <a:ext cx="6480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10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26</a:t>
              </a:r>
              <a:r>
                <a:rPr lang="it" sz="10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|34</a:t>
              </a:r>
              <a:endParaRPr sz="1000"/>
            </a:p>
          </p:txBody>
        </p:sp>
      </p:grpSp>
      <p:sp>
        <p:nvSpPr>
          <p:cNvPr id="617" name="Google Shape;617;p38"/>
          <p:cNvSpPr/>
          <p:nvPr/>
        </p:nvSpPr>
        <p:spPr>
          <a:xfrm flipH="1" rot="10800000">
            <a:off x="0" y="0"/>
            <a:ext cx="938400" cy="216000"/>
          </a:xfrm>
          <a:prstGeom prst="snip1Rect">
            <a:avLst>
              <a:gd fmla="val 50000" name="adj"/>
            </a:avLst>
          </a:prstGeom>
          <a:solidFill>
            <a:srgbClr val="5A189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p38"/>
          <p:cNvSpPr/>
          <p:nvPr/>
        </p:nvSpPr>
        <p:spPr>
          <a:xfrm flipH="1" rot="10800000">
            <a:off x="0" y="0"/>
            <a:ext cx="720000" cy="216000"/>
          </a:xfrm>
          <a:prstGeom prst="snip1Rect">
            <a:avLst>
              <a:gd fmla="val 50000" name="adj"/>
            </a:avLst>
          </a:prstGeom>
          <a:solidFill>
            <a:srgbClr val="9D4E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p38"/>
          <p:cNvSpPr txBox="1"/>
          <p:nvPr/>
        </p:nvSpPr>
        <p:spPr>
          <a:xfrm>
            <a:off x="3967350" y="4866150"/>
            <a:ext cx="120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[16.09.2021]</a:t>
            </a:r>
            <a:endParaRPr/>
          </a:p>
        </p:txBody>
      </p:sp>
      <p:sp>
        <p:nvSpPr>
          <p:cNvPr id="620" name="Google Shape;620;p38"/>
          <p:cNvSpPr txBox="1"/>
          <p:nvPr/>
        </p:nvSpPr>
        <p:spPr>
          <a:xfrm>
            <a:off x="5544000" y="4866150"/>
            <a:ext cx="288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AIMN-Firenze meeting</a:t>
            </a:r>
            <a:endParaRPr sz="10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21" name="Google Shape;621;p38"/>
          <p:cNvSpPr txBox="1"/>
          <p:nvPr/>
        </p:nvSpPr>
        <p:spPr>
          <a:xfrm>
            <a:off x="2772000" y="2340900"/>
            <a:ext cx="3600000" cy="461700"/>
          </a:xfrm>
          <a:prstGeom prst="rect">
            <a:avLst/>
          </a:prstGeom>
          <a:noFill/>
          <a:ln cap="flat" cmpd="sng" w="19050">
            <a:solidFill>
              <a:srgbClr val="2400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800">
                <a:solidFill>
                  <a:srgbClr val="240046"/>
                </a:solidFill>
                <a:latin typeface="Consolas"/>
                <a:ea typeface="Consolas"/>
                <a:cs typeface="Consolas"/>
                <a:sym typeface="Consolas"/>
              </a:rPr>
              <a:t>multiclass_classification</a:t>
            </a:r>
            <a:endParaRPr i="1" sz="1800">
              <a:solidFill>
                <a:srgbClr val="24004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39"/>
          <p:cNvSpPr/>
          <p:nvPr/>
        </p:nvSpPr>
        <p:spPr>
          <a:xfrm>
            <a:off x="0" y="0"/>
            <a:ext cx="9144000" cy="216000"/>
          </a:xfrm>
          <a:prstGeom prst="rect">
            <a:avLst/>
          </a:prstGeom>
          <a:solidFill>
            <a:srgbClr val="24004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7" name="Google Shape;627;p39"/>
          <p:cNvSpPr/>
          <p:nvPr/>
        </p:nvSpPr>
        <p:spPr>
          <a:xfrm>
            <a:off x="0" y="4927500"/>
            <a:ext cx="9144000" cy="216000"/>
          </a:xfrm>
          <a:prstGeom prst="rect">
            <a:avLst/>
          </a:prstGeom>
          <a:solidFill>
            <a:srgbClr val="9D4E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8" name="Google Shape;628;p39"/>
          <p:cNvSpPr txBox="1"/>
          <p:nvPr/>
        </p:nvSpPr>
        <p:spPr>
          <a:xfrm>
            <a:off x="216000" y="4866150"/>
            <a:ext cx="288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 u="sng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Matteo Barbetti</a:t>
            </a:r>
            <a:r>
              <a:rPr lang="it" sz="1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(University of Firenze)</a:t>
            </a:r>
            <a:endParaRPr sz="10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29" name="Google Shape;629;p39"/>
          <p:cNvSpPr txBox="1"/>
          <p:nvPr/>
        </p:nvSpPr>
        <p:spPr>
          <a:xfrm>
            <a:off x="1046400" y="-61350"/>
            <a:ext cx="432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Bulky mediastinal lymphoma classification with ML-techniques</a:t>
            </a:r>
            <a:endParaRPr b="1" sz="10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30" name="Google Shape;630;p39"/>
          <p:cNvSpPr/>
          <p:nvPr/>
        </p:nvSpPr>
        <p:spPr>
          <a:xfrm flipH="1">
            <a:off x="5544000" y="4927500"/>
            <a:ext cx="3600000" cy="216000"/>
          </a:xfrm>
          <a:prstGeom prst="snip1Rect">
            <a:avLst>
              <a:gd fmla="val 50000" name="adj"/>
            </a:avLst>
          </a:prstGeom>
          <a:solidFill>
            <a:srgbClr val="5A189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1" name="Google Shape;631;p39"/>
          <p:cNvGrpSpPr/>
          <p:nvPr/>
        </p:nvGrpSpPr>
        <p:grpSpPr>
          <a:xfrm>
            <a:off x="8424000" y="4866150"/>
            <a:ext cx="760125" cy="338700"/>
            <a:chOff x="8424000" y="4866150"/>
            <a:chExt cx="760125" cy="338700"/>
          </a:xfrm>
        </p:grpSpPr>
        <p:sp>
          <p:nvSpPr>
            <p:cNvPr id="632" name="Google Shape;632;p39"/>
            <p:cNvSpPr/>
            <p:nvPr/>
          </p:nvSpPr>
          <p:spPr>
            <a:xfrm flipH="1">
              <a:off x="8424000" y="4927500"/>
              <a:ext cx="720000" cy="216000"/>
            </a:xfrm>
            <a:prstGeom prst="snip1Rect">
              <a:avLst>
                <a:gd fmla="val 50000" name="adj"/>
              </a:avLst>
            </a:prstGeom>
            <a:solidFill>
              <a:srgbClr val="2400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39"/>
            <p:cNvSpPr txBox="1"/>
            <p:nvPr/>
          </p:nvSpPr>
          <p:spPr>
            <a:xfrm>
              <a:off x="8536125" y="4866150"/>
              <a:ext cx="6480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10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27</a:t>
              </a:r>
              <a:r>
                <a:rPr lang="it" sz="10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|34</a:t>
              </a:r>
              <a:endParaRPr sz="1000"/>
            </a:p>
          </p:txBody>
        </p:sp>
      </p:grpSp>
      <p:sp>
        <p:nvSpPr>
          <p:cNvPr id="634" name="Google Shape;634;p39"/>
          <p:cNvSpPr/>
          <p:nvPr/>
        </p:nvSpPr>
        <p:spPr>
          <a:xfrm flipH="1" rot="10800000">
            <a:off x="0" y="0"/>
            <a:ext cx="938400" cy="216000"/>
          </a:xfrm>
          <a:prstGeom prst="snip1Rect">
            <a:avLst>
              <a:gd fmla="val 50000" name="adj"/>
            </a:avLst>
          </a:prstGeom>
          <a:solidFill>
            <a:srgbClr val="5A189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5" name="Google Shape;635;p39"/>
          <p:cNvSpPr/>
          <p:nvPr/>
        </p:nvSpPr>
        <p:spPr>
          <a:xfrm flipH="1" rot="10800000">
            <a:off x="0" y="0"/>
            <a:ext cx="720000" cy="216000"/>
          </a:xfrm>
          <a:prstGeom prst="snip1Rect">
            <a:avLst>
              <a:gd fmla="val 50000" name="adj"/>
            </a:avLst>
          </a:prstGeom>
          <a:solidFill>
            <a:srgbClr val="9D4E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6" name="Google Shape;636;p39"/>
          <p:cNvSpPr txBox="1"/>
          <p:nvPr/>
        </p:nvSpPr>
        <p:spPr>
          <a:xfrm>
            <a:off x="3967350" y="4866150"/>
            <a:ext cx="120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[16.09.2021]</a:t>
            </a:r>
            <a:endParaRPr/>
          </a:p>
        </p:txBody>
      </p:sp>
      <p:sp>
        <p:nvSpPr>
          <p:cNvPr id="637" name="Google Shape;637;p39"/>
          <p:cNvSpPr txBox="1"/>
          <p:nvPr/>
        </p:nvSpPr>
        <p:spPr>
          <a:xfrm>
            <a:off x="5544000" y="4866150"/>
            <a:ext cx="288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AIMN-Firenze meeting</a:t>
            </a:r>
            <a:endParaRPr sz="10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38" name="Google Shape;63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300" y="1687125"/>
            <a:ext cx="3712092" cy="23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639" name="Google Shape;639;p39"/>
          <p:cNvSpPr txBox="1"/>
          <p:nvPr/>
        </p:nvSpPr>
        <p:spPr>
          <a:xfrm>
            <a:off x="0" y="410163"/>
            <a:ext cx="9144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800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Instance space</a:t>
            </a:r>
            <a:endParaRPr i="1" sz="1800">
              <a:solidFill>
                <a:srgbClr val="24004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40" name="Google Shape;640;p39"/>
          <p:cNvSpPr txBox="1"/>
          <p:nvPr/>
        </p:nvSpPr>
        <p:spPr>
          <a:xfrm>
            <a:off x="3967350" y="1034925"/>
            <a:ext cx="5079900" cy="364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178899" lvl="0" marL="179999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0046"/>
              </a:buClr>
              <a:buSzPts val="1400"/>
              <a:buFont typeface="Century Gothic"/>
              <a:buChar char="●"/>
            </a:pPr>
            <a:r>
              <a:rPr lang="it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Missing information</a:t>
            </a:r>
            <a:endParaRPr>
              <a:solidFill>
                <a:srgbClr val="24004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78901" lvl="1" marL="3600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0046"/>
              </a:buClr>
              <a:buSzPts val="1400"/>
              <a:buFont typeface="Century Gothic"/>
              <a:buChar char="○"/>
            </a:pPr>
            <a:r>
              <a:rPr lang="it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some </a:t>
            </a:r>
            <a:r>
              <a:rPr lang="it" u="sng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features not available</a:t>
            </a:r>
            <a:r>
              <a:rPr lang="it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for all the instances</a:t>
            </a:r>
            <a:endParaRPr>
              <a:solidFill>
                <a:srgbClr val="24004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78901" lvl="1" marL="3600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0046"/>
              </a:buClr>
              <a:buSzPts val="1400"/>
              <a:buFont typeface="Century Gothic"/>
              <a:buChar char="○"/>
            </a:pPr>
            <a:r>
              <a:rPr lang="it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instances </a:t>
            </a:r>
            <a:r>
              <a:rPr b="1" lang="it">
                <a:solidFill>
                  <a:srgbClr val="5A189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dropped </a:t>
            </a:r>
            <a:r>
              <a:rPr lang="it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to keep homogeneity</a:t>
            </a:r>
            <a:endParaRPr>
              <a:solidFill>
                <a:srgbClr val="24004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78901" lvl="1" marL="3600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0046"/>
              </a:buClr>
              <a:buSzPts val="1400"/>
              <a:buFont typeface="Century Gothic"/>
              <a:buChar char="○"/>
            </a:pPr>
            <a:r>
              <a:rPr lang="it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119 → 101 rows (</a:t>
            </a:r>
            <a:r>
              <a:rPr i="1" lang="it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instances</a:t>
            </a:r>
            <a:r>
              <a:rPr lang="it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)</a:t>
            </a:r>
            <a:endParaRPr>
              <a:solidFill>
                <a:srgbClr val="24004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78899" lvl="0" marL="179999" rtl="0" algn="just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240046"/>
              </a:buClr>
              <a:buSzPts val="1400"/>
              <a:buFont typeface="Century Gothic"/>
              <a:buChar char="●"/>
            </a:pPr>
            <a:r>
              <a:rPr lang="it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Dataset strongly </a:t>
            </a:r>
            <a:r>
              <a:rPr b="1" lang="it">
                <a:solidFill>
                  <a:srgbClr val="5A189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unbalanced</a:t>
            </a:r>
            <a:endParaRPr b="1">
              <a:solidFill>
                <a:srgbClr val="5A189A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78901" lvl="1" marL="3600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0046"/>
              </a:buClr>
              <a:buSzPts val="1400"/>
              <a:buFont typeface="Century Gothic"/>
              <a:buChar char="○"/>
            </a:pPr>
            <a:r>
              <a:rPr lang="it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HL-class is </a:t>
            </a:r>
            <a:r>
              <a:rPr lang="it" u="sng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over-represented</a:t>
            </a:r>
            <a:r>
              <a:rPr lang="it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w.r.t. the other two ones</a:t>
            </a:r>
            <a:endParaRPr>
              <a:solidFill>
                <a:srgbClr val="24004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78901" lvl="1" marL="3600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0046"/>
              </a:buClr>
              <a:buSzPts val="1400"/>
              <a:buFont typeface="Century Gothic"/>
              <a:buChar char="○"/>
            </a:pPr>
            <a:r>
              <a:rPr lang="it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classification suffers from unbalancing</a:t>
            </a:r>
            <a:endParaRPr>
              <a:solidFill>
                <a:srgbClr val="24004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78899" lvl="0" marL="179999" rtl="0" algn="just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240046"/>
              </a:buClr>
              <a:buSzPts val="1400"/>
              <a:buFont typeface="Century Gothic"/>
              <a:buChar char="●"/>
            </a:pPr>
            <a:r>
              <a:rPr b="1" lang="it">
                <a:solidFill>
                  <a:srgbClr val="5A189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Multiclass</a:t>
            </a:r>
            <a:r>
              <a:rPr b="1" lang="it">
                <a:solidFill>
                  <a:srgbClr val="5A189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classification</a:t>
            </a:r>
            <a:endParaRPr b="1">
              <a:solidFill>
                <a:srgbClr val="5A189A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78901" lvl="1" marL="3600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0046"/>
              </a:buClr>
              <a:buSzPts val="1400"/>
              <a:buFont typeface="Century Gothic"/>
              <a:buChar char="○"/>
            </a:pPr>
            <a:r>
              <a:rPr lang="it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HL, GZ and PML classification</a:t>
            </a:r>
            <a:endParaRPr>
              <a:solidFill>
                <a:srgbClr val="24004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78901" lvl="1" marL="3600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0046"/>
              </a:buClr>
              <a:buSzPts val="1400"/>
              <a:buFont typeface="Century Gothic"/>
              <a:buChar char="○"/>
            </a:pPr>
            <a:r>
              <a:rPr lang="it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GZ-HL ratio : 13.8%</a:t>
            </a:r>
            <a:endParaRPr>
              <a:solidFill>
                <a:srgbClr val="24004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78901" lvl="1" marL="3600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0046"/>
              </a:buClr>
              <a:buSzPts val="1400"/>
              <a:buFont typeface="Century Gothic"/>
              <a:buChar char="○"/>
            </a:pPr>
            <a:r>
              <a:rPr lang="it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PML-HL ratio : 41.5%</a:t>
            </a:r>
            <a:endParaRPr>
              <a:solidFill>
                <a:srgbClr val="24004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78899" lvl="0" marL="179999" rtl="0" algn="just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240046"/>
              </a:buClr>
              <a:buSzPts val="1400"/>
              <a:buFont typeface="Century Gothic"/>
              <a:buChar char="●"/>
            </a:pPr>
            <a:r>
              <a:rPr lang="it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Train/Test split : </a:t>
            </a:r>
            <a:r>
              <a:rPr b="1" lang="it">
                <a:solidFill>
                  <a:srgbClr val="5A189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80%/20%</a:t>
            </a:r>
            <a:endParaRPr b="1">
              <a:solidFill>
                <a:srgbClr val="5A189A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78899" lvl="0" marL="179999" rtl="0" algn="just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240046"/>
              </a:buClr>
              <a:buSzPts val="1400"/>
              <a:buFont typeface="Century Gothic"/>
              <a:buChar char="●"/>
            </a:pPr>
            <a:r>
              <a:rPr lang="it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k-Folds Cross Validation with </a:t>
            </a:r>
            <a:r>
              <a:rPr b="1" lang="it">
                <a:solidFill>
                  <a:srgbClr val="5A189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k=3</a:t>
            </a:r>
            <a:endParaRPr b="1">
              <a:solidFill>
                <a:srgbClr val="5A189A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40"/>
          <p:cNvSpPr/>
          <p:nvPr/>
        </p:nvSpPr>
        <p:spPr>
          <a:xfrm>
            <a:off x="0" y="0"/>
            <a:ext cx="9144000" cy="216000"/>
          </a:xfrm>
          <a:prstGeom prst="rect">
            <a:avLst/>
          </a:prstGeom>
          <a:solidFill>
            <a:srgbClr val="24004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6" name="Google Shape;646;p40"/>
          <p:cNvSpPr/>
          <p:nvPr/>
        </p:nvSpPr>
        <p:spPr>
          <a:xfrm>
            <a:off x="0" y="4927500"/>
            <a:ext cx="9144000" cy="216000"/>
          </a:xfrm>
          <a:prstGeom prst="rect">
            <a:avLst/>
          </a:prstGeom>
          <a:solidFill>
            <a:srgbClr val="9D4E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7" name="Google Shape;647;p40"/>
          <p:cNvSpPr txBox="1"/>
          <p:nvPr/>
        </p:nvSpPr>
        <p:spPr>
          <a:xfrm>
            <a:off x="216000" y="4866150"/>
            <a:ext cx="288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 u="sng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Matteo Barbetti</a:t>
            </a:r>
            <a:r>
              <a:rPr lang="it" sz="1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(University of Firenze)</a:t>
            </a:r>
            <a:endParaRPr sz="10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48" name="Google Shape;648;p40"/>
          <p:cNvSpPr txBox="1"/>
          <p:nvPr/>
        </p:nvSpPr>
        <p:spPr>
          <a:xfrm>
            <a:off x="1046400" y="-61350"/>
            <a:ext cx="432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Bulky mediastinal lymphoma classification with ML-techniques</a:t>
            </a:r>
            <a:endParaRPr b="1" sz="10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49" name="Google Shape;649;p40"/>
          <p:cNvSpPr/>
          <p:nvPr/>
        </p:nvSpPr>
        <p:spPr>
          <a:xfrm flipH="1">
            <a:off x="5544000" y="4927500"/>
            <a:ext cx="3600000" cy="216000"/>
          </a:xfrm>
          <a:prstGeom prst="snip1Rect">
            <a:avLst>
              <a:gd fmla="val 50000" name="adj"/>
            </a:avLst>
          </a:prstGeom>
          <a:solidFill>
            <a:srgbClr val="5A189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50" name="Google Shape;650;p40"/>
          <p:cNvGrpSpPr/>
          <p:nvPr/>
        </p:nvGrpSpPr>
        <p:grpSpPr>
          <a:xfrm>
            <a:off x="8424000" y="4866150"/>
            <a:ext cx="760125" cy="338700"/>
            <a:chOff x="8424000" y="4866150"/>
            <a:chExt cx="760125" cy="338700"/>
          </a:xfrm>
        </p:grpSpPr>
        <p:sp>
          <p:nvSpPr>
            <p:cNvPr id="651" name="Google Shape;651;p40"/>
            <p:cNvSpPr/>
            <p:nvPr/>
          </p:nvSpPr>
          <p:spPr>
            <a:xfrm flipH="1">
              <a:off x="8424000" y="4927500"/>
              <a:ext cx="720000" cy="216000"/>
            </a:xfrm>
            <a:prstGeom prst="snip1Rect">
              <a:avLst>
                <a:gd fmla="val 50000" name="adj"/>
              </a:avLst>
            </a:prstGeom>
            <a:solidFill>
              <a:srgbClr val="2400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40"/>
            <p:cNvSpPr txBox="1"/>
            <p:nvPr/>
          </p:nvSpPr>
          <p:spPr>
            <a:xfrm>
              <a:off x="8536125" y="4866150"/>
              <a:ext cx="6480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10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28</a:t>
              </a:r>
              <a:r>
                <a:rPr lang="it" sz="10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|34</a:t>
              </a:r>
              <a:endParaRPr sz="1000"/>
            </a:p>
          </p:txBody>
        </p:sp>
      </p:grpSp>
      <p:sp>
        <p:nvSpPr>
          <p:cNvPr id="653" name="Google Shape;653;p40"/>
          <p:cNvSpPr/>
          <p:nvPr/>
        </p:nvSpPr>
        <p:spPr>
          <a:xfrm flipH="1" rot="10800000">
            <a:off x="0" y="0"/>
            <a:ext cx="938400" cy="216000"/>
          </a:xfrm>
          <a:prstGeom prst="snip1Rect">
            <a:avLst>
              <a:gd fmla="val 50000" name="adj"/>
            </a:avLst>
          </a:prstGeom>
          <a:solidFill>
            <a:srgbClr val="5A189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4" name="Google Shape;654;p40"/>
          <p:cNvSpPr/>
          <p:nvPr/>
        </p:nvSpPr>
        <p:spPr>
          <a:xfrm flipH="1" rot="10800000">
            <a:off x="0" y="0"/>
            <a:ext cx="720000" cy="216000"/>
          </a:xfrm>
          <a:prstGeom prst="snip1Rect">
            <a:avLst>
              <a:gd fmla="val 50000" name="adj"/>
            </a:avLst>
          </a:prstGeom>
          <a:solidFill>
            <a:srgbClr val="9D4E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5" name="Google Shape;655;p40"/>
          <p:cNvSpPr txBox="1"/>
          <p:nvPr/>
        </p:nvSpPr>
        <p:spPr>
          <a:xfrm>
            <a:off x="5544000" y="4866150"/>
            <a:ext cx="288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AIMN-Firenze meeting</a:t>
            </a:r>
            <a:endParaRPr sz="10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56" name="Google Shape;65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9225" y="1066050"/>
            <a:ext cx="3028950" cy="320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7" name="Google Shape;657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7750" y="1066050"/>
            <a:ext cx="3067050" cy="3209925"/>
          </a:xfrm>
          <a:prstGeom prst="rect">
            <a:avLst/>
          </a:prstGeom>
          <a:noFill/>
          <a:ln>
            <a:noFill/>
          </a:ln>
        </p:spPr>
      </p:pic>
      <p:sp>
        <p:nvSpPr>
          <p:cNvPr id="658" name="Google Shape;658;p40"/>
          <p:cNvSpPr txBox="1"/>
          <p:nvPr/>
        </p:nvSpPr>
        <p:spPr>
          <a:xfrm>
            <a:off x="3967350" y="4866150"/>
            <a:ext cx="120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[16.09.2021]</a:t>
            </a:r>
            <a:endParaRPr/>
          </a:p>
        </p:txBody>
      </p:sp>
      <p:sp>
        <p:nvSpPr>
          <p:cNvPr id="659" name="Google Shape;659;p40"/>
          <p:cNvSpPr txBox="1"/>
          <p:nvPr/>
        </p:nvSpPr>
        <p:spPr>
          <a:xfrm>
            <a:off x="0" y="410163"/>
            <a:ext cx="9144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800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Dummy Classifier</a:t>
            </a:r>
            <a:endParaRPr i="1" sz="1800">
              <a:solidFill>
                <a:srgbClr val="24004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41"/>
          <p:cNvSpPr/>
          <p:nvPr/>
        </p:nvSpPr>
        <p:spPr>
          <a:xfrm>
            <a:off x="0" y="0"/>
            <a:ext cx="9144000" cy="216000"/>
          </a:xfrm>
          <a:prstGeom prst="rect">
            <a:avLst/>
          </a:prstGeom>
          <a:solidFill>
            <a:srgbClr val="24004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5" name="Google Shape;665;p41"/>
          <p:cNvSpPr/>
          <p:nvPr/>
        </p:nvSpPr>
        <p:spPr>
          <a:xfrm>
            <a:off x="0" y="4927500"/>
            <a:ext cx="9144000" cy="216000"/>
          </a:xfrm>
          <a:prstGeom prst="rect">
            <a:avLst/>
          </a:prstGeom>
          <a:solidFill>
            <a:srgbClr val="9D4E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6" name="Google Shape;666;p41"/>
          <p:cNvSpPr txBox="1"/>
          <p:nvPr/>
        </p:nvSpPr>
        <p:spPr>
          <a:xfrm>
            <a:off x="216000" y="4866150"/>
            <a:ext cx="288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 u="sng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Matteo Barbetti</a:t>
            </a:r>
            <a:r>
              <a:rPr lang="it" sz="1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(University of Firenze)</a:t>
            </a:r>
            <a:endParaRPr sz="10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7" name="Google Shape;667;p41"/>
          <p:cNvSpPr txBox="1"/>
          <p:nvPr/>
        </p:nvSpPr>
        <p:spPr>
          <a:xfrm>
            <a:off x="1046400" y="-61350"/>
            <a:ext cx="432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Bulky mediastinal lymphoma classification with ML-techniques</a:t>
            </a:r>
            <a:endParaRPr b="1" sz="10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8" name="Google Shape;668;p41"/>
          <p:cNvSpPr/>
          <p:nvPr/>
        </p:nvSpPr>
        <p:spPr>
          <a:xfrm flipH="1">
            <a:off x="5544000" y="4927500"/>
            <a:ext cx="3600000" cy="216000"/>
          </a:xfrm>
          <a:prstGeom prst="snip1Rect">
            <a:avLst>
              <a:gd fmla="val 50000" name="adj"/>
            </a:avLst>
          </a:prstGeom>
          <a:solidFill>
            <a:srgbClr val="5A189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69" name="Google Shape;669;p41"/>
          <p:cNvGrpSpPr/>
          <p:nvPr/>
        </p:nvGrpSpPr>
        <p:grpSpPr>
          <a:xfrm>
            <a:off x="8424000" y="4866150"/>
            <a:ext cx="760125" cy="338700"/>
            <a:chOff x="8424000" y="4866150"/>
            <a:chExt cx="760125" cy="338700"/>
          </a:xfrm>
        </p:grpSpPr>
        <p:sp>
          <p:nvSpPr>
            <p:cNvPr id="670" name="Google Shape;670;p41"/>
            <p:cNvSpPr/>
            <p:nvPr/>
          </p:nvSpPr>
          <p:spPr>
            <a:xfrm flipH="1">
              <a:off x="8424000" y="4927500"/>
              <a:ext cx="720000" cy="216000"/>
            </a:xfrm>
            <a:prstGeom prst="snip1Rect">
              <a:avLst>
                <a:gd fmla="val 50000" name="adj"/>
              </a:avLst>
            </a:prstGeom>
            <a:solidFill>
              <a:srgbClr val="2400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41"/>
            <p:cNvSpPr txBox="1"/>
            <p:nvPr/>
          </p:nvSpPr>
          <p:spPr>
            <a:xfrm>
              <a:off x="8536125" y="4866150"/>
              <a:ext cx="6480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10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29</a:t>
              </a:r>
              <a:r>
                <a:rPr lang="it" sz="10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|34</a:t>
              </a:r>
              <a:endParaRPr sz="1000"/>
            </a:p>
          </p:txBody>
        </p:sp>
      </p:grpSp>
      <p:sp>
        <p:nvSpPr>
          <p:cNvPr id="672" name="Google Shape;672;p41"/>
          <p:cNvSpPr/>
          <p:nvPr/>
        </p:nvSpPr>
        <p:spPr>
          <a:xfrm flipH="1" rot="10800000">
            <a:off x="0" y="0"/>
            <a:ext cx="938400" cy="216000"/>
          </a:xfrm>
          <a:prstGeom prst="snip1Rect">
            <a:avLst>
              <a:gd fmla="val 50000" name="adj"/>
            </a:avLst>
          </a:prstGeom>
          <a:solidFill>
            <a:srgbClr val="5A189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3" name="Google Shape;673;p41"/>
          <p:cNvSpPr/>
          <p:nvPr/>
        </p:nvSpPr>
        <p:spPr>
          <a:xfrm flipH="1" rot="10800000">
            <a:off x="0" y="0"/>
            <a:ext cx="720000" cy="216000"/>
          </a:xfrm>
          <a:prstGeom prst="snip1Rect">
            <a:avLst>
              <a:gd fmla="val 50000" name="adj"/>
            </a:avLst>
          </a:prstGeom>
          <a:solidFill>
            <a:srgbClr val="9D4E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4" name="Google Shape;674;p41"/>
          <p:cNvSpPr txBox="1"/>
          <p:nvPr/>
        </p:nvSpPr>
        <p:spPr>
          <a:xfrm>
            <a:off x="5544000" y="4866150"/>
            <a:ext cx="288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AIMN-Firenze meeting</a:t>
            </a:r>
            <a:endParaRPr sz="10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75" name="Google Shape;67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9225" y="1066050"/>
            <a:ext cx="3028950" cy="320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6" name="Google Shape;676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7750" y="1066050"/>
            <a:ext cx="3067050" cy="3209925"/>
          </a:xfrm>
          <a:prstGeom prst="rect">
            <a:avLst/>
          </a:prstGeom>
          <a:noFill/>
          <a:ln>
            <a:noFill/>
          </a:ln>
        </p:spPr>
      </p:pic>
      <p:sp>
        <p:nvSpPr>
          <p:cNvPr id="677" name="Google Shape;677;p41"/>
          <p:cNvSpPr txBox="1"/>
          <p:nvPr/>
        </p:nvSpPr>
        <p:spPr>
          <a:xfrm>
            <a:off x="3967350" y="4866150"/>
            <a:ext cx="120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[16.09.2021]</a:t>
            </a:r>
            <a:endParaRPr/>
          </a:p>
        </p:txBody>
      </p:sp>
      <p:sp>
        <p:nvSpPr>
          <p:cNvPr id="678" name="Google Shape;678;p41"/>
          <p:cNvSpPr txBox="1"/>
          <p:nvPr/>
        </p:nvSpPr>
        <p:spPr>
          <a:xfrm>
            <a:off x="0" y="410163"/>
            <a:ext cx="9144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800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Logistic regression: </a:t>
            </a:r>
            <a:r>
              <a:rPr i="1" lang="it" sz="1800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performance</a:t>
            </a:r>
            <a:endParaRPr i="1" sz="1800">
              <a:solidFill>
                <a:srgbClr val="24004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/>
          <p:nvPr/>
        </p:nvSpPr>
        <p:spPr>
          <a:xfrm>
            <a:off x="0" y="0"/>
            <a:ext cx="9144000" cy="216000"/>
          </a:xfrm>
          <a:prstGeom prst="rect">
            <a:avLst/>
          </a:prstGeom>
          <a:solidFill>
            <a:srgbClr val="24004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5"/>
          <p:cNvSpPr/>
          <p:nvPr/>
        </p:nvSpPr>
        <p:spPr>
          <a:xfrm>
            <a:off x="0" y="4927500"/>
            <a:ext cx="9144000" cy="216000"/>
          </a:xfrm>
          <a:prstGeom prst="rect">
            <a:avLst/>
          </a:prstGeom>
          <a:solidFill>
            <a:srgbClr val="9D4E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5"/>
          <p:cNvSpPr txBox="1"/>
          <p:nvPr/>
        </p:nvSpPr>
        <p:spPr>
          <a:xfrm>
            <a:off x="216000" y="4866150"/>
            <a:ext cx="288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 u="sng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Matteo Barbetti</a:t>
            </a:r>
            <a:r>
              <a:rPr lang="it" sz="1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(University of Firenze)</a:t>
            </a:r>
            <a:endParaRPr sz="10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2" name="Google Shape;92;p15"/>
          <p:cNvSpPr txBox="1"/>
          <p:nvPr/>
        </p:nvSpPr>
        <p:spPr>
          <a:xfrm>
            <a:off x="1046400" y="-61350"/>
            <a:ext cx="432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Bulky mediastinal lymphoma classification with ML-techniques</a:t>
            </a:r>
            <a:endParaRPr b="1" sz="10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3" name="Google Shape;93;p15"/>
          <p:cNvSpPr/>
          <p:nvPr/>
        </p:nvSpPr>
        <p:spPr>
          <a:xfrm flipH="1">
            <a:off x="5544000" y="4927500"/>
            <a:ext cx="3600000" cy="216000"/>
          </a:xfrm>
          <a:prstGeom prst="snip1Rect">
            <a:avLst>
              <a:gd fmla="val 50000" name="adj"/>
            </a:avLst>
          </a:prstGeom>
          <a:solidFill>
            <a:srgbClr val="5A189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4" name="Google Shape;94;p15"/>
          <p:cNvGrpSpPr/>
          <p:nvPr/>
        </p:nvGrpSpPr>
        <p:grpSpPr>
          <a:xfrm>
            <a:off x="8424000" y="4866150"/>
            <a:ext cx="760125" cy="338700"/>
            <a:chOff x="8424000" y="4866150"/>
            <a:chExt cx="760125" cy="338700"/>
          </a:xfrm>
        </p:grpSpPr>
        <p:sp>
          <p:nvSpPr>
            <p:cNvPr id="95" name="Google Shape;95;p15"/>
            <p:cNvSpPr/>
            <p:nvPr/>
          </p:nvSpPr>
          <p:spPr>
            <a:xfrm flipH="1">
              <a:off x="8424000" y="4927500"/>
              <a:ext cx="720000" cy="216000"/>
            </a:xfrm>
            <a:prstGeom prst="snip1Rect">
              <a:avLst>
                <a:gd fmla="val 50000" name="adj"/>
              </a:avLst>
            </a:prstGeom>
            <a:solidFill>
              <a:srgbClr val="2400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5"/>
            <p:cNvSpPr txBox="1"/>
            <p:nvPr/>
          </p:nvSpPr>
          <p:spPr>
            <a:xfrm>
              <a:off x="8536125" y="4866150"/>
              <a:ext cx="6480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10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03</a:t>
              </a:r>
              <a:r>
                <a:rPr lang="it" sz="10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|34</a:t>
              </a:r>
              <a:endParaRPr sz="1000"/>
            </a:p>
          </p:txBody>
        </p:sp>
      </p:grpSp>
      <p:sp>
        <p:nvSpPr>
          <p:cNvPr id="97" name="Google Shape;97;p15"/>
          <p:cNvSpPr/>
          <p:nvPr/>
        </p:nvSpPr>
        <p:spPr>
          <a:xfrm flipH="1" rot="10800000">
            <a:off x="0" y="0"/>
            <a:ext cx="938400" cy="216000"/>
          </a:xfrm>
          <a:prstGeom prst="snip1Rect">
            <a:avLst>
              <a:gd fmla="val 50000" name="adj"/>
            </a:avLst>
          </a:prstGeom>
          <a:solidFill>
            <a:srgbClr val="5A189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5"/>
          <p:cNvSpPr/>
          <p:nvPr/>
        </p:nvSpPr>
        <p:spPr>
          <a:xfrm flipH="1" rot="10800000">
            <a:off x="0" y="0"/>
            <a:ext cx="720000" cy="216000"/>
          </a:xfrm>
          <a:prstGeom prst="snip1Rect">
            <a:avLst>
              <a:gd fmla="val 50000" name="adj"/>
            </a:avLst>
          </a:prstGeom>
          <a:solidFill>
            <a:srgbClr val="9D4E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5"/>
          <p:cNvSpPr txBox="1"/>
          <p:nvPr/>
        </p:nvSpPr>
        <p:spPr>
          <a:xfrm>
            <a:off x="3967350" y="4866150"/>
            <a:ext cx="120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[16.09.2021]</a:t>
            </a:r>
            <a:endParaRPr/>
          </a:p>
        </p:txBody>
      </p:sp>
      <p:sp>
        <p:nvSpPr>
          <p:cNvPr id="100" name="Google Shape;100;p15"/>
          <p:cNvSpPr txBox="1"/>
          <p:nvPr/>
        </p:nvSpPr>
        <p:spPr>
          <a:xfrm>
            <a:off x="5544000" y="4866150"/>
            <a:ext cx="288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AIMN-Firenze meeting</a:t>
            </a:r>
            <a:endParaRPr sz="10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1" name="Google Shape;101;p15"/>
          <p:cNvSpPr txBox="1"/>
          <p:nvPr/>
        </p:nvSpPr>
        <p:spPr>
          <a:xfrm>
            <a:off x="0" y="410163"/>
            <a:ext cx="9144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800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First attempts:</a:t>
            </a:r>
            <a:r>
              <a:rPr lang="it" sz="1800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i="1" lang="it" sz="1800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high-level dataset</a:t>
            </a:r>
            <a:endParaRPr i="1" sz="1800">
              <a:solidFill>
                <a:srgbClr val="24004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2" name="Google Shape;102;p15"/>
          <p:cNvSpPr txBox="1"/>
          <p:nvPr/>
        </p:nvSpPr>
        <p:spPr>
          <a:xfrm>
            <a:off x="792000" y="998163"/>
            <a:ext cx="7560000" cy="18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u="sng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Database of 119 rows x 101 columns</a:t>
            </a:r>
            <a:endParaRPr u="sng">
              <a:solidFill>
                <a:srgbClr val="24004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78899" lvl="0" marL="179999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0046"/>
              </a:buClr>
              <a:buSzPts val="1400"/>
              <a:buFont typeface="Century Gothic"/>
              <a:buChar char="●"/>
            </a:pPr>
            <a:r>
              <a:rPr b="1" lang="it">
                <a:solidFill>
                  <a:srgbClr val="5A189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different data types</a:t>
            </a:r>
            <a:r>
              <a:rPr lang="it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→ need for homogeneous dataset</a:t>
            </a:r>
            <a:endParaRPr>
              <a:solidFill>
                <a:srgbClr val="24004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78901" lvl="1" marL="360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0046"/>
              </a:buClr>
              <a:buSzPts val="1400"/>
              <a:buFont typeface="Century Gothic"/>
              <a:buChar char="○"/>
            </a:pPr>
            <a:r>
              <a:rPr lang="it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numbers</a:t>
            </a:r>
            <a:endParaRPr>
              <a:solidFill>
                <a:srgbClr val="24004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78901" lvl="1" marL="360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0046"/>
              </a:buClr>
              <a:buSzPts val="1400"/>
              <a:buFont typeface="Century Gothic"/>
              <a:buChar char="○"/>
            </a:pPr>
            <a:r>
              <a:rPr lang="it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dates</a:t>
            </a:r>
            <a:endParaRPr>
              <a:solidFill>
                <a:srgbClr val="24004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78901" lvl="1" marL="360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0046"/>
              </a:buClr>
              <a:buSzPts val="1400"/>
              <a:buFont typeface="Century Gothic"/>
              <a:buChar char="○"/>
            </a:pPr>
            <a:r>
              <a:rPr lang="it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texts</a:t>
            </a:r>
            <a:endParaRPr>
              <a:solidFill>
                <a:srgbClr val="24004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78901" lvl="1" marL="360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0046"/>
              </a:buClr>
              <a:buSzPts val="1400"/>
              <a:buFont typeface="Century Gothic"/>
              <a:buChar char="○"/>
            </a:pPr>
            <a:r>
              <a:rPr lang="it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intervals</a:t>
            </a:r>
            <a:endParaRPr>
              <a:solidFill>
                <a:srgbClr val="24004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78899" lvl="0" marL="179999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0046"/>
              </a:buClr>
              <a:buSzPts val="1400"/>
              <a:buFont typeface="Century Gothic"/>
              <a:buChar char="●"/>
            </a:pPr>
            <a:r>
              <a:rPr b="1" lang="it">
                <a:solidFill>
                  <a:srgbClr val="5A189A"/>
                </a:solidFill>
                <a:highlight>
                  <a:srgbClr val="FFFFFF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dim[</a:t>
            </a:r>
            <a:r>
              <a:rPr b="1" i="1" lang="it">
                <a:solidFill>
                  <a:srgbClr val="5A189A"/>
                </a:solidFill>
                <a:highlight>
                  <a:srgbClr val="FFFFFF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instance space</a:t>
            </a:r>
            <a:r>
              <a:rPr b="1" lang="it">
                <a:solidFill>
                  <a:srgbClr val="5A189A"/>
                </a:solidFill>
                <a:highlight>
                  <a:srgbClr val="FFFFFF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] ~ dim[</a:t>
            </a:r>
            <a:r>
              <a:rPr b="1" i="1" lang="it">
                <a:solidFill>
                  <a:srgbClr val="5A189A"/>
                </a:solidFill>
                <a:highlight>
                  <a:srgbClr val="FFFFFF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feature space</a:t>
            </a:r>
            <a:r>
              <a:rPr b="1" lang="it">
                <a:solidFill>
                  <a:srgbClr val="5A189A"/>
                </a:solidFill>
                <a:highlight>
                  <a:srgbClr val="FFFFFF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]</a:t>
            </a:r>
            <a:r>
              <a:rPr lang="it">
                <a:solidFill>
                  <a:srgbClr val="240046"/>
                </a:solidFill>
                <a:highlight>
                  <a:srgbClr val="FFFFFF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 → need for reducing the feature space</a:t>
            </a:r>
            <a:endParaRPr>
              <a:solidFill>
                <a:srgbClr val="24004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103" name="Google Shape;103;p15"/>
          <p:cNvGrpSpPr/>
          <p:nvPr/>
        </p:nvGrpSpPr>
        <p:grpSpPr>
          <a:xfrm>
            <a:off x="6145625" y="3479163"/>
            <a:ext cx="2660176" cy="987613"/>
            <a:chOff x="1101000" y="3878538"/>
            <a:chExt cx="2660176" cy="987613"/>
          </a:xfrm>
        </p:grpSpPr>
        <p:grpSp>
          <p:nvGrpSpPr>
            <p:cNvPr id="104" name="Google Shape;104;p15"/>
            <p:cNvGrpSpPr/>
            <p:nvPr/>
          </p:nvGrpSpPr>
          <p:grpSpPr>
            <a:xfrm>
              <a:off x="1101000" y="3878538"/>
              <a:ext cx="2520900" cy="648013"/>
              <a:chOff x="653325" y="3985638"/>
              <a:chExt cx="2520900" cy="648013"/>
            </a:xfrm>
          </p:grpSpPr>
          <p:pic>
            <p:nvPicPr>
              <p:cNvPr id="105" name="Google Shape;105;p15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653325" y="3985638"/>
                <a:ext cx="648000" cy="6480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06" name="Google Shape;106;p15"/>
              <p:cNvSpPr/>
              <p:nvPr/>
            </p:nvSpPr>
            <p:spPr>
              <a:xfrm>
                <a:off x="653325" y="3985650"/>
                <a:ext cx="2520900" cy="648000"/>
              </a:xfrm>
              <a:prstGeom prst="rect">
                <a:avLst/>
              </a:prstGeom>
              <a:noFill/>
              <a:ln cap="flat" cmpd="sng" w="9525">
                <a:solidFill>
                  <a:srgbClr val="5A189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" name="Google Shape;107;p15"/>
              <p:cNvSpPr txBox="1"/>
              <p:nvPr/>
            </p:nvSpPr>
            <p:spPr>
              <a:xfrm>
                <a:off x="1225125" y="4109550"/>
                <a:ext cx="19491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it" u="sng">
                    <a:solidFill>
                      <a:srgbClr val="9D4EDD"/>
                    </a:solidFill>
                    <a:latin typeface="Consolas"/>
                    <a:ea typeface="Consolas"/>
                    <a:cs typeface="Consolas"/>
                    <a:sym typeface="Consolas"/>
                    <a:hlinkClick r:id="rId4">
                      <a:extLst>
                        <a:ext uri="{A12FA001-AC4F-418D-AE19-62706E023703}">
                          <ahyp:hlinkClr val="tx"/>
                        </a:ext>
                      </a:extLst>
                    </a:hlinkClick>
                  </a:rPr>
                  <a:t>mbarbetti/LNHunter</a:t>
                </a:r>
                <a:endParaRPr b="1" u="sng">
                  <a:solidFill>
                    <a:srgbClr val="9D4EDD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</p:grpSp>
        <p:pic>
          <p:nvPicPr>
            <p:cNvPr id="108" name="Google Shape;108;p1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302176" y="4326150"/>
              <a:ext cx="459000" cy="54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9" name="Google Shape;109;p15"/>
          <p:cNvSpPr txBox="1"/>
          <p:nvPr/>
        </p:nvSpPr>
        <p:spPr>
          <a:xfrm>
            <a:off x="720000" y="2924450"/>
            <a:ext cx="7632000" cy="18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Public repository on GitHub to </a:t>
            </a:r>
            <a:r>
              <a:rPr b="1" lang="it">
                <a:solidFill>
                  <a:srgbClr val="5A189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prepare</a:t>
            </a:r>
            <a:r>
              <a:rPr lang="it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</a:t>
            </a:r>
            <a:r>
              <a:rPr b="1" lang="it">
                <a:solidFill>
                  <a:srgbClr val="5A189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clean</a:t>
            </a:r>
            <a:r>
              <a:rPr lang="it">
                <a:solidFill>
                  <a:srgbClr val="5A189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it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and </a:t>
            </a:r>
            <a:r>
              <a:rPr b="1" lang="it">
                <a:solidFill>
                  <a:srgbClr val="5A189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study </a:t>
            </a:r>
            <a:r>
              <a:rPr lang="it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high-level dataset through </a:t>
            </a:r>
            <a:r>
              <a:rPr lang="it" u="sng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Jupyter Notebooks</a:t>
            </a:r>
            <a:r>
              <a:rPr lang="it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</a:t>
            </a:r>
            <a:endParaRPr>
              <a:solidFill>
                <a:srgbClr val="24004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78899" lvl="0" marL="179999" rtl="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0046"/>
              </a:buClr>
              <a:buSzPts val="1400"/>
              <a:buFont typeface="Century Gothic"/>
              <a:buChar char="●"/>
            </a:pPr>
            <a:r>
              <a:rPr lang="it">
                <a:solidFill>
                  <a:srgbClr val="240046"/>
                </a:solidFill>
                <a:latin typeface="Consolas"/>
                <a:ea typeface="Consolas"/>
                <a:cs typeface="Consolas"/>
                <a:sym typeface="Consolas"/>
              </a:rPr>
              <a:t>data_preparation</a:t>
            </a:r>
            <a:r>
              <a:rPr lang="it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-- data format correction</a:t>
            </a:r>
            <a:endParaRPr>
              <a:solidFill>
                <a:srgbClr val="24004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78899" lvl="0" marL="179999" rtl="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0046"/>
              </a:buClr>
              <a:buSzPts val="1400"/>
              <a:buFont typeface="Century Gothic"/>
              <a:buChar char="●"/>
            </a:pPr>
            <a:r>
              <a:rPr lang="it">
                <a:solidFill>
                  <a:srgbClr val="240046"/>
                </a:solidFill>
                <a:latin typeface="Consolas"/>
                <a:ea typeface="Consolas"/>
                <a:cs typeface="Consolas"/>
                <a:sym typeface="Consolas"/>
              </a:rPr>
              <a:t>data_visualization</a:t>
            </a:r>
            <a:r>
              <a:rPr lang="it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-- correlated features removal</a:t>
            </a:r>
            <a:endParaRPr>
              <a:solidFill>
                <a:srgbClr val="24004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78899" lvl="0" marL="179999" rtl="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0046"/>
              </a:buClr>
              <a:buSzPts val="1400"/>
              <a:buFont typeface="Century Gothic"/>
              <a:buChar char="●"/>
            </a:pPr>
            <a:r>
              <a:rPr lang="it">
                <a:solidFill>
                  <a:srgbClr val="240046"/>
                </a:solidFill>
                <a:latin typeface="Consolas"/>
                <a:ea typeface="Consolas"/>
                <a:cs typeface="Consolas"/>
                <a:sym typeface="Consolas"/>
              </a:rPr>
              <a:t>binary_classification</a:t>
            </a:r>
            <a:r>
              <a:rPr lang="it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-- classification in HL and non-HL</a:t>
            </a:r>
            <a:endParaRPr>
              <a:solidFill>
                <a:srgbClr val="24004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78899" lvl="0" marL="179999" rtl="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0046"/>
              </a:buClr>
              <a:buSzPts val="1400"/>
              <a:buFont typeface="Century Gothic"/>
              <a:buChar char="●"/>
            </a:pPr>
            <a:r>
              <a:rPr lang="it">
                <a:solidFill>
                  <a:srgbClr val="240046"/>
                </a:solidFill>
                <a:latin typeface="Consolas"/>
                <a:ea typeface="Consolas"/>
                <a:cs typeface="Consolas"/>
                <a:sym typeface="Consolas"/>
              </a:rPr>
              <a:t>multiclass_classification</a:t>
            </a:r>
            <a:r>
              <a:rPr lang="it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-- classification in HL, GZ and PML</a:t>
            </a:r>
            <a:endParaRPr>
              <a:solidFill>
                <a:srgbClr val="24004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42"/>
          <p:cNvSpPr/>
          <p:nvPr/>
        </p:nvSpPr>
        <p:spPr>
          <a:xfrm>
            <a:off x="0" y="0"/>
            <a:ext cx="9144000" cy="216000"/>
          </a:xfrm>
          <a:prstGeom prst="rect">
            <a:avLst/>
          </a:prstGeom>
          <a:solidFill>
            <a:srgbClr val="24004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4" name="Google Shape;684;p42"/>
          <p:cNvSpPr/>
          <p:nvPr/>
        </p:nvSpPr>
        <p:spPr>
          <a:xfrm>
            <a:off x="0" y="4927500"/>
            <a:ext cx="9144000" cy="216000"/>
          </a:xfrm>
          <a:prstGeom prst="rect">
            <a:avLst/>
          </a:prstGeom>
          <a:solidFill>
            <a:srgbClr val="9D4E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5" name="Google Shape;685;p42"/>
          <p:cNvSpPr txBox="1"/>
          <p:nvPr/>
        </p:nvSpPr>
        <p:spPr>
          <a:xfrm>
            <a:off x="216000" y="4866150"/>
            <a:ext cx="288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 u="sng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Matteo Barbetti</a:t>
            </a:r>
            <a:r>
              <a:rPr lang="it" sz="1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(University of Firenze)</a:t>
            </a:r>
            <a:endParaRPr sz="10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86" name="Google Shape;686;p42"/>
          <p:cNvSpPr txBox="1"/>
          <p:nvPr/>
        </p:nvSpPr>
        <p:spPr>
          <a:xfrm>
            <a:off x="1046400" y="-61350"/>
            <a:ext cx="432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Bulky mediastinal lymphoma classification with ML-techniques</a:t>
            </a:r>
            <a:endParaRPr b="1" sz="10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87" name="Google Shape;687;p42"/>
          <p:cNvSpPr/>
          <p:nvPr/>
        </p:nvSpPr>
        <p:spPr>
          <a:xfrm flipH="1">
            <a:off x="5544000" y="4927500"/>
            <a:ext cx="3600000" cy="216000"/>
          </a:xfrm>
          <a:prstGeom prst="snip1Rect">
            <a:avLst>
              <a:gd fmla="val 50000" name="adj"/>
            </a:avLst>
          </a:prstGeom>
          <a:solidFill>
            <a:srgbClr val="5A189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88" name="Google Shape;688;p42"/>
          <p:cNvGrpSpPr/>
          <p:nvPr/>
        </p:nvGrpSpPr>
        <p:grpSpPr>
          <a:xfrm>
            <a:off x="8424000" y="4866150"/>
            <a:ext cx="760125" cy="338700"/>
            <a:chOff x="8424000" y="4866150"/>
            <a:chExt cx="760125" cy="338700"/>
          </a:xfrm>
        </p:grpSpPr>
        <p:sp>
          <p:nvSpPr>
            <p:cNvPr id="689" name="Google Shape;689;p42"/>
            <p:cNvSpPr/>
            <p:nvPr/>
          </p:nvSpPr>
          <p:spPr>
            <a:xfrm flipH="1">
              <a:off x="8424000" y="4927500"/>
              <a:ext cx="720000" cy="216000"/>
            </a:xfrm>
            <a:prstGeom prst="snip1Rect">
              <a:avLst>
                <a:gd fmla="val 50000" name="adj"/>
              </a:avLst>
            </a:prstGeom>
            <a:solidFill>
              <a:srgbClr val="2400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42"/>
            <p:cNvSpPr txBox="1"/>
            <p:nvPr/>
          </p:nvSpPr>
          <p:spPr>
            <a:xfrm>
              <a:off x="8536125" y="4866150"/>
              <a:ext cx="6480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10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30</a:t>
              </a:r>
              <a:r>
                <a:rPr lang="it" sz="10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|34</a:t>
              </a:r>
              <a:endParaRPr sz="1000"/>
            </a:p>
          </p:txBody>
        </p:sp>
      </p:grpSp>
      <p:sp>
        <p:nvSpPr>
          <p:cNvPr id="691" name="Google Shape;691;p42"/>
          <p:cNvSpPr/>
          <p:nvPr/>
        </p:nvSpPr>
        <p:spPr>
          <a:xfrm flipH="1" rot="10800000">
            <a:off x="0" y="0"/>
            <a:ext cx="938400" cy="216000"/>
          </a:xfrm>
          <a:prstGeom prst="snip1Rect">
            <a:avLst>
              <a:gd fmla="val 50000" name="adj"/>
            </a:avLst>
          </a:prstGeom>
          <a:solidFill>
            <a:srgbClr val="5A189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2" name="Google Shape;692;p42"/>
          <p:cNvSpPr/>
          <p:nvPr/>
        </p:nvSpPr>
        <p:spPr>
          <a:xfrm flipH="1" rot="10800000">
            <a:off x="0" y="0"/>
            <a:ext cx="720000" cy="216000"/>
          </a:xfrm>
          <a:prstGeom prst="snip1Rect">
            <a:avLst>
              <a:gd fmla="val 50000" name="adj"/>
            </a:avLst>
          </a:prstGeom>
          <a:solidFill>
            <a:srgbClr val="9D4E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3" name="Google Shape;693;p42"/>
          <p:cNvSpPr txBox="1"/>
          <p:nvPr/>
        </p:nvSpPr>
        <p:spPr>
          <a:xfrm>
            <a:off x="5544000" y="4866150"/>
            <a:ext cx="288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AIMN-Firenze meeting</a:t>
            </a:r>
            <a:endParaRPr sz="10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94" name="Google Shape;694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9225" y="1066050"/>
            <a:ext cx="3028950" cy="320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5" name="Google Shape;695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7750" y="1066050"/>
            <a:ext cx="3067050" cy="3209925"/>
          </a:xfrm>
          <a:prstGeom prst="rect">
            <a:avLst/>
          </a:prstGeom>
          <a:noFill/>
          <a:ln>
            <a:noFill/>
          </a:ln>
        </p:spPr>
      </p:pic>
      <p:sp>
        <p:nvSpPr>
          <p:cNvPr id="696" name="Google Shape;696;p42"/>
          <p:cNvSpPr txBox="1"/>
          <p:nvPr/>
        </p:nvSpPr>
        <p:spPr>
          <a:xfrm>
            <a:off x="3967350" y="4866150"/>
            <a:ext cx="120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[16.09.2021]</a:t>
            </a:r>
            <a:endParaRPr/>
          </a:p>
        </p:txBody>
      </p:sp>
      <p:sp>
        <p:nvSpPr>
          <p:cNvPr id="697" name="Google Shape;697;p42"/>
          <p:cNvSpPr txBox="1"/>
          <p:nvPr/>
        </p:nvSpPr>
        <p:spPr>
          <a:xfrm>
            <a:off x="0" y="410163"/>
            <a:ext cx="9144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800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Random Forest classifier</a:t>
            </a:r>
            <a:r>
              <a:rPr b="1" lang="it" sz="1800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</a:t>
            </a:r>
            <a:r>
              <a:rPr i="1" lang="it" sz="1800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performance</a:t>
            </a:r>
            <a:endParaRPr i="1" sz="1800">
              <a:solidFill>
                <a:srgbClr val="24004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43"/>
          <p:cNvSpPr/>
          <p:nvPr/>
        </p:nvSpPr>
        <p:spPr>
          <a:xfrm>
            <a:off x="0" y="0"/>
            <a:ext cx="9144000" cy="216000"/>
          </a:xfrm>
          <a:prstGeom prst="rect">
            <a:avLst/>
          </a:prstGeom>
          <a:solidFill>
            <a:srgbClr val="24004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3" name="Google Shape;703;p43"/>
          <p:cNvSpPr/>
          <p:nvPr/>
        </p:nvSpPr>
        <p:spPr>
          <a:xfrm>
            <a:off x="0" y="4927500"/>
            <a:ext cx="9144000" cy="216000"/>
          </a:xfrm>
          <a:prstGeom prst="rect">
            <a:avLst/>
          </a:prstGeom>
          <a:solidFill>
            <a:srgbClr val="9D4E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4" name="Google Shape;704;p43"/>
          <p:cNvSpPr txBox="1"/>
          <p:nvPr/>
        </p:nvSpPr>
        <p:spPr>
          <a:xfrm>
            <a:off x="216000" y="4866150"/>
            <a:ext cx="288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 u="sng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Matteo Barbetti</a:t>
            </a:r>
            <a:r>
              <a:rPr lang="it" sz="1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(University of Firenze)</a:t>
            </a:r>
            <a:endParaRPr sz="10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05" name="Google Shape;705;p43"/>
          <p:cNvSpPr txBox="1"/>
          <p:nvPr/>
        </p:nvSpPr>
        <p:spPr>
          <a:xfrm>
            <a:off x="1046400" y="-61350"/>
            <a:ext cx="432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Bulky mediastinal lymphoma classification with ML-techniques</a:t>
            </a:r>
            <a:endParaRPr b="1" sz="10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06" name="Google Shape;706;p43"/>
          <p:cNvSpPr/>
          <p:nvPr/>
        </p:nvSpPr>
        <p:spPr>
          <a:xfrm flipH="1">
            <a:off x="5544000" y="4927500"/>
            <a:ext cx="3600000" cy="216000"/>
          </a:xfrm>
          <a:prstGeom prst="snip1Rect">
            <a:avLst>
              <a:gd fmla="val 50000" name="adj"/>
            </a:avLst>
          </a:prstGeom>
          <a:solidFill>
            <a:srgbClr val="5A189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07" name="Google Shape;707;p43"/>
          <p:cNvGrpSpPr/>
          <p:nvPr/>
        </p:nvGrpSpPr>
        <p:grpSpPr>
          <a:xfrm>
            <a:off x="8424000" y="4866150"/>
            <a:ext cx="760125" cy="338700"/>
            <a:chOff x="8424000" y="4866150"/>
            <a:chExt cx="760125" cy="338700"/>
          </a:xfrm>
        </p:grpSpPr>
        <p:sp>
          <p:nvSpPr>
            <p:cNvPr id="708" name="Google Shape;708;p43"/>
            <p:cNvSpPr/>
            <p:nvPr/>
          </p:nvSpPr>
          <p:spPr>
            <a:xfrm flipH="1">
              <a:off x="8424000" y="4927500"/>
              <a:ext cx="720000" cy="216000"/>
            </a:xfrm>
            <a:prstGeom prst="snip1Rect">
              <a:avLst>
                <a:gd fmla="val 50000" name="adj"/>
              </a:avLst>
            </a:prstGeom>
            <a:solidFill>
              <a:srgbClr val="2400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43"/>
            <p:cNvSpPr txBox="1"/>
            <p:nvPr/>
          </p:nvSpPr>
          <p:spPr>
            <a:xfrm>
              <a:off x="8536125" y="4866150"/>
              <a:ext cx="6480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10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31</a:t>
              </a:r>
              <a:r>
                <a:rPr lang="it" sz="10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|34</a:t>
              </a:r>
              <a:endParaRPr sz="1000"/>
            </a:p>
          </p:txBody>
        </p:sp>
      </p:grpSp>
      <p:sp>
        <p:nvSpPr>
          <p:cNvPr id="710" name="Google Shape;710;p43"/>
          <p:cNvSpPr/>
          <p:nvPr/>
        </p:nvSpPr>
        <p:spPr>
          <a:xfrm flipH="1" rot="10800000">
            <a:off x="0" y="0"/>
            <a:ext cx="938400" cy="216000"/>
          </a:xfrm>
          <a:prstGeom prst="snip1Rect">
            <a:avLst>
              <a:gd fmla="val 50000" name="adj"/>
            </a:avLst>
          </a:prstGeom>
          <a:solidFill>
            <a:srgbClr val="5A189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1" name="Google Shape;711;p43"/>
          <p:cNvSpPr/>
          <p:nvPr/>
        </p:nvSpPr>
        <p:spPr>
          <a:xfrm flipH="1" rot="10800000">
            <a:off x="0" y="0"/>
            <a:ext cx="720000" cy="216000"/>
          </a:xfrm>
          <a:prstGeom prst="snip1Rect">
            <a:avLst>
              <a:gd fmla="val 50000" name="adj"/>
            </a:avLst>
          </a:prstGeom>
          <a:solidFill>
            <a:srgbClr val="9D4E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2" name="Google Shape;712;p43"/>
          <p:cNvSpPr txBox="1"/>
          <p:nvPr/>
        </p:nvSpPr>
        <p:spPr>
          <a:xfrm>
            <a:off x="5544000" y="4866150"/>
            <a:ext cx="288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AIMN-Firenze meeting</a:t>
            </a:r>
            <a:endParaRPr sz="10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713" name="Google Shape;713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9225" y="1066050"/>
            <a:ext cx="3028950" cy="320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4" name="Google Shape;714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7750" y="1066050"/>
            <a:ext cx="3067050" cy="3209925"/>
          </a:xfrm>
          <a:prstGeom prst="rect">
            <a:avLst/>
          </a:prstGeom>
          <a:noFill/>
          <a:ln>
            <a:noFill/>
          </a:ln>
        </p:spPr>
      </p:pic>
      <p:sp>
        <p:nvSpPr>
          <p:cNvPr id="715" name="Google Shape;715;p43"/>
          <p:cNvSpPr txBox="1"/>
          <p:nvPr/>
        </p:nvSpPr>
        <p:spPr>
          <a:xfrm>
            <a:off x="3967350" y="4866150"/>
            <a:ext cx="120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[16.09.2021]</a:t>
            </a:r>
            <a:endParaRPr/>
          </a:p>
        </p:txBody>
      </p:sp>
      <p:sp>
        <p:nvSpPr>
          <p:cNvPr id="716" name="Google Shape;716;p43"/>
          <p:cNvSpPr txBox="1"/>
          <p:nvPr/>
        </p:nvSpPr>
        <p:spPr>
          <a:xfrm>
            <a:off x="0" y="410163"/>
            <a:ext cx="9144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800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Gradient BDT classifier: </a:t>
            </a:r>
            <a:r>
              <a:rPr i="1" lang="it" sz="1800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performance</a:t>
            </a:r>
            <a:endParaRPr i="1" sz="1800">
              <a:solidFill>
                <a:srgbClr val="24004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44"/>
          <p:cNvSpPr/>
          <p:nvPr/>
        </p:nvSpPr>
        <p:spPr>
          <a:xfrm>
            <a:off x="0" y="0"/>
            <a:ext cx="9144000" cy="216000"/>
          </a:xfrm>
          <a:prstGeom prst="rect">
            <a:avLst/>
          </a:prstGeom>
          <a:solidFill>
            <a:srgbClr val="24004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2" name="Google Shape;722;p44"/>
          <p:cNvSpPr/>
          <p:nvPr/>
        </p:nvSpPr>
        <p:spPr>
          <a:xfrm>
            <a:off x="0" y="4927500"/>
            <a:ext cx="9144000" cy="216000"/>
          </a:xfrm>
          <a:prstGeom prst="rect">
            <a:avLst/>
          </a:prstGeom>
          <a:solidFill>
            <a:srgbClr val="9D4E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3" name="Google Shape;723;p44"/>
          <p:cNvSpPr txBox="1"/>
          <p:nvPr/>
        </p:nvSpPr>
        <p:spPr>
          <a:xfrm>
            <a:off x="216000" y="4866150"/>
            <a:ext cx="288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 u="sng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Matteo Barbetti</a:t>
            </a:r>
            <a:r>
              <a:rPr lang="it" sz="1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(University of Firenze)</a:t>
            </a:r>
            <a:endParaRPr sz="10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24" name="Google Shape;724;p44"/>
          <p:cNvSpPr txBox="1"/>
          <p:nvPr/>
        </p:nvSpPr>
        <p:spPr>
          <a:xfrm>
            <a:off x="1046400" y="-61350"/>
            <a:ext cx="432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Bulky mediastinal lymphoma classification with ML-techniques</a:t>
            </a:r>
            <a:endParaRPr b="1" sz="10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25" name="Google Shape;725;p44"/>
          <p:cNvSpPr/>
          <p:nvPr/>
        </p:nvSpPr>
        <p:spPr>
          <a:xfrm flipH="1">
            <a:off x="5544000" y="4927500"/>
            <a:ext cx="3600000" cy="216000"/>
          </a:xfrm>
          <a:prstGeom prst="snip1Rect">
            <a:avLst>
              <a:gd fmla="val 50000" name="adj"/>
            </a:avLst>
          </a:prstGeom>
          <a:solidFill>
            <a:srgbClr val="5A189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26" name="Google Shape;726;p44"/>
          <p:cNvGrpSpPr/>
          <p:nvPr/>
        </p:nvGrpSpPr>
        <p:grpSpPr>
          <a:xfrm>
            <a:off x="8424000" y="4866150"/>
            <a:ext cx="760125" cy="338700"/>
            <a:chOff x="8424000" y="4866150"/>
            <a:chExt cx="760125" cy="338700"/>
          </a:xfrm>
        </p:grpSpPr>
        <p:sp>
          <p:nvSpPr>
            <p:cNvPr id="727" name="Google Shape;727;p44"/>
            <p:cNvSpPr/>
            <p:nvPr/>
          </p:nvSpPr>
          <p:spPr>
            <a:xfrm flipH="1">
              <a:off x="8424000" y="4927500"/>
              <a:ext cx="720000" cy="216000"/>
            </a:xfrm>
            <a:prstGeom prst="snip1Rect">
              <a:avLst>
                <a:gd fmla="val 50000" name="adj"/>
              </a:avLst>
            </a:prstGeom>
            <a:solidFill>
              <a:srgbClr val="2400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44"/>
            <p:cNvSpPr txBox="1"/>
            <p:nvPr/>
          </p:nvSpPr>
          <p:spPr>
            <a:xfrm>
              <a:off x="8536125" y="4866150"/>
              <a:ext cx="6480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10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32</a:t>
              </a:r>
              <a:r>
                <a:rPr lang="it" sz="10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|34</a:t>
              </a:r>
              <a:endParaRPr sz="1000"/>
            </a:p>
          </p:txBody>
        </p:sp>
      </p:grpSp>
      <p:sp>
        <p:nvSpPr>
          <p:cNvPr id="729" name="Google Shape;729;p44"/>
          <p:cNvSpPr/>
          <p:nvPr/>
        </p:nvSpPr>
        <p:spPr>
          <a:xfrm flipH="1" rot="10800000">
            <a:off x="0" y="0"/>
            <a:ext cx="938400" cy="216000"/>
          </a:xfrm>
          <a:prstGeom prst="snip1Rect">
            <a:avLst>
              <a:gd fmla="val 50000" name="adj"/>
            </a:avLst>
          </a:prstGeom>
          <a:solidFill>
            <a:srgbClr val="5A189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0" name="Google Shape;730;p44"/>
          <p:cNvSpPr/>
          <p:nvPr/>
        </p:nvSpPr>
        <p:spPr>
          <a:xfrm flipH="1" rot="10800000">
            <a:off x="0" y="0"/>
            <a:ext cx="720000" cy="216000"/>
          </a:xfrm>
          <a:prstGeom prst="snip1Rect">
            <a:avLst>
              <a:gd fmla="val 50000" name="adj"/>
            </a:avLst>
          </a:prstGeom>
          <a:solidFill>
            <a:srgbClr val="9D4E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1" name="Google Shape;731;p44"/>
          <p:cNvSpPr txBox="1"/>
          <p:nvPr/>
        </p:nvSpPr>
        <p:spPr>
          <a:xfrm>
            <a:off x="5544000" y="4866150"/>
            <a:ext cx="288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AIMN-Firenze meeting</a:t>
            </a:r>
            <a:endParaRPr sz="10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732" name="Google Shape;732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9225" y="1066050"/>
            <a:ext cx="3028950" cy="320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3" name="Google Shape;733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7750" y="1066050"/>
            <a:ext cx="3067050" cy="3209925"/>
          </a:xfrm>
          <a:prstGeom prst="rect">
            <a:avLst/>
          </a:prstGeom>
          <a:noFill/>
          <a:ln>
            <a:noFill/>
          </a:ln>
        </p:spPr>
      </p:pic>
      <p:sp>
        <p:nvSpPr>
          <p:cNvPr id="734" name="Google Shape;734;p44"/>
          <p:cNvSpPr txBox="1"/>
          <p:nvPr/>
        </p:nvSpPr>
        <p:spPr>
          <a:xfrm>
            <a:off x="3967350" y="4866150"/>
            <a:ext cx="120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[16.09.2021]</a:t>
            </a:r>
            <a:endParaRPr/>
          </a:p>
        </p:txBody>
      </p:sp>
      <p:sp>
        <p:nvSpPr>
          <p:cNvPr id="735" name="Google Shape;735;p44"/>
          <p:cNvSpPr txBox="1"/>
          <p:nvPr/>
        </p:nvSpPr>
        <p:spPr>
          <a:xfrm>
            <a:off x="0" y="410163"/>
            <a:ext cx="9144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800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Model combination</a:t>
            </a:r>
            <a:r>
              <a:rPr b="1" lang="it" sz="1800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</a:t>
            </a:r>
            <a:r>
              <a:rPr i="1" lang="it" sz="1800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performance</a:t>
            </a:r>
            <a:endParaRPr i="1" sz="1800">
              <a:solidFill>
                <a:srgbClr val="24004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45"/>
          <p:cNvSpPr/>
          <p:nvPr/>
        </p:nvSpPr>
        <p:spPr>
          <a:xfrm>
            <a:off x="0" y="0"/>
            <a:ext cx="9144000" cy="216000"/>
          </a:xfrm>
          <a:prstGeom prst="rect">
            <a:avLst/>
          </a:prstGeom>
          <a:solidFill>
            <a:srgbClr val="24004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1" name="Google Shape;741;p45"/>
          <p:cNvSpPr/>
          <p:nvPr/>
        </p:nvSpPr>
        <p:spPr>
          <a:xfrm>
            <a:off x="0" y="4927500"/>
            <a:ext cx="9144000" cy="216000"/>
          </a:xfrm>
          <a:prstGeom prst="rect">
            <a:avLst/>
          </a:prstGeom>
          <a:solidFill>
            <a:srgbClr val="9D4E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2" name="Google Shape;742;p45"/>
          <p:cNvSpPr txBox="1"/>
          <p:nvPr/>
        </p:nvSpPr>
        <p:spPr>
          <a:xfrm>
            <a:off x="216000" y="4866150"/>
            <a:ext cx="288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 u="sng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Matteo Barbetti</a:t>
            </a:r>
            <a:r>
              <a:rPr lang="it" sz="1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(University of Firenze)</a:t>
            </a:r>
            <a:endParaRPr sz="10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43" name="Google Shape;743;p45"/>
          <p:cNvSpPr txBox="1"/>
          <p:nvPr/>
        </p:nvSpPr>
        <p:spPr>
          <a:xfrm>
            <a:off x="1046400" y="-61350"/>
            <a:ext cx="432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Bulky mediastinal lymphoma classification with ML-techniques</a:t>
            </a:r>
            <a:endParaRPr b="1" sz="10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44" name="Google Shape;744;p45"/>
          <p:cNvSpPr/>
          <p:nvPr/>
        </p:nvSpPr>
        <p:spPr>
          <a:xfrm flipH="1">
            <a:off x="5544000" y="4927500"/>
            <a:ext cx="3600000" cy="216000"/>
          </a:xfrm>
          <a:prstGeom prst="snip1Rect">
            <a:avLst>
              <a:gd fmla="val 50000" name="adj"/>
            </a:avLst>
          </a:prstGeom>
          <a:solidFill>
            <a:srgbClr val="5A189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45" name="Google Shape;745;p45"/>
          <p:cNvGrpSpPr/>
          <p:nvPr/>
        </p:nvGrpSpPr>
        <p:grpSpPr>
          <a:xfrm>
            <a:off x="8424000" y="4866150"/>
            <a:ext cx="760125" cy="338700"/>
            <a:chOff x="8424000" y="4866150"/>
            <a:chExt cx="760125" cy="338700"/>
          </a:xfrm>
        </p:grpSpPr>
        <p:sp>
          <p:nvSpPr>
            <p:cNvPr id="746" name="Google Shape;746;p45"/>
            <p:cNvSpPr/>
            <p:nvPr/>
          </p:nvSpPr>
          <p:spPr>
            <a:xfrm flipH="1">
              <a:off x="8424000" y="4927500"/>
              <a:ext cx="720000" cy="216000"/>
            </a:xfrm>
            <a:prstGeom prst="snip1Rect">
              <a:avLst>
                <a:gd fmla="val 50000" name="adj"/>
              </a:avLst>
            </a:prstGeom>
            <a:solidFill>
              <a:srgbClr val="2400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45"/>
            <p:cNvSpPr txBox="1"/>
            <p:nvPr/>
          </p:nvSpPr>
          <p:spPr>
            <a:xfrm>
              <a:off x="8536125" y="4866150"/>
              <a:ext cx="6480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10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33</a:t>
              </a:r>
              <a:r>
                <a:rPr lang="it" sz="10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|34</a:t>
              </a:r>
              <a:endParaRPr sz="1000"/>
            </a:p>
          </p:txBody>
        </p:sp>
      </p:grpSp>
      <p:sp>
        <p:nvSpPr>
          <p:cNvPr id="748" name="Google Shape;748;p45"/>
          <p:cNvSpPr/>
          <p:nvPr/>
        </p:nvSpPr>
        <p:spPr>
          <a:xfrm flipH="1" rot="10800000">
            <a:off x="0" y="0"/>
            <a:ext cx="938400" cy="216000"/>
          </a:xfrm>
          <a:prstGeom prst="snip1Rect">
            <a:avLst>
              <a:gd fmla="val 50000" name="adj"/>
            </a:avLst>
          </a:prstGeom>
          <a:solidFill>
            <a:srgbClr val="5A189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9" name="Google Shape;749;p45"/>
          <p:cNvSpPr/>
          <p:nvPr/>
        </p:nvSpPr>
        <p:spPr>
          <a:xfrm flipH="1" rot="10800000">
            <a:off x="0" y="0"/>
            <a:ext cx="720000" cy="216000"/>
          </a:xfrm>
          <a:prstGeom prst="snip1Rect">
            <a:avLst>
              <a:gd fmla="val 50000" name="adj"/>
            </a:avLst>
          </a:prstGeom>
          <a:solidFill>
            <a:srgbClr val="9D4E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0" name="Google Shape;750;p45"/>
          <p:cNvSpPr txBox="1"/>
          <p:nvPr/>
        </p:nvSpPr>
        <p:spPr>
          <a:xfrm>
            <a:off x="5544000" y="4866150"/>
            <a:ext cx="288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AIMN-Firenze meeting</a:t>
            </a:r>
            <a:endParaRPr sz="10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751" name="Google Shape;751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9225" y="1066050"/>
            <a:ext cx="3028950" cy="320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2" name="Google Shape;752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7750" y="1066050"/>
            <a:ext cx="3067050" cy="3209925"/>
          </a:xfrm>
          <a:prstGeom prst="rect">
            <a:avLst/>
          </a:prstGeom>
          <a:noFill/>
          <a:ln>
            <a:noFill/>
          </a:ln>
        </p:spPr>
      </p:pic>
      <p:sp>
        <p:nvSpPr>
          <p:cNvPr id="753" name="Google Shape;753;p45"/>
          <p:cNvSpPr txBox="1"/>
          <p:nvPr/>
        </p:nvSpPr>
        <p:spPr>
          <a:xfrm>
            <a:off x="3967350" y="4866150"/>
            <a:ext cx="120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[16.09.2021]</a:t>
            </a:r>
            <a:endParaRPr/>
          </a:p>
        </p:txBody>
      </p:sp>
      <p:sp>
        <p:nvSpPr>
          <p:cNvPr id="754" name="Google Shape;754;p45"/>
          <p:cNvSpPr txBox="1"/>
          <p:nvPr/>
        </p:nvSpPr>
        <p:spPr>
          <a:xfrm>
            <a:off x="0" y="410163"/>
            <a:ext cx="9144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800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Results on the test-set</a:t>
            </a:r>
            <a:endParaRPr i="1" sz="1800">
              <a:solidFill>
                <a:srgbClr val="24004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46"/>
          <p:cNvSpPr/>
          <p:nvPr/>
        </p:nvSpPr>
        <p:spPr>
          <a:xfrm>
            <a:off x="0" y="0"/>
            <a:ext cx="9144000" cy="216000"/>
          </a:xfrm>
          <a:prstGeom prst="rect">
            <a:avLst/>
          </a:prstGeom>
          <a:solidFill>
            <a:srgbClr val="24004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0" name="Google Shape;760;p46"/>
          <p:cNvSpPr/>
          <p:nvPr/>
        </p:nvSpPr>
        <p:spPr>
          <a:xfrm>
            <a:off x="0" y="4927500"/>
            <a:ext cx="9144000" cy="216000"/>
          </a:xfrm>
          <a:prstGeom prst="rect">
            <a:avLst/>
          </a:prstGeom>
          <a:solidFill>
            <a:srgbClr val="9D4E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1" name="Google Shape;761;p46"/>
          <p:cNvSpPr txBox="1"/>
          <p:nvPr/>
        </p:nvSpPr>
        <p:spPr>
          <a:xfrm>
            <a:off x="216000" y="4866150"/>
            <a:ext cx="288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 u="sng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Matteo Barbetti</a:t>
            </a:r>
            <a:r>
              <a:rPr lang="it" sz="1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(University of Firenze)</a:t>
            </a:r>
            <a:endParaRPr sz="10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62" name="Google Shape;762;p46"/>
          <p:cNvSpPr txBox="1"/>
          <p:nvPr/>
        </p:nvSpPr>
        <p:spPr>
          <a:xfrm>
            <a:off x="1046400" y="-61350"/>
            <a:ext cx="432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Bulky mediastinal lymphoma classification with ML-techniques</a:t>
            </a:r>
            <a:endParaRPr b="1" sz="10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63" name="Google Shape;763;p46"/>
          <p:cNvSpPr/>
          <p:nvPr/>
        </p:nvSpPr>
        <p:spPr>
          <a:xfrm flipH="1">
            <a:off x="5544000" y="4927500"/>
            <a:ext cx="3600000" cy="216000"/>
          </a:xfrm>
          <a:prstGeom prst="snip1Rect">
            <a:avLst>
              <a:gd fmla="val 50000" name="adj"/>
            </a:avLst>
          </a:prstGeom>
          <a:solidFill>
            <a:srgbClr val="5A189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64" name="Google Shape;764;p46"/>
          <p:cNvGrpSpPr/>
          <p:nvPr/>
        </p:nvGrpSpPr>
        <p:grpSpPr>
          <a:xfrm>
            <a:off x="8424000" y="4866150"/>
            <a:ext cx="760125" cy="338700"/>
            <a:chOff x="8424000" y="4866150"/>
            <a:chExt cx="760125" cy="338700"/>
          </a:xfrm>
        </p:grpSpPr>
        <p:sp>
          <p:nvSpPr>
            <p:cNvPr id="765" name="Google Shape;765;p46"/>
            <p:cNvSpPr/>
            <p:nvPr/>
          </p:nvSpPr>
          <p:spPr>
            <a:xfrm flipH="1">
              <a:off x="8424000" y="4927500"/>
              <a:ext cx="720000" cy="216000"/>
            </a:xfrm>
            <a:prstGeom prst="snip1Rect">
              <a:avLst>
                <a:gd fmla="val 50000" name="adj"/>
              </a:avLst>
            </a:prstGeom>
            <a:solidFill>
              <a:srgbClr val="2400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46"/>
            <p:cNvSpPr txBox="1"/>
            <p:nvPr/>
          </p:nvSpPr>
          <p:spPr>
            <a:xfrm>
              <a:off x="8536125" y="4866150"/>
              <a:ext cx="6480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10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34</a:t>
              </a:r>
              <a:r>
                <a:rPr lang="it" sz="10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|34</a:t>
              </a:r>
              <a:endParaRPr sz="1000"/>
            </a:p>
          </p:txBody>
        </p:sp>
      </p:grpSp>
      <p:sp>
        <p:nvSpPr>
          <p:cNvPr id="767" name="Google Shape;767;p46"/>
          <p:cNvSpPr/>
          <p:nvPr/>
        </p:nvSpPr>
        <p:spPr>
          <a:xfrm flipH="1" rot="10800000">
            <a:off x="0" y="0"/>
            <a:ext cx="938400" cy="216000"/>
          </a:xfrm>
          <a:prstGeom prst="snip1Rect">
            <a:avLst>
              <a:gd fmla="val 50000" name="adj"/>
            </a:avLst>
          </a:prstGeom>
          <a:solidFill>
            <a:srgbClr val="5A189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8" name="Google Shape;768;p46"/>
          <p:cNvSpPr/>
          <p:nvPr/>
        </p:nvSpPr>
        <p:spPr>
          <a:xfrm flipH="1" rot="10800000">
            <a:off x="0" y="0"/>
            <a:ext cx="720000" cy="216000"/>
          </a:xfrm>
          <a:prstGeom prst="snip1Rect">
            <a:avLst>
              <a:gd fmla="val 50000" name="adj"/>
            </a:avLst>
          </a:prstGeom>
          <a:solidFill>
            <a:srgbClr val="9D4E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9" name="Google Shape;769;p46"/>
          <p:cNvSpPr txBox="1"/>
          <p:nvPr/>
        </p:nvSpPr>
        <p:spPr>
          <a:xfrm>
            <a:off x="3967350" y="4866150"/>
            <a:ext cx="120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[16.09.2021]</a:t>
            </a:r>
            <a:endParaRPr/>
          </a:p>
        </p:txBody>
      </p:sp>
      <p:sp>
        <p:nvSpPr>
          <p:cNvPr id="770" name="Google Shape;770;p46"/>
          <p:cNvSpPr txBox="1"/>
          <p:nvPr/>
        </p:nvSpPr>
        <p:spPr>
          <a:xfrm>
            <a:off x="5544000" y="4866150"/>
            <a:ext cx="288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AIMN-Firenze meeting</a:t>
            </a:r>
            <a:endParaRPr sz="10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71" name="Google Shape;771;p46"/>
          <p:cNvSpPr/>
          <p:nvPr/>
        </p:nvSpPr>
        <p:spPr>
          <a:xfrm>
            <a:off x="1577250" y="1075938"/>
            <a:ext cx="5989500" cy="23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178899" lvl="0" marL="17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0046"/>
              </a:buClr>
              <a:buSzPts val="1400"/>
              <a:buFont typeface="Century Gothic"/>
              <a:buChar char="●"/>
            </a:pPr>
            <a:r>
              <a:rPr lang="it" u="sng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Preliminary studies</a:t>
            </a:r>
            <a:endParaRPr u="sng">
              <a:solidFill>
                <a:srgbClr val="24004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78899" lvl="0" marL="179999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40046"/>
              </a:buClr>
              <a:buSzPts val="1400"/>
              <a:buFont typeface="Century Gothic"/>
              <a:buChar char="●"/>
            </a:pPr>
            <a:r>
              <a:rPr lang="it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There is room for improvements</a:t>
            </a:r>
            <a:endParaRPr>
              <a:solidFill>
                <a:srgbClr val="24004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84150" lvl="1" marL="360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0046"/>
              </a:buClr>
              <a:buSzPts val="1400"/>
              <a:buFont typeface="Century Gothic"/>
              <a:buChar char="○"/>
            </a:pPr>
            <a:r>
              <a:rPr b="1" lang="it">
                <a:solidFill>
                  <a:srgbClr val="5A189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increasing</a:t>
            </a:r>
            <a:r>
              <a:rPr lang="it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the dataset → more data </a:t>
            </a:r>
            <a:endParaRPr>
              <a:solidFill>
                <a:srgbClr val="24004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84150" lvl="1" marL="360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0046"/>
              </a:buClr>
              <a:buSzPts val="1400"/>
              <a:buFont typeface="Century Gothic"/>
              <a:buChar char="○"/>
            </a:pPr>
            <a:r>
              <a:rPr b="1" lang="it">
                <a:solidFill>
                  <a:srgbClr val="5A189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balancing</a:t>
            </a:r>
            <a:r>
              <a:rPr lang="it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the dataset → expanding </a:t>
            </a:r>
            <a:r>
              <a:rPr i="1" lang="it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low-represented</a:t>
            </a:r>
            <a:r>
              <a:rPr lang="it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classes</a:t>
            </a:r>
            <a:endParaRPr>
              <a:solidFill>
                <a:srgbClr val="24004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84150" lvl="1" marL="360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0046"/>
              </a:buClr>
              <a:buSzPts val="1400"/>
              <a:buFont typeface="Century Gothic"/>
              <a:buChar char="○"/>
            </a:pPr>
            <a:r>
              <a:rPr lang="it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working with </a:t>
            </a:r>
            <a:r>
              <a:rPr b="1" lang="it">
                <a:solidFill>
                  <a:srgbClr val="5A189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low-level data</a:t>
            </a:r>
            <a:r>
              <a:rPr lang="it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→ </a:t>
            </a:r>
            <a:r>
              <a:rPr i="1" lang="it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image classification</a:t>
            </a:r>
            <a:r>
              <a:rPr lang="it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techniques</a:t>
            </a:r>
            <a:endParaRPr>
              <a:solidFill>
                <a:srgbClr val="24004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78899" lvl="0" marL="179999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40046"/>
              </a:buClr>
              <a:buSzPts val="1400"/>
              <a:buFont typeface="Century Gothic"/>
              <a:buChar char="●"/>
            </a:pPr>
            <a:r>
              <a:rPr lang="it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Still need for taking a look at literature</a:t>
            </a:r>
            <a:endParaRPr>
              <a:solidFill>
                <a:srgbClr val="24004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72" name="Google Shape;772;p46"/>
          <p:cNvSpPr txBox="1"/>
          <p:nvPr/>
        </p:nvSpPr>
        <p:spPr>
          <a:xfrm>
            <a:off x="2878200" y="3667363"/>
            <a:ext cx="3387600" cy="400200"/>
          </a:xfrm>
          <a:prstGeom prst="rect">
            <a:avLst/>
          </a:prstGeom>
          <a:noFill/>
          <a:ln cap="flat" cmpd="sng" w="19050">
            <a:solidFill>
              <a:srgbClr val="5A189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5A189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Open to any kind of suggestions!</a:t>
            </a:r>
            <a:endParaRPr b="1">
              <a:solidFill>
                <a:srgbClr val="5A189A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73" name="Google Shape;773;p46"/>
          <p:cNvSpPr txBox="1"/>
          <p:nvPr/>
        </p:nvSpPr>
        <p:spPr>
          <a:xfrm>
            <a:off x="0" y="410163"/>
            <a:ext cx="9144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800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Conclusion</a:t>
            </a:r>
            <a:endParaRPr i="1" sz="1800">
              <a:solidFill>
                <a:srgbClr val="24004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p47"/>
          <p:cNvSpPr/>
          <p:nvPr/>
        </p:nvSpPr>
        <p:spPr>
          <a:xfrm>
            <a:off x="0" y="0"/>
            <a:ext cx="9144000" cy="216000"/>
          </a:xfrm>
          <a:prstGeom prst="rect">
            <a:avLst/>
          </a:prstGeom>
          <a:solidFill>
            <a:srgbClr val="24004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9" name="Google Shape;779;p47"/>
          <p:cNvSpPr/>
          <p:nvPr/>
        </p:nvSpPr>
        <p:spPr>
          <a:xfrm>
            <a:off x="0" y="4927500"/>
            <a:ext cx="9144000" cy="216000"/>
          </a:xfrm>
          <a:prstGeom prst="rect">
            <a:avLst/>
          </a:prstGeom>
          <a:solidFill>
            <a:srgbClr val="9D4E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0" name="Google Shape;780;p47"/>
          <p:cNvSpPr txBox="1"/>
          <p:nvPr/>
        </p:nvSpPr>
        <p:spPr>
          <a:xfrm>
            <a:off x="216000" y="4866150"/>
            <a:ext cx="288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 u="sng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Matteo Barbetti</a:t>
            </a:r>
            <a:r>
              <a:rPr lang="it" sz="1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(University of Firenze)</a:t>
            </a:r>
            <a:endParaRPr sz="10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81" name="Google Shape;781;p47"/>
          <p:cNvSpPr txBox="1"/>
          <p:nvPr/>
        </p:nvSpPr>
        <p:spPr>
          <a:xfrm>
            <a:off x="1046400" y="-61350"/>
            <a:ext cx="432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Bulky mediastinal lymphoma classification with ML-techniques</a:t>
            </a:r>
            <a:endParaRPr b="1" sz="10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82" name="Google Shape;782;p47"/>
          <p:cNvSpPr/>
          <p:nvPr/>
        </p:nvSpPr>
        <p:spPr>
          <a:xfrm flipH="1">
            <a:off x="5544000" y="4927500"/>
            <a:ext cx="3600000" cy="216000"/>
          </a:xfrm>
          <a:prstGeom prst="snip1Rect">
            <a:avLst>
              <a:gd fmla="val 50000" name="adj"/>
            </a:avLst>
          </a:prstGeom>
          <a:solidFill>
            <a:srgbClr val="5A189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83" name="Google Shape;783;p47"/>
          <p:cNvGrpSpPr/>
          <p:nvPr/>
        </p:nvGrpSpPr>
        <p:grpSpPr>
          <a:xfrm>
            <a:off x="8424000" y="4866150"/>
            <a:ext cx="760125" cy="338700"/>
            <a:chOff x="8424000" y="4866150"/>
            <a:chExt cx="760125" cy="338700"/>
          </a:xfrm>
        </p:grpSpPr>
        <p:sp>
          <p:nvSpPr>
            <p:cNvPr id="784" name="Google Shape;784;p47"/>
            <p:cNvSpPr/>
            <p:nvPr/>
          </p:nvSpPr>
          <p:spPr>
            <a:xfrm flipH="1">
              <a:off x="8424000" y="4927500"/>
              <a:ext cx="720000" cy="216000"/>
            </a:xfrm>
            <a:prstGeom prst="snip1Rect">
              <a:avLst>
                <a:gd fmla="val 50000" name="adj"/>
              </a:avLst>
            </a:prstGeom>
            <a:solidFill>
              <a:srgbClr val="2400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47"/>
            <p:cNvSpPr txBox="1"/>
            <p:nvPr/>
          </p:nvSpPr>
          <p:spPr>
            <a:xfrm>
              <a:off x="8536125" y="4866150"/>
              <a:ext cx="6480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10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35</a:t>
              </a:r>
              <a:r>
                <a:rPr lang="it" sz="10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|34</a:t>
              </a:r>
              <a:endParaRPr sz="1000"/>
            </a:p>
          </p:txBody>
        </p:sp>
      </p:grpSp>
      <p:sp>
        <p:nvSpPr>
          <p:cNvPr id="786" name="Google Shape;786;p47"/>
          <p:cNvSpPr/>
          <p:nvPr/>
        </p:nvSpPr>
        <p:spPr>
          <a:xfrm flipH="1" rot="10800000">
            <a:off x="0" y="0"/>
            <a:ext cx="938400" cy="216000"/>
          </a:xfrm>
          <a:prstGeom prst="snip1Rect">
            <a:avLst>
              <a:gd fmla="val 50000" name="adj"/>
            </a:avLst>
          </a:prstGeom>
          <a:solidFill>
            <a:srgbClr val="5A189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7" name="Google Shape;787;p47"/>
          <p:cNvSpPr/>
          <p:nvPr/>
        </p:nvSpPr>
        <p:spPr>
          <a:xfrm flipH="1" rot="10800000">
            <a:off x="0" y="0"/>
            <a:ext cx="720000" cy="216000"/>
          </a:xfrm>
          <a:prstGeom prst="snip1Rect">
            <a:avLst>
              <a:gd fmla="val 50000" name="adj"/>
            </a:avLst>
          </a:prstGeom>
          <a:solidFill>
            <a:srgbClr val="9D4E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8" name="Google Shape;788;p47"/>
          <p:cNvSpPr txBox="1"/>
          <p:nvPr/>
        </p:nvSpPr>
        <p:spPr>
          <a:xfrm>
            <a:off x="3967350" y="4866150"/>
            <a:ext cx="120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[16.09.2021]</a:t>
            </a:r>
            <a:endParaRPr/>
          </a:p>
        </p:txBody>
      </p:sp>
      <p:sp>
        <p:nvSpPr>
          <p:cNvPr id="789" name="Google Shape;789;p47"/>
          <p:cNvSpPr txBox="1"/>
          <p:nvPr/>
        </p:nvSpPr>
        <p:spPr>
          <a:xfrm>
            <a:off x="5544000" y="4866150"/>
            <a:ext cx="288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AIMN-Firenze meeting</a:t>
            </a:r>
            <a:endParaRPr sz="10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0" name="Google Shape;790;p47"/>
          <p:cNvSpPr txBox="1"/>
          <p:nvPr/>
        </p:nvSpPr>
        <p:spPr>
          <a:xfrm>
            <a:off x="0" y="2371575"/>
            <a:ext cx="9144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200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Backup</a:t>
            </a:r>
            <a:endParaRPr b="1" sz="2200">
              <a:solidFill>
                <a:srgbClr val="24004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48"/>
          <p:cNvSpPr/>
          <p:nvPr/>
        </p:nvSpPr>
        <p:spPr>
          <a:xfrm>
            <a:off x="0" y="0"/>
            <a:ext cx="9144000" cy="216000"/>
          </a:xfrm>
          <a:prstGeom prst="rect">
            <a:avLst/>
          </a:prstGeom>
          <a:solidFill>
            <a:srgbClr val="24004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6" name="Google Shape;796;p48"/>
          <p:cNvSpPr/>
          <p:nvPr/>
        </p:nvSpPr>
        <p:spPr>
          <a:xfrm>
            <a:off x="0" y="4927500"/>
            <a:ext cx="9144000" cy="216000"/>
          </a:xfrm>
          <a:prstGeom prst="rect">
            <a:avLst/>
          </a:prstGeom>
          <a:solidFill>
            <a:srgbClr val="9D4E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7" name="Google Shape;797;p48"/>
          <p:cNvSpPr txBox="1"/>
          <p:nvPr/>
        </p:nvSpPr>
        <p:spPr>
          <a:xfrm>
            <a:off x="216000" y="4866150"/>
            <a:ext cx="288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 u="sng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Matteo Barbetti</a:t>
            </a:r>
            <a:r>
              <a:rPr lang="it" sz="1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(University of Firenze)</a:t>
            </a:r>
            <a:endParaRPr sz="10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8" name="Google Shape;798;p48"/>
          <p:cNvSpPr txBox="1"/>
          <p:nvPr/>
        </p:nvSpPr>
        <p:spPr>
          <a:xfrm>
            <a:off x="1046400" y="-61350"/>
            <a:ext cx="432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Bulky mediastinal lymphoma classification with ML-techniques</a:t>
            </a:r>
            <a:endParaRPr b="1" sz="10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9" name="Google Shape;799;p48"/>
          <p:cNvSpPr/>
          <p:nvPr/>
        </p:nvSpPr>
        <p:spPr>
          <a:xfrm flipH="1">
            <a:off x="5544000" y="4927500"/>
            <a:ext cx="3600000" cy="216000"/>
          </a:xfrm>
          <a:prstGeom prst="snip1Rect">
            <a:avLst>
              <a:gd fmla="val 50000" name="adj"/>
            </a:avLst>
          </a:prstGeom>
          <a:solidFill>
            <a:srgbClr val="5A189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0" name="Google Shape;800;p48"/>
          <p:cNvGrpSpPr/>
          <p:nvPr/>
        </p:nvGrpSpPr>
        <p:grpSpPr>
          <a:xfrm>
            <a:off x="8424000" y="4866150"/>
            <a:ext cx="760125" cy="338700"/>
            <a:chOff x="8424000" y="4866150"/>
            <a:chExt cx="760125" cy="338700"/>
          </a:xfrm>
        </p:grpSpPr>
        <p:sp>
          <p:nvSpPr>
            <p:cNvPr id="801" name="Google Shape;801;p48"/>
            <p:cNvSpPr/>
            <p:nvPr/>
          </p:nvSpPr>
          <p:spPr>
            <a:xfrm flipH="1">
              <a:off x="8424000" y="4927500"/>
              <a:ext cx="720000" cy="216000"/>
            </a:xfrm>
            <a:prstGeom prst="snip1Rect">
              <a:avLst>
                <a:gd fmla="val 50000" name="adj"/>
              </a:avLst>
            </a:prstGeom>
            <a:solidFill>
              <a:srgbClr val="2400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48"/>
            <p:cNvSpPr txBox="1"/>
            <p:nvPr/>
          </p:nvSpPr>
          <p:spPr>
            <a:xfrm>
              <a:off x="8536125" y="4866150"/>
              <a:ext cx="6480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10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36</a:t>
              </a:r>
              <a:r>
                <a:rPr lang="it" sz="10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|34</a:t>
              </a:r>
              <a:endParaRPr sz="1000"/>
            </a:p>
          </p:txBody>
        </p:sp>
      </p:grpSp>
      <p:sp>
        <p:nvSpPr>
          <p:cNvPr id="803" name="Google Shape;803;p48"/>
          <p:cNvSpPr/>
          <p:nvPr/>
        </p:nvSpPr>
        <p:spPr>
          <a:xfrm flipH="1" rot="10800000">
            <a:off x="0" y="0"/>
            <a:ext cx="938400" cy="216000"/>
          </a:xfrm>
          <a:prstGeom prst="snip1Rect">
            <a:avLst>
              <a:gd fmla="val 50000" name="adj"/>
            </a:avLst>
          </a:prstGeom>
          <a:solidFill>
            <a:srgbClr val="5A189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4" name="Google Shape;804;p48"/>
          <p:cNvSpPr/>
          <p:nvPr/>
        </p:nvSpPr>
        <p:spPr>
          <a:xfrm flipH="1" rot="10800000">
            <a:off x="0" y="0"/>
            <a:ext cx="720000" cy="216000"/>
          </a:xfrm>
          <a:prstGeom prst="snip1Rect">
            <a:avLst>
              <a:gd fmla="val 50000" name="adj"/>
            </a:avLst>
          </a:prstGeom>
          <a:solidFill>
            <a:srgbClr val="9D4E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5" name="Google Shape;805;p48"/>
          <p:cNvSpPr txBox="1"/>
          <p:nvPr/>
        </p:nvSpPr>
        <p:spPr>
          <a:xfrm>
            <a:off x="3967350" y="4866150"/>
            <a:ext cx="120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[16.09.2021]</a:t>
            </a:r>
            <a:endParaRPr/>
          </a:p>
        </p:txBody>
      </p:sp>
      <p:sp>
        <p:nvSpPr>
          <p:cNvPr id="806" name="Google Shape;806;p48"/>
          <p:cNvSpPr txBox="1"/>
          <p:nvPr/>
        </p:nvSpPr>
        <p:spPr>
          <a:xfrm>
            <a:off x="5544000" y="4866150"/>
            <a:ext cx="288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AIMN-Firenze meeting</a:t>
            </a:r>
            <a:endParaRPr sz="10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07" name="Google Shape;807;p48"/>
          <p:cNvSpPr txBox="1"/>
          <p:nvPr/>
        </p:nvSpPr>
        <p:spPr>
          <a:xfrm>
            <a:off x="0" y="410163"/>
            <a:ext cx="9144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800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Undertraining &amp; overtraining</a:t>
            </a:r>
            <a:endParaRPr i="1" sz="1800">
              <a:solidFill>
                <a:srgbClr val="24004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08" name="Google Shape;808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8813" y="1874325"/>
            <a:ext cx="5286375" cy="133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/>
          <p:nvPr/>
        </p:nvSpPr>
        <p:spPr>
          <a:xfrm>
            <a:off x="0" y="0"/>
            <a:ext cx="9144000" cy="216000"/>
          </a:xfrm>
          <a:prstGeom prst="rect">
            <a:avLst/>
          </a:prstGeom>
          <a:solidFill>
            <a:srgbClr val="24004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6"/>
          <p:cNvSpPr/>
          <p:nvPr/>
        </p:nvSpPr>
        <p:spPr>
          <a:xfrm>
            <a:off x="0" y="4927500"/>
            <a:ext cx="9144000" cy="216000"/>
          </a:xfrm>
          <a:prstGeom prst="rect">
            <a:avLst/>
          </a:prstGeom>
          <a:solidFill>
            <a:srgbClr val="9D4E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6"/>
          <p:cNvSpPr txBox="1"/>
          <p:nvPr/>
        </p:nvSpPr>
        <p:spPr>
          <a:xfrm>
            <a:off x="216000" y="4866150"/>
            <a:ext cx="288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 u="sng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Matteo Barbetti</a:t>
            </a:r>
            <a:r>
              <a:rPr lang="it" sz="1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(University of Firenze)</a:t>
            </a:r>
            <a:endParaRPr sz="10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7" name="Google Shape;117;p16"/>
          <p:cNvSpPr txBox="1"/>
          <p:nvPr/>
        </p:nvSpPr>
        <p:spPr>
          <a:xfrm>
            <a:off x="1046400" y="-61350"/>
            <a:ext cx="432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Bulky mediastinal lymphoma classification with ML-techniques</a:t>
            </a:r>
            <a:endParaRPr b="1" sz="10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8" name="Google Shape;118;p16"/>
          <p:cNvSpPr/>
          <p:nvPr/>
        </p:nvSpPr>
        <p:spPr>
          <a:xfrm flipH="1">
            <a:off x="5544000" y="4927500"/>
            <a:ext cx="3600000" cy="216000"/>
          </a:xfrm>
          <a:prstGeom prst="snip1Rect">
            <a:avLst>
              <a:gd fmla="val 50000" name="adj"/>
            </a:avLst>
          </a:prstGeom>
          <a:solidFill>
            <a:srgbClr val="5A189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9" name="Google Shape;119;p16"/>
          <p:cNvGrpSpPr/>
          <p:nvPr/>
        </p:nvGrpSpPr>
        <p:grpSpPr>
          <a:xfrm>
            <a:off x="8424000" y="4866150"/>
            <a:ext cx="760125" cy="338700"/>
            <a:chOff x="8424000" y="4866150"/>
            <a:chExt cx="760125" cy="338700"/>
          </a:xfrm>
        </p:grpSpPr>
        <p:sp>
          <p:nvSpPr>
            <p:cNvPr id="120" name="Google Shape;120;p16"/>
            <p:cNvSpPr/>
            <p:nvPr/>
          </p:nvSpPr>
          <p:spPr>
            <a:xfrm flipH="1">
              <a:off x="8424000" y="4927500"/>
              <a:ext cx="720000" cy="216000"/>
            </a:xfrm>
            <a:prstGeom prst="snip1Rect">
              <a:avLst>
                <a:gd fmla="val 50000" name="adj"/>
              </a:avLst>
            </a:prstGeom>
            <a:solidFill>
              <a:srgbClr val="2400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6"/>
            <p:cNvSpPr txBox="1"/>
            <p:nvPr/>
          </p:nvSpPr>
          <p:spPr>
            <a:xfrm>
              <a:off x="8536125" y="4866150"/>
              <a:ext cx="6480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10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04</a:t>
              </a:r>
              <a:r>
                <a:rPr lang="it" sz="10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|34</a:t>
              </a:r>
              <a:endParaRPr sz="1000"/>
            </a:p>
          </p:txBody>
        </p:sp>
      </p:grpSp>
      <p:sp>
        <p:nvSpPr>
          <p:cNvPr id="122" name="Google Shape;122;p16"/>
          <p:cNvSpPr/>
          <p:nvPr/>
        </p:nvSpPr>
        <p:spPr>
          <a:xfrm flipH="1" rot="10800000">
            <a:off x="0" y="0"/>
            <a:ext cx="938400" cy="216000"/>
          </a:xfrm>
          <a:prstGeom prst="snip1Rect">
            <a:avLst>
              <a:gd fmla="val 50000" name="adj"/>
            </a:avLst>
          </a:prstGeom>
          <a:solidFill>
            <a:srgbClr val="5A189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6"/>
          <p:cNvSpPr/>
          <p:nvPr/>
        </p:nvSpPr>
        <p:spPr>
          <a:xfrm flipH="1" rot="10800000">
            <a:off x="0" y="0"/>
            <a:ext cx="720000" cy="216000"/>
          </a:xfrm>
          <a:prstGeom prst="snip1Rect">
            <a:avLst>
              <a:gd fmla="val 50000" name="adj"/>
            </a:avLst>
          </a:prstGeom>
          <a:solidFill>
            <a:srgbClr val="9D4E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6"/>
          <p:cNvSpPr txBox="1"/>
          <p:nvPr/>
        </p:nvSpPr>
        <p:spPr>
          <a:xfrm>
            <a:off x="3967350" y="4866150"/>
            <a:ext cx="120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[16.09.2021]</a:t>
            </a:r>
            <a:endParaRPr/>
          </a:p>
        </p:txBody>
      </p:sp>
      <p:sp>
        <p:nvSpPr>
          <p:cNvPr id="125" name="Google Shape;125;p16"/>
          <p:cNvSpPr txBox="1"/>
          <p:nvPr/>
        </p:nvSpPr>
        <p:spPr>
          <a:xfrm>
            <a:off x="5544000" y="4866150"/>
            <a:ext cx="288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AIMN-Firenze meeting</a:t>
            </a:r>
            <a:endParaRPr sz="10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6" name="Google Shape;126;p16"/>
          <p:cNvSpPr txBox="1"/>
          <p:nvPr/>
        </p:nvSpPr>
        <p:spPr>
          <a:xfrm>
            <a:off x="2772000" y="2340900"/>
            <a:ext cx="3600000" cy="461700"/>
          </a:xfrm>
          <a:prstGeom prst="rect">
            <a:avLst/>
          </a:prstGeom>
          <a:noFill/>
          <a:ln cap="flat" cmpd="sng" w="19050">
            <a:solidFill>
              <a:srgbClr val="2400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800">
                <a:solidFill>
                  <a:srgbClr val="240046"/>
                </a:solidFill>
                <a:latin typeface="Consolas"/>
                <a:ea typeface="Consolas"/>
                <a:cs typeface="Consolas"/>
                <a:sym typeface="Consolas"/>
              </a:rPr>
              <a:t>data_preparation</a:t>
            </a:r>
            <a:endParaRPr i="1" sz="1800">
              <a:solidFill>
                <a:srgbClr val="24004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7"/>
          <p:cNvSpPr/>
          <p:nvPr/>
        </p:nvSpPr>
        <p:spPr>
          <a:xfrm>
            <a:off x="0" y="0"/>
            <a:ext cx="9144000" cy="216000"/>
          </a:xfrm>
          <a:prstGeom prst="rect">
            <a:avLst/>
          </a:prstGeom>
          <a:solidFill>
            <a:srgbClr val="24004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7"/>
          <p:cNvSpPr/>
          <p:nvPr/>
        </p:nvSpPr>
        <p:spPr>
          <a:xfrm>
            <a:off x="0" y="4927500"/>
            <a:ext cx="9144000" cy="216000"/>
          </a:xfrm>
          <a:prstGeom prst="rect">
            <a:avLst/>
          </a:prstGeom>
          <a:solidFill>
            <a:srgbClr val="9D4E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7"/>
          <p:cNvSpPr txBox="1"/>
          <p:nvPr/>
        </p:nvSpPr>
        <p:spPr>
          <a:xfrm>
            <a:off x="216000" y="4866150"/>
            <a:ext cx="288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 u="sng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Matteo Barbetti</a:t>
            </a:r>
            <a:r>
              <a:rPr lang="it" sz="1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(University of Firenze)</a:t>
            </a:r>
            <a:endParaRPr sz="10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4" name="Google Shape;134;p17"/>
          <p:cNvSpPr txBox="1"/>
          <p:nvPr/>
        </p:nvSpPr>
        <p:spPr>
          <a:xfrm>
            <a:off x="1046400" y="-61350"/>
            <a:ext cx="432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Bulky mediastinal lymphoma classification with ML-techniques</a:t>
            </a:r>
            <a:endParaRPr b="1" sz="10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5" name="Google Shape;135;p17"/>
          <p:cNvSpPr/>
          <p:nvPr/>
        </p:nvSpPr>
        <p:spPr>
          <a:xfrm flipH="1">
            <a:off x="5544000" y="4927500"/>
            <a:ext cx="3600000" cy="216000"/>
          </a:xfrm>
          <a:prstGeom prst="snip1Rect">
            <a:avLst>
              <a:gd fmla="val 50000" name="adj"/>
            </a:avLst>
          </a:prstGeom>
          <a:solidFill>
            <a:srgbClr val="5A189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6" name="Google Shape;136;p17"/>
          <p:cNvGrpSpPr/>
          <p:nvPr/>
        </p:nvGrpSpPr>
        <p:grpSpPr>
          <a:xfrm>
            <a:off x="8424000" y="4866150"/>
            <a:ext cx="760125" cy="338700"/>
            <a:chOff x="8424000" y="4866150"/>
            <a:chExt cx="760125" cy="338700"/>
          </a:xfrm>
        </p:grpSpPr>
        <p:sp>
          <p:nvSpPr>
            <p:cNvPr id="137" name="Google Shape;137;p17"/>
            <p:cNvSpPr/>
            <p:nvPr/>
          </p:nvSpPr>
          <p:spPr>
            <a:xfrm flipH="1">
              <a:off x="8424000" y="4927500"/>
              <a:ext cx="720000" cy="216000"/>
            </a:xfrm>
            <a:prstGeom prst="snip1Rect">
              <a:avLst>
                <a:gd fmla="val 50000" name="adj"/>
              </a:avLst>
            </a:prstGeom>
            <a:solidFill>
              <a:srgbClr val="2400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7"/>
            <p:cNvSpPr txBox="1"/>
            <p:nvPr/>
          </p:nvSpPr>
          <p:spPr>
            <a:xfrm>
              <a:off x="8536125" y="4866150"/>
              <a:ext cx="6480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10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05</a:t>
              </a:r>
              <a:r>
                <a:rPr lang="it" sz="10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|34</a:t>
              </a:r>
              <a:endParaRPr sz="1000"/>
            </a:p>
          </p:txBody>
        </p:sp>
      </p:grpSp>
      <p:sp>
        <p:nvSpPr>
          <p:cNvPr id="139" name="Google Shape;139;p17"/>
          <p:cNvSpPr/>
          <p:nvPr/>
        </p:nvSpPr>
        <p:spPr>
          <a:xfrm flipH="1" rot="10800000">
            <a:off x="0" y="0"/>
            <a:ext cx="938400" cy="216000"/>
          </a:xfrm>
          <a:prstGeom prst="snip1Rect">
            <a:avLst>
              <a:gd fmla="val 50000" name="adj"/>
            </a:avLst>
          </a:prstGeom>
          <a:solidFill>
            <a:srgbClr val="5A189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7"/>
          <p:cNvSpPr/>
          <p:nvPr/>
        </p:nvSpPr>
        <p:spPr>
          <a:xfrm flipH="1" rot="10800000">
            <a:off x="0" y="0"/>
            <a:ext cx="720000" cy="216000"/>
          </a:xfrm>
          <a:prstGeom prst="snip1Rect">
            <a:avLst>
              <a:gd fmla="val 50000" name="adj"/>
            </a:avLst>
          </a:prstGeom>
          <a:solidFill>
            <a:srgbClr val="9D4E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7"/>
          <p:cNvSpPr txBox="1"/>
          <p:nvPr/>
        </p:nvSpPr>
        <p:spPr>
          <a:xfrm>
            <a:off x="3967350" y="4866150"/>
            <a:ext cx="120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[16.09.2021]</a:t>
            </a:r>
            <a:endParaRPr/>
          </a:p>
        </p:txBody>
      </p:sp>
      <p:sp>
        <p:nvSpPr>
          <p:cNvPr id="142" name="Google Shape;142;p17"/>
          <p:cNvSpPr txBox="1"/>
          <p:nvPr/>
        </p:nvSpPr>
        <p:spPr>
          <a:xfrm>
            <a:off x="5544000" y="4866150"/>
            <a:ext cx="288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AIMN-Firenze meeting</a:t>
            </a:r>
            <a:endParaRPr sz="10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3" name="Google Shape;143;p17"/>
          <p:cNvSpPr txBox="1"/>
          <p:nvPr/>
        </p:nvSpPr>
        <p:spPr>
          <a:xfrm>
            <a:off x="0" y="410163"/>
            <a:ext cx="9144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800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Feature list</a:t>
            </a:r>
            <a:endParaRPr i="1" sz="1800">
              <a:solidFill>
                <a:srgbClr val="24004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4" name="Google Shape;144;p17"/>
          <p:cNvSpPr txBox="1"/>
          <p:nvPr/>
        </p:nvSpPr>
        <p:spPr>
          <a:xfrm>
            <a:off x="536475" y="1806175"/>
            <a:ext cx="3906000" cy="2910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5A189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9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DISCRETIZED_SUVbwmean</a:t>
            </a:r>
            <a:endParaRPr b="1" sz="900">
              <a:solidFill>
                <a:srgbClr val="3C78D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9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DISCRETIZED_SUVbwstd</a:t>
            </a:r>
            <a:endParaRPr b="1" sz="900">
              <a:solidFill>
                <a:srgbClr val="3C78D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9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DISCRETIZED_SUVbwmax</a:t>
            </a:r>
            <a:endParaRPr b="1" sz="900">
              <a:solidFill>
                <a:srgbClr val="3C78D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9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DISCRETIZED_SUVbwQ1</a:t>
            </a:r>
            <a:endParaRPr b="1" sz="900">
              <a:solidFill>
                <a:srgbClr val="3C78D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9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DISCRETIZED_SUVbwQ2</a:t>
            </a:r>
            <a:endParaRPr b="1" sz="900">
              <a:solidFill>
                <a:srgbClr val="3C78D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9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DISCRETIZED_SUVbwQ3</a:t>
            </a:r>
            <a:endParaRPr b="1" sz="900">
              <a:solidFill>
                <a:srgbClr val="3C78D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9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DISCRETIZED_SUVbwSkewness</a:t>
            </a:r>
            <a:endParaRPr b="1" sz="900">
              <a:solidFill>
                <a:srgbClr val="3C78D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9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DISCRETIZED_SUVbwKurtosis</a:t>
            </a:r>
            <a:endParaRPr b="1" sz="900">
              <a:solidFill>
                <a:srgbClr val="3C78D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9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DISCRETIZED_SUVbwExcessKurtosis</a:t>
            </a:r>
            <a:endParaRPr b="1" sz="900">
              <a:solidFill>
                <a:srgbClr val="3C78D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9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DISCRETIZED_SUVbwpeakSphere0,5mL:discretized volume sought</a:t>
            </a:r>
            <a:endParaRPr b="1" sz="900">
              <a:solidFill>
                <a:srgbClr val="3C78D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9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DISCRETIZED_SUVbwpeakSphere0,5mL(value only for PET or NM)</a:t>
            </a:r>
            <a:endParaRPr b="1" sz="900">
              <a:solidFill>
                <a:srgbClr val="3C78D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9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DISCRETIZED_SUVbwpeakSphere1mL:discretized volume sought</a:t>
            </a:r>
            <a:endParaRPr b="1" sz="900">
              <a:solidFill>
                <a:srgbClr val="3C78D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9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DISCRETIZED_SUVbwpeakSphere1mL(value only for PET or NM)</a:t>
            </a:r>
            <a:endParaRPr b="1" sz="900">
              <a:solidFill>
                <a:srgbClr val="3C78D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9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DISCRETIZED_TLG(mL)[onlyForPETorNM]</a:t>
            </a:r>
            <a:endParaRPr b="1" sz="900">
              <a:solidFill>
                <a:srgbClr val="3C78D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9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DISCRETIZED_HISTO_Skewness</a:t>
            </a:r>
            <a:endParaRPr b="1" sz="900">
              <a:solidFill>
                <a:srgbClr val="3C78D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9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DISCRETIZED_HISTO_Kurtosis</a:t>
            </a:r>
            <a:endParaRPr b="1" sz="900">
              <a:solidFill>
                <a:srgbClr val="3C78D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9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DISCRETIZED_HISTO_ExcessKurtosis</a:t>
            </a:r>
            <a:endParaRPr b="1" sz="900">
              <a:solidFill>
                <a:srgbClr val="3C78D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9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DISCRETIZED_HISTO_Entropy_log10</a:t>
            </a:r>
            <a:endParaRPr b="1" sz="900">
              <a:solidFill>
                <a:srgbClr val="3C78D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9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DISCRETIZED_HISTO_Entropy_log2</a:t>
            </a:r>
            <a:endParaRPr b="1" sz="900">
              <a:solidFill>
                <a:srgbClr val="3C78D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9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DISCRETIZED_HISTO_Energy[=Uniformity]</a:t>
            </a:r>
            <a:endParaRPr b="1" sz="900">
              <a:solidFill>
                <a:srgbClr val="3C78D8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5" name="Google Shape;145;p17"/>
          <p:cNvSpPr txBox="1"/>
          <p:nvPr/>
        </p:nvSpPr>
        <p:spPr>
          <a:xfrm>
            <a:off x="291075" y="871875"/>
            <a:ext cx="2621400" cy="2647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5A189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9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ID</a:t>
            </a:r>
            <a:endParaRPr b="1" sz="900">
              <a:solidFill>
                <a:srgbClr val="3C78D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9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Lymphoma typer (HL =1, GZ = 2, PML =3)</a:t>
            </a:r>
            <a:endParaRPr b="1" sz="900">
              <a:solidFill>
                <a:srgbClr val="3C78D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9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Data nascita</a:t>
            </a:r>
            <a:endParaRPr b="1" sz="900">
              <a:solidFill>
                <a:srgbClr val="6AA8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9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dPET staging</a:t>
            </a:r>
            <a:endParaRPr b="1" sz="900">
              <a:solidFill>
                <a:srgbClr val="6AA8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9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SUVmin (SUV)</a:t>
            </a:r>
            <a:endParaRPr b="1" sz="900">
              <a:solidFill>
                <a:srgbClr val="3C78D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9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SUVmean (SUV)</a:t>
            </a:r>
            <a:endParaRPr b="1" sz="900">
              <a:solidFill>
                <a:srgbClr val="3C78D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9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SUVstd (SUV)</a:t>
            </a:r>
            <a:endParaRPr b="1" sz="900">
              <a:solidFill>
                <a:srgbClr val="3C78D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9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SUVmax (SUV)</a:t>
            </a:r>
            <a:endParaRPr b="1" sz="900">
              <a:solidFill>
                <a:srgbClr val="3C78D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9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MTV (# vx)</a:t>
            </a:r>
            <a:endParaRPr b="1" sz="900">
              <a:solidFill>
                <a:srgbClr val="3C78D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9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MTV (mL)</a:t>
            </a:r>
            <a:endParaRPr b="1" sz="900">
              <a:solidFill>
                <a:srgbClr val="3C78D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9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SMTV (mL/Kg)</a:t>
            </a:r>
            <a:endParaRPr b="1" sz="900">
              <a:solidFill>
                <a:srgbClr val="3C78D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9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TLG (SUV*mL)</a:t>
            </a:r>
            <a:endParaRPr b="1" sz="900">
              <a:solidFill>
                <a:srgbClr val="3C78D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9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STLG (SUV*mL/Kg)</a:t>
            </a:r>
            <a:endParaRPr b="1" sz="900">
              <a:solidFill>
                <a:srgbClr val="3C78D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9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MTV (# vx) TOT</a:t>
            </a:r>
            <a:endParaRPr b="1" sz="900">
              <a:solidFill>
                <a:srgbClr val="3C78D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9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MTV (mL) TOT</a:t>
            </a:r>
            <a:endParaRPr b="1" sz="900">
              <a:solidFill>
                <a:srgbClr val="3C78D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9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SMTV (mL/Kg) TOT</a:t>
            </a:r>
            <a:endParaRPr b="1" sz="900">
              <a:solidFill>
                <a:srgbClr val="3C78D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9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TLG (SUV*mL) TOT</a:t>
            </a:r>
            <a:endParaRPr b="1" sz="900">
              <a:solidFill>
                <a:srgbClr val="3C78D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9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STLG (SUV*mL/Kg) TOT</a:t>
            </a:r>
            <a:endParaRPr b="1" sz="1100">
              <a:solidFill>
                <a:srgbClr val="3C78D8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6" name="Google Shape;146;p17"/>
          <p:cNvSpPr txBox="1"/>
          <p:nvPr/>
        </p:nvSpPr>
        <p:spPr>
          <a:xfrm>
            <a:off x="1992050" y="1325925"/>
            <a:ext cx="3409800" cy="1985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5A189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 sz="9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SHAPE_Volume(mL)</a:t>
            </a:r>
            <a:endParaRPr b="1" sz="900">
              <a:solidFill>
                <a:srgbClr val="3C78D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 sz="9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SHAPE_Volume(vx)</a:t>
            </a:r>
            <a:endParaRPr b="1" sz="900">
              <a:solidFill>
                <a:srgbClr val="3C78D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 sz="9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SHAPE_Sphericity[onlyFor3DROI])</a:t>
            </a:r>
            <a:endParaRPr b="1" sz="900">
              <a:solidFill>
                <a:srgbClr val="3C78D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 sz="9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SHAPE_Surface(mm2)[onlyFor3DROI]</a:t>
            </a:r>
            <a:endParaRPr b="1" sz="900">
              <a:solidFill>
                <a:srgbClr val="3C78D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 sz="9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SHAPE_Compacity[onlyFor3DROI]</a:t>
            </a:r>
            <a:endParaRPr b="1" sz="900">
              <a:solidFill>
                <a:srgbClr val="3C78D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 sz="9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PARAMS_DistanceOfNeighbours</a:t>
            </a:r>
            <a:endParaRPr b="1" sz="900">
              <a:solidFill>
                <a:srgbClr val="3C78D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 sz="9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PARAMS_NumberOfGreyLevels</a:t>
            </a:r>
            <a:endParaRPr b="1" sz="900">
              <a:solidFill>
                <a:srgbClr val="3C78D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 sz="9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PARAMS_BinSize</a:t>
            </a:r>
            <a:endParaRPr b="1" sz="900">
              <a:solidFill>
                <a:srgbClr val="3C78D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 sz="900">
                <a:solidFill>
                  <a:srgbClr val="E69138"/>
                </a:solidFill>
                <a:latin typeface="Consolas"/>
                <a:ea typeface="Consolas"/>
                <a:cs typeface="Consolas"/>
                <a:sym typeface="Consolas"/>
              </a:rPr>
              <a:t>PARAMS_IntensityResampling</a:t>
            </a:r>
            <a:endParaRPr b="1" sz="900">
              <a:solidFill>
                <a:srgbClr val="E6913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 sz="900">
                <a:solidFill>
                  <a:srgbClr val="E69138"/>
                </a:solidFill>
                <a:latin typeface="Consolas"/>
                <a:ea typeface="Consolas"/>
                <a:cs typeface="Consolas"/>
                <a:sym typeface="Consolas"/>
              </a:rPr>
              <a:t>PARAMS_BoundsRangeOfValueAfterDiscretisation(SUVbw)</a:t>
            </a:r>
            <a:endParaRPr b="1" sz="900">
              <a:solidFill>
                <a:srgbClr val="E6913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 sz="9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PARAMS_ZSpatialResampling</a:t>
            </a:r>
            <a:endParaRPr b="1" sz="900">
              <a:solidFill>
                <a:srgbClr val="3C78D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 sz="9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PARAMS_YSpatialResampling</a:t>
            </a:r>
            <a:endParaRPr b="1" sz="900">
              <a:solidFill>
                <a:srgbClr val="3C78D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9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PARAMS_XSpatialResampling</a:t>
            </a:r>
            <a:endParaRPr b="1" sz="900">
              <a:solidFill>
                <a:srgbClr val="3C78D8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7" name="Google Shape;147;p17"/>
          <p:cNvSpPr txBox="1"/>
          <p:nvPr/>
        </p:nvSpPr>
        <p:spPr>
          <a:xfrm>
            <a:off x="4334250" y="1118175"/>
            <a:ext cx="1693200" cy="2401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5A189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9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NGLDM_Coarseness</a:t>
            </a:r>
            <a:endParaRPr b="1" sz="900">
              <a:solidFill>
                <a:srgbClr val="3C78D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9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NGLDM_Contrast</a:t>
            </a:r>
            <a:endParaRPr b="1" sz="900">
              <a:solidFill>
                <a:srgbClr val="3C78D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9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NGLDM_Busyness</a:t>
            </a:r>
            <a:endParaRPr b="1" sz="900">
              <a:solidFill>
                <a:srgbClr val="3C78D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9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GLZLM_SZE</a:t>
            </a:r>
            <a:endParaRPr b="1" sz="900">
              <a:solidFill>
                <a:srgbClr val="3C78D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9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GLZLM_LZE</a:t>
            </a:r>
            <a:endParaRPr b="1" sz="900">
              <a:solidFill>
                <a:srgbClr val="3C78D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9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GLZLM_LGZE</a:t>
            </a:r>
            <a:endParaRPr b="1" sz="900">
              <a:solidFill>
                <a:srgbClr val="3C78D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9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GLZLM_HGZE</a:t>
            </a:r>
            <a:endParaRPr b="1" sz="900">
              <a:solidFill>
                <a:srgbClr val="3C78D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9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GLZLM_SZLGE</a:t>
            </a:r>
            <a:endParaRPr b="1" sz="900">
              <a:solidFill>
                <a:srgbClr val="3C78D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9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GLZLM_SZHGE</a:t>
            </a:r>
            <a:endParaRPr b="1" sz="900">
              <a:solidFill>
                <a:srgbClr val="3C78D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9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GLZLM_LZLGE</a:t>
            </a:r>
            <a:endParaRPr b="1" sz="900">
              <a:solidFill>
                <a:srgbClr val="3C78D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9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GLZLM_LZHGE</a:t>
            </a:r>
            <a:endParaRPr b="1" sz="900">
              <a:solidFill>
                <a:srgbClr val="3C78D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9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GLZLM_GLNU</a:t>
            </a:r>
            <a:endParaRPr b="1" sz="900">
              <a:solidFill>
                <a:srgbClr val="3C78D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9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GLZLM_ZLNU</a:t>
            </a:r>
            <a:endParaRPr b="1" sz="900">
              <a:solidFill>
                <a:srgbClr val="3C78D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9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GLZLM_ZP</a:t>
            </a:r>
            <a:endParaRPr b="1" sz="900">
              <a:solidFill>
                <a:srgbClr val="3C78D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9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TimePosition</a:t>
            </a:r>
            <a:endParaRPr b="1" sz="900">
              <a:solidFill>
                <a:srgbClr val="3C78D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9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zLocation[onlyFor2DROI]</a:t>
            </a:r>
            <a:endParaRPr b="1" sz="900">
              <a:solidFill>
                <a:srgbClr val="3C78D8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8" name="Google Shape;148;p17"/>
          <p:cNvSpPr txBox="1"/>
          <p:nvPr/>
        </p:nvSpPr>
        <p:spPr>
          <a:xfrm>
            <a:off x="4946900" y="2531275"/>
            <a:ext cx="3906000" cy="2185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5A189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9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CONVENTIONAL_SUVbwmin</a:t>
            </a:r>
            <a:endParaRPr b="1" sz="900">
              <a:solidFill>
                <a:srgbClr val="3C78D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9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CONVENTIONAL_SUVbwmean</a:t>
            </a:r>
            <a:endParaRPr b="1" sz="900">
              <a:solidFill>
                <a:srgbClr val="3C78D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9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CONVENTIONAL_SUVbwstd</a:t>
            </a:r>
            <a:endParaRPr b="1" sz="900">
              <a:solidFill>
                <a:srgbClr val="3C78D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9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CONVENTIONAL_SUVbwmax</a:t>
            </a:r>
            <a:endParaRPr b="1" sz="900">
              <a:solidFill>
                <a:srgbClr val="3C78D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9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CONVENTIONAL_SUVbwQ1</a:t>
            </a:r>
            <a:endParaRPr b="1" sz="900">
              <a:solidFill>
                <a:srgbClr val="3C78D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9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CONVENTIONAL_SUVbwQ2</a:t>
            </a:r>
            <a:endParaRPr b="1" sz="900">
              <a:solidFill>
                <a:srgbClr val="3C78D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9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CONVENTIONAL_SUVbwQ3</a:t>
            </a:r>
            <a:endParaRPr b="1" sz="900">
              <a:solidFill>
                <a:srgbClr val="3C78D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9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CONVENTIONAL_SUVbwSkewness</a:t>
            </a:r>
            <a:endParaRPr b="1" sz="900">
              <a:solidFill>
                <a:srgbClr val="3C78D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9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CONVENTIONAL_SUVbwKurtosis</a:t>
            </a:r>
            <a:endParaRPr b="1" sz="900">
              <a:solidFill>
                <a:srgbClr val="3C78D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9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CONVENTIONAL_SUVbwExcessKurtosis</a:t>
            </a:r>
            <a:endParaRPr b="1" sz="900">
              <a:solidFill>
                <a:srgbClr val="3C78D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9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CONVENTIONAL_SUVbwpeakSphere0,5mL:discretized volume sought</a:t>
            </a:r>
            <a:endParaRPr b="1" sz="900">
              <a:solidFill>
                <a:srgbClr val="3C78D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9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CONVENTIONAL_SUVbwpeakSphere0,5mL(value only for PET or NM)</a:t>
            </a:r>
            <a:endParaRPr b="1" sz="900">
              <a:solidFill>
                <a:srgbClr val="3C78D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9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CONVENTIONAL_SUVbwpeakSphere1mL:discretized volume sought</a:t>
            </a:r>
            <a:endParaRPr b="1" sz="900">
              <a:solidFill>
                <a:srgbClr val="3C78D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9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CONVENTIONAL_SUVbwpeakSphere1mL(value only for PET or NM)</a:t>
            </a:r>
            <a:endParaRPr b="1" sz="900">
              <a:solidFill>
                <a:srgbClr val="3C78D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9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CONVENTIONAL_TLG(mL)[onlyForPETorNM]</a:t>
            </a:r>
            <a:endParaRPr b="1" sz="1100">
              <a:solidFill>
                <a:srgbClr val="3C78D8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9" name="Google Shape;149;p17"/>
          <p:cNvSpPr txBox="1"/>
          <p:nvPr/>
        </p:nvSpPr>
        <p:spPr>
          <a:xfrm>
            <a:off x="6199375" y="1118175"/>
            <a:ext cx="2508900" cy="2816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5A189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9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CHECK_Cluster(s)ToSmall</a:t>
            </a:r>
            <a:endParaRPr b="1" sz="900">
              <a:solidFill>
                <a:srgbClr val="CC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9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GLCM_Homogeneity[=InverseDifference]</a:t>
            </a:r>
            <a:endParaRPr b="1" sz="900">
              <a:solidFill>
                <a:srgbClr val="3C78D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9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GLCM_Energy[=AngularSecondMoment]</a:t>
            </a:r>
            <a:endParaRPr b="1" sz="900">
              <a:solidFill>
                <a:srgbClr val="3C78D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9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GLCM_Contrast[=Variance]</a:t>
            </a:r>
            <a:endParaRPr b="1" sz="900">
              <a:solidFill>
                <a:srgbClr val="3C78D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9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GLCM_Correlation</a:t>
            </a:r>
            <a:endParaRPr b="1" sz="900">
              <a:solidFill>
                <a:srgbClr val="3C78D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9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GLCM_Entropy_log10</a:t>
            </a:r>
            <a:endParaRPr b="1" sz="900">
              <a:solidFill>
                <a:srgbClr val="3C78D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9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GLCM_Entropy_log2[=JointEntropy]</a:t>
            </a:r>
            <a:endParaRPr b="1" sz="900">
              <a:solidFill>
                <a:srgbClr val="3C78D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9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GLCM_Dissimilarity</a:t>
            </a:r>
            <a:endParaRPr b="1" sz="900">
              <a:solidFill>
                <a:srgbClr val="3C78D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9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GLRLM_SRE</a:t>
            </a:r>
            <a:endParaRPr b="1" sz="900">
              <a:solidFill>
                <a:srgbClr val="3C78D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9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GLRLM_LRE</a:t>
            </a:r>
            <a:endParaRPr b="1" sz="900">
              <a:solidFill>
                <a:srgbClr val="3C78D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9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GLRLM_LGRE</a:t>
            </a:r>
            <a:endParaRPr b="1" sz="900">
              <a:solidFill>
                <a:srgbClr val="3C78D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9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GLRLM_HGRE</a:t>
            </a:r>
            <a:endParaRPr b="1" sz="900">
              <a:solidFill>
                <a:srgbClr val="3C78D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9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GLRLM_SRLGE</a:t>
            </a:r>
            <a:endParaRPr b="1" sz="900">
              <a:solidFill>
                <a:srgbClr val="3C78D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9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GLRLM_SRHGE</a:t>
            </a:r>
            <a:endParaRPr b="1" sz="900">
              <a:solidFill>
                <a:srgbClr val="3C78D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9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GLRLM_LRLGE</a:t>
            </a:r>
            <a:endParaRPr b="1" sz="900">
              <a:solidFill>
                <a:srgbClr val="3C78D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9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GLRLM_LRHGE</a:t>
            </a:r>
            <a:endParaRPr b="1" sz="900">
              <a:solidFill>
                <a:srgbClr val="3C78D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9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GLRLM_GLNU</a:t>
            </a:r>
            <a:endParaRPr b="1" sz="900">
              <a:solidFill>
                <a:srgbClr val="3C78D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9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GLRLM_RLNU</a:t>
            </a:r>
            <a:endParaRPr b="1" sz="900">
              <a:solidFill>
                <a:srgbClr val="3C78D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9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GLRLM_RP</a:t>
            </a:r>
            <a:endParaRPr b="1" sz="1300">
              <a:solidFill>
                <a:srgbClr val="3C78D8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0" name="Google Shape;150;p17"/>
          <p:cNvSpPr txBox="1"/>
          <p:nvPr/>
        </p:nvSpPr>
        <p:spPr>
          <a:xfrm>
            <a:off x="7449225" y="2799925"/>
            <a:ext cx="1039500" cy="9234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5A189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3C78D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■</a:t>
            </a:r>
            <a:r>
              <a:rPr lang="it" sz="1200">
                <a:solidFill>
                  <a:srgbClr val="5A189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number</a:t>
            </a:r>
            <a:endParaRPr sz="1200">
              <a:solidFill>
                <a:srgbClr val="5A189A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6AA84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■</a:t>
            </a:r>
            <a:r>
              <a:rPr lang="it" sz="1200">
                <a:solidFill>
                  <a:srgbClr val="5A189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date</a:t>
            </a:r>
            <a:endParaRPr sz="1200">
              <a:solidFill>
                <a:srgbClr val="5A189A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CC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■</a:t>
            </a:r>
            <a:r>
              <a:rPr lang="it" sz="1200">
                <a:solidFill>
                  <a:srgbClr val="5A189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text</a:t>
            </a:r>
            <a:endParaRPr sz="1200">
              <a:solidFill>
                <a:srgbClr val="5A189A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E6913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■</a:t>
            </a:r>
            <a:r>
              <a:rPr lang="it" sz="1200">
                <a:solidFill>
                  <a:srgbClr val="5A189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interval</a:t>
            </a:r>
            <a:endParaRPr sz="1200">
              <a:solidFill>
                <a:srgbClr val="5A189A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8"/>
          <p:cNvSpPr/>
          <p:nvPr/>
        </p:nvSpPr>
        <p:spPr>
          <a:xfrm>
            <a:off x="0" y="0"/>
            <a:ext cx="9144000" cy="216000"/>
          </a:xfrm>
          <a:prstGeom prst="rect">
            <a:avLst/>
          </a:prstGeom>
          <a:solidFill>
            <a:srgbClr val="24004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18"/>
          <p:cNvSpPr/>
          <p:nvPr/>
        </p:nvSpPr>
        <p:spPr>
          <a:xfrm>
            <a:off x="0" y="4927500"/>
            <a:ext cx="9144000" cy="216000"/>
          </a:xfrm>
          <a:prstGeom prst="rect">
            <a:avLst/>
          </a:prstGeom>
          <a:solidFill>
            <a:srgbClr val="9D4E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8"/>
          <p:cNvSpPr txBox="1"/>
          <p:nvPr/>
        </p:nvSpPr>
        <p:spPr>
          <a:xfrm>
            <a:off x="216000" y="4866150"/>
            <a:ext cx="288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 u="sng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Matteo Barbetti</a:t>
            </a:r>
            <a:r>
              <a:rPr lang="it" sz="1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(University of Firenze)</a:t>
            </a:r>
            <a:endParaRPr sz="10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8" name="Google Shape;158;p18"/>
          <p:cNvSpPr txBox="1"/>
          <p:nvPr/>
        </p:nvSpPr>
        <p:spPr>
          <a:xfrm>
            <a:off x="1046400" y="-61350"/>
            <a:ext cx="432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Bulky mediastinal lymphoma classification with ML-techniques</a:t>
            </a:r>
            <a:endParaRPr b="1" sz="10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9" name="Google Shape;159;p18"/>
          <p:cNvSpPr/>
          <p:nvPr/>
        </p:nvSpPr>
        <p:spPr>
          <a:xfrm flipH="1">
            <a:off x="5544000" y="4927500"/>
            <a:ext cx="3600000" cy="216000"/>
          </a:xfrm>
          <a:prstGeom prst="snip1Rect">
            <a:avLst>
              <a:gd fmla="val 50000" name="adj"/>
            </a:avLst>
          </a:prstGeom>
          <a:solidFill>
            <a:srgbClr val="5A189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0" name="Google Shape;160;p18"/>
          <p:cNvGrpSpPr/>
          <p:nvPr/>
        </p:nvGrpSpPr>
        <p:grpSpPr>
          <a:xfrm>
            <a:off x="8424000" y="4866150"/>
            <a:ext cx="760125" cy="338700"/>
            <a:chOff x="8424000" y="4866150"/>
            <a:chExt cx="760125" cy="338700"/>
          </a:xfrm>
        </p:grpSpPr>
        <p:sp>
          <p:nvSpPr>
            <p:cNvPr id="161" name="Google Shape;161;p18"/>
            <p:cNvSpPr/>
            <p:nvPr/>
          </p:nvSpPr>
          <p:spPr>
            <a:xfrm flipH="1">
              <a:off x="8424000" y="4927500"/>
              <a:ext cx="720000" cy="216000"/>
            </a:xfrm>
            <a:prstGeom prst="snip1Rect">
              <a:avLst>
                <a:gd fmla="val 50000" name="adj"/>
              </a:avLst>
            </a:prstGeom>
            <a:solidFill>
              <a:srgbClr val="2400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8"/>
            <p:cNvSpPr txBox="1"/>
            <p:nvPr/>
          </p:nvSpPr>
          <p:spPr>
            <a:xfrm>
              <a:off x="8536125" y="4866150"/>
              <a:ext cx="6480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10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06</a:t>
              </a:r>
              <a:r>
                <a:rPr lang="it" sz="10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|34</a:t>
              </a:r>
              <a:endParaRPr sz="1000"/>
            </a:p>
          </p:txBody>
        </p:sp>
      </p:grpSp>
      <p:sp>
        <p:nvSpPr>
          <p:cNvPr id="163" name="Google Shape;163;p18"/>
          <p:cNvSpPr/>
          <p:nvPr/>
        </p:nvSpPr>
        <p:spPr>
          <a:xfrm flipH="1" rot="10800000">
            <a:off x="0" y="0"/>
            <a:ext cx="938400" cy="216000"/>
          </a:xfrm>
          <a:prstGeom prst="snip1Rect">
            <a:avLst>
              <a:gd fmla="val 50000" name="adj"/>
            </a:avLst>
          </a:prstGeom>
          <a:solidFill>
            <a:srgbClr val="5A189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8"/>
          <p:cNvSpPr/>
          <p:nvPr/>
        </p:nvSpPr>
        <p:spPr>
          <a:xfrm flipH="1" rot="10800000">
            <a:off x="0" y="0"/>
            <a:ext cx="720000" cy="216000"/>
          </a:xfrm>
          <a:prstGeom prst="snip1Rect">
            <a:avLst>
              <a:gd fmla="val 50000" name="adj"/>
            </a:avLst>
          </a:prstGeom>
          <a:solidFill>
            <a:srgbClr val="9D4E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8"/>
          <p:cNvSpPr txBox="1"/>
          <p:nvPr/>
        </p:nvSpPr>
        <p:spPr>
          <a:xfrm>
            <a:off x="3967350" y="4866150"/>
            <a:ext cx="120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[16.09.2021]</a:t>
            </a:r>
            <a:endParaRPr/>
          </a:p>
        </p:txBody>
      </p:sp>
      <p:sp>
        <p:nvSpPr>
          <p:cNvPr id="166" name="Google Shape;166;p18"/>
          <p:cNvSpPr txBox="1"/>
          <p:nvPr/>
        </p:nvSpPr>
        <p:spPr>
          <a:xfrm>
            <a:off x="5544000" y="4866150"/>
            <a:ext cx="288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AIMN-Firenze meeting</a:t>
            </a:r>
            <a:endParaRPr sz="10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7" name="Google Shape;167;p18"/>
          <p:cNvSpPr txBox="1"/>
          <p:nvPr/>
        </p:nvSpPr>
        <p:spPr>
          <a:xfrm>
            <a:off x="0" y="410163"/>
            <a:ext cx="9144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800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Dataset transformation</a:t>
            </a:r>
            <a:endParaRPr i="1" sz="1800">
              <a:solidFill>
                <a:srgbClr val="24004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68" name="Google Shape;168;p18"/>
          <p:cNvPicPr preferRelativeResize="0"/>
          <p:nvPr/>
        </p:nvPicPr>
        <p:blipFill rotWithShape="1">
          <a:blip r:embed="rId3">
            <a:alphaModFix/>
          </a:blip>
          <a:srcRect b="17361" l="0" r="0" t="16848"/>
          <a:stretch/>
        </p:blipFill>
        <p:spPr>
          <a:xfrm>
            <a:off x="6808150" y="1007025"/>
            <a:ext cx="1800000" cy="118417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18"/>
          <p:cNvSpPr txBox="1"/>
          <p:nvPr/>
        </p:nvSpPr>
        <p:spPr>
          <a:xfrm>
            <a:off x="720000" y="1017150"/>
            <a:ext cx="5910000" cy="31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178899" lvl="0" marL="17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0046"/>
              </a:buClr>
              <a:buSzPts val="1400"/>
              <a:buFont typeface="Century Gothic"/>
              <a:buChar char="●"/>
            </a:pPr>
            <a:r>
              <a:rPr lang="it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CSV file → </a:t>
            </a:r>
            <a:r>
              <a:rPr i="1" lang="it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Pandas DataFrame</a:t>
            </a:r>
            <a:r>
              <a:rPr lang="it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(Python object)</a:t>
            </a:r>
            <a:endParaRPr>
              <a:solidFill>
                <a:srgbClr val="24004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78899" lvl="0" marL="179999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40046"/>
              </a:buClr>
              <a:buSzPts val="1400"/>
              <a:buFont typeface="Century Gothic"/>
              <a:buChar char="●"/>
            </a:pPr>
            <a:r>
              <a:rPr lang="it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Features with </a:t>
            </a:r>
            <a:r>
              <a:rPr lang="it" u="sng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 clear contents</a:t>
            </a:r>
            <a:r>
              <a:rPr lang="it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b="1" lang="it">
                <a:solidFill>
                  <a:srgbClr val="5A189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dropped</a:t>
            </a:r>
            <a:endParaRPr b="1">
              <a:solidFill>
                <a:srgbClr val="5A189A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78901" lvl="1" marL="360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0046"/>
              </a:buClr>
              <a:buSzPts val="1400"/>
              <a:buFont typeface="Consolas"/>
              <a:buChar char="○"/>
            </a:pPr>
            <a:r>
              <a:rPr lang="it">
                <a:solidFill>
                  <a:srgbClr val="240046"/>
                </a:solidFill>
                <a:latin typeface="Consolas"/>
                <a:ea typeface="Consolas"/>
                <a:cs typeface="Consolas"/>
                <a:sym typeface="Consolas"/>
              </a:rPr>
              <a:t>PARAMS_IntensityResampling</a:t>
            </a:r>
            <a:endParaRPr>
              <a:solidFill>
                <a:srgbClr val="24004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78901" lvl="1" marL="360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0046"/>
              </a:buClr>
              <a:buSzPts val="1400"/>
              <a:buFont typeface="Consolas"/>
              <a:buChar char="○"/>
            </a:pPr>
            <a:r>
              <a:rPr lang="it">
                <a:solidFill>
                  <a:srgbClr val="240046"/>
                </a:solidFill>
                <a:latin typeface="Consolas"/>
                <a:ea typeface="Consolas"/>
                <a:cs typeface="Consolas"/>
                <a:sym typeface="Consolas"/>
              </a:rPr>
              <a:t>PARAMS_BoundsRangeOfValueAfterDiscretisation(SUVbw)</a:t>
            </a:r>
            <a:endParaRPr>
              <a:solidFill>
                <a:srgbClr val="24004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78901" lvl="1" marL="360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0046"/>
              </a:buClr>
              <a:buSzPts val="1400"/>
              <a:buFont typeface="Consolas"/>
              <a:buChar char="○"/>
            </a:pPr>
            <a:r>
              <a:rPr lang="it">
                <a:solidFill>
                  <a:srgbClr val="240046"/>
                </a:solidFill>
                <a:latin typeface="Consolas"/>
                <a:ea typeface="Consolas"/>
                <a:cs typeface="Consolas"/>
                <a:sym typeface="Consolas"/>
              </a:rPr>
              <a:t>CHECK_Cluster(s)ToSmall</a:t>
            </a:r>
            <a:endParaRPr>
              <a:solidFill>
                <a:srgbClr val="24004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78899" lvl="0" marL="179999" rtl="0" algn="l">
              <a:spcBef>
                <a:spcPts val="1000"/>
              </a:spcBef>
              <a:spcAft>
                <a:spcPts val="0"/>
              </a:spcAft>
              <a:buClr>
                <a:srgbClr val="240046"/>
              </a:buClr>
              <a:buSzPts val="1400"/>
              <a:buFont typeface="Century Gothic"/>
              <a:buChar char="●"/>
            </a:pPr>
            <a:r>
              <a:rPr b="1" lang="it">
                <a:solidFill>
                  <a:srgbClr val="5A189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 format correction</a:t>
            </a:r>
            <a:endParaRPr b="1">
              <a:solidFill>
                <a:srgbClr val="5A189A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78901" lvl="1" marL="360000" rtl="0" algn="l">
              <a:spcBef>
                <a:spcPts val="500"/>
              </a:spcBef>
              <a:spcAft>
                <a:spcPts val="0"/>
              </a:spcAft>
              <a:buClr>
                <a:srgbClr val="240046"/>
              </a:buClr>
              <a:buSzPts val="1400"/>
              <a:buFont typeface="Century Gothic"/>
              <a:buChar char="○"/>
            </a:pPr>
            <a:r>
              <a:rPr lang="it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decimal separator : “,” → “.”</a:t>
            </a:r>
            <a:endParaRPr>
              <a:solidFill>
                <a:srgbClr val="24004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78901" lvl="1" marL="360000" rtl="0" algn="l">
              <a:spcBef>
                <a:spcPts val="500"/>
              </a:spcBef>
              <a:spcAft>
                <a:spcPts val="0"/>
              </a:spcAft>
              <a:buClr>
                <a:srgbClr val="240046"/>
              </a:buClr>
              <a:buSzPts val="1400"/>
              <a:buFont typeface="Century Gothic"/>
              <a:buChar char="○"/>
            </a:pPr>
            <a:r>
              <a:rPr lang="it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date notation : “dd/mm/yyyy” → </a:t>
            </a:r>
            <a:r>
              <a:rPr i="1" lang="it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datetime</a:t>
            </a:r>
            <a:r>
              <a:rPr lang="it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(Python object)</a:t>
            </a:r>
            <a:endParaRPr>
              <a:solidFill>
                <a:srgbClr val="24004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78899" lvl="0" marL="179999" rtl="0" algn="l">
              <a:spcBef>
                <a:spcPts val="1000"/>
              </a:spcBef>
              <a:spcAft>
                <a:spcPts val="0"/>
              </a:spcAft>
              <a:buClr>
                <a:srgbClr val="240046"/>
              </a:buClr>
              <a:buSzPts val="1400"/>
              <a:buFont typeface="Century Gothic"/>
              <a:buChar char="●"/>
            </a:pPr>
            <a:r>
              <a:rPr b="1" lang="it">
                <a:solidFill>
                  <a:srgbClr val="5A189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New feature added</a:t>
            </a:r>
            <a:endParaRPr b="1">
              <a:solidFill>
                <a:srgbClr val="5A189A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78901" lvl="1" marL="360000" rtl="0" algn="l">
              <a:spcBef>
                <a:spcPts val="500"/>
              </a:spcBef>
              <a:spcAft>
                <a:spcPts val="0"/>
              </a:spcAft>
              <a:buClr>
                <a:srgbClr val="240046"/>
              </a:buClr>
              <a:buSzPts val="1400"/>
              <a:buFont typeface="Century Gothic"/>
              <a:buChar char="○"/>
            </a:pPr>
            <a:r>
              <a:rPr lang="it">
                <a:solidFill>
                  <a:srgbClr val="240046"/>
                </a:solidFill>
                <a:latin typeface="Consolas"/>
                <a:ea typeface="Consolas"/>
                <a:cs typeface="Consolas"/>
                <a:sym typeface="Consolas"/>
              </a:rPr>
              <a:t>age</a:t>
            </a:r>
            <a:r>
              <a:rPr lang="it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from dates subtraction (then dropped)</a:t>
            </a:r>
            <a:endParaRPr>
              <a:solidFill>
                <a:srgbClr val="24004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0" name="Google Shape;170;p18"/>
          <p:cNvPicPr preferRelativeResize="0"/>
          <p:nvPr/>
        </p:nvPicPr>
        <p:blipFill rotWithShape="1">
          <a:blip r:embed="rId4">
            <a:alphaModFix/>
          </a:blip>
          <a:srcRect b="0" l="0" r="51021" t="0"/>
          <a:stretch/>
        </p:blipFill>
        <p:spPr>
          <a:xfrm>
            <a:off x="6348494" y="2496150"/>
            <a:ext cx="2719313" cy="18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18"/>
          <p:cNvSpPr txBox="1"/>
          <p:nvPr/>
        </p:nvSpPr>
        <p:spPr>
          <a:xfrm>
            <a:off x="3672000" y="4296150"/>
            <a:ext cx="1800000" cy="400200"/>
          </a:xfrm>
          <a:prstGeom prst="rect">
            <a:avLst/>
          </a:prstGeom>
          <a:noFill/>
          <a:ln cap="flat" cmpd="sng" w="19050">
            <a:solidFill>
              <a:srgbClr val="5A189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5A189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99 → </a:t>
            </a:r>
            <a:r>
              <a:rPr b="1" lang="it">
                <a:solidFill>
                  <a:srgbClr val="5A189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95 FEATURES</a:t>
            </a:r>
            <a:endParaRPr b="1">
              <a:solidFill>
                <a:srgbClr val="5A189A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9"/>
          <p:cNvSpPr/>
          <p:nvPr/>
        </p:nvSpPr>
        <p:spPr>
          <a:xfrm>
            <a:off x="0" y="0"/>
            <a:ext cx="9144000" cy="216000"/>
          </a:xfrm>
          <a:prstGeom prst="rect">
            <a:avLst/>
          </a:prstGeom>
          <a:solidFill>
            <a:srgbClr val="24004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19"/>
          <p:cNvSpPr/>
          <p:nvPr/>
        </p:nvSpPr>
        <p:spPr>
          <a:xfrm>
            <a:off x="0" y="4927500"/>
            <a:ext cx="9144000" cy="216000"/>
          </a:xfrm>
          <a:prstGeom prst="rect">
            <a:avLst/>
          </a:prstGeom>
          <a:solidFill>
            <a:srgbClr val="9D4E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19"/>
          <p:cNvSpPr txBox="1"/>
          <p:nvPr/>
        </p:nvSpPr>
        <p:spPr>
          <a:xfrm>
            <a:off x="216000" y="4866150"/>
            <a:ext cx="288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 u="sng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Matteo Barbetti</a:t>
            </a:r>
            <a:r>
              <a:rPr lang="it" sz="1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(University of Firenze)</a:t>
            </a:r>
            <a:endParaRPr sz="10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9" name="Google Shape;179;p19"/>
          <p:cNvSpPr txBox="1"/>
          <p:nvPr/>
        </p:nvSpPr>
        <p:spPr>
          <a:xfrm>
            <a:off x="1046400" y="-61350"/>
            <a:ext cx="432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Bulky mediastinal lymphoma classification with ML-techniques</a:t>
            </a:r>
            <a:endParaRPr b="1" sz="10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0" name="Google Shape;180;p19"/>
          <p:cNvSpPr/>
          <p:nvPr/>
        </p:nvSpPr>
        <p:spPr>
          <a:xfrm flipH="1">
            <a:off x="5544000" y="4927500"/>
            <a:ext cx="3600000" cy="216000"/>
          </a:xfrm>
          <a:prstGeom prst="snip1Rect">
            <a:avLst>
              <a:gd fmla="val 50000" name="adj"/>
            </a:avLst>
          </a:prstGeom>
          <a:solidFill>
            <a:srgbClr val="5A189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1" name="Google Shape;181;p19"/>
          <p:cNvGrpSpPr/>
          <p:nvPr/>
        </p:nvGrpSpPr>
        <p:grpSpPr>
          <a:xfrm>
            <a:off x="8424000" y="4866150"/>
            <a:ext cx="760125" cy="338700"/>
            <a:chOff x="8424000" y="4866150"/>
            <a:chExt cx="760125" cy="338700"/>
          </a:xfrm>
        </p:grpSpPr>
        <p:sp>
          <p:nvSpPr>
            <p:cNvPr id="182" name="Google Shape;182;p19"/>
            <p:cNvSpPr/>
            <p:nvPr/>
          </p:nvSpPr>
          <p:spPr>
            <a:xfrm flipH="1">
              <a:off x="8424000" y="4927500"/>
              <a:ext cx="720000" cy="216000"/>
            </a:xfrm>
            <a:prstGeom prst="snip1Rect">
              <a:avLst>
                <a:gd fmla="val 50000" name="adj"/>
              </a:avLst>
            </a:prstGeom>
            <a:solidFill>
              <a:srgbClr val="2400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19"/>
            <p:cNvSpPr txBox="1"/>
            <p:nvPr/>
          </p:nvSpPr>
          <p:spPr>
            <a:xfrm>
              <a:off x="8536125" y="4866150"/>
              <a:ext cx="6480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10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07</a:t>
              </a:r>
              <a:r>
                <a:rPr lang="it" sz="10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|34</a:t>
              </a:r>
              <a:endParaRPr sz="1000"/>
            </a:p>
          </p:txBody>
        </p:sp>
      </p:grpSp>
      <p:sp>
        <p:nvSpPr>
          <p:cNvPr id="184" name="Google Shape;184;p19"/>
          <p:cNvSpPr/>
          <p:nvPr/>
        </p:nvSpPr>
        <p:spPr>
          <a:xfrm flipH="1" rot="10800000">
            <a:off x="0" y="0"/>
            <a:ext cx="938400" cy="216000"/>
          </a:xfrm>
          <a:prstGeom prst="snip1Rect">
            <a:avLst>
              <a:gd fmla="val 50000" name="adj"/>
            </a:avLst>
          </a:prstGeom>
          <a:solidFill>
            <a:srgbClr val="5A189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9"/>
          <p:cNvSpPr/>
          <p:nvPr/>
        </p:nvSpPr>
        <p:spPr>
          <a:xfrm flipH="1" rot="10800000">
            <a:off x="0" y="0"/>
            <a:ext cx="720000" cy="216000"/>
          </a:xfrm>
          <a:prstGeom prst="snip1Rect">
            <a:avLst>
              <a:gd fmla="val 50000" name="adj"/>
            </a:avLst>
          </a:prstGeom>
          <a:solidFill>
            <a:srgbClr val="9D4E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9"/>
          <p:cNvSpPr txBox="1"/>
          <p:nvPr/>
        </p:nvSpPr>
        <p:spPr>
          <a:xfrm>
            <a:off x="3967350" y="4866150"/>
            <a:ext cx="120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[16.09.2021]</a:t>
            </a:r>
            <a:endParaRPr/>
          </a:p>
        </p:txBody>
      </p:sp>
      <p:sp>
        <p:nvSpPr>
          <p:cNvPr id="187" name="Google Shape;187;p19"/>
          <p:cNvSpPr txBox="1"/>
          <p:nvPr/>
        </p:nvSpPr>
        <p:spPr>
          <a:xfrm>
            <a:off x="5544000" y="4866150"/>
            <a:ext cx="288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AIMN-Firenze meeting</a:t>
            </a:r>
            <a:endParaRPr sz="10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8" name="Google Shape;188;p19"/>
          <p:cNvSpPr txBox="1"/>
          <p:nvPr/>
        </p:nvSpPr>
        <p:spPr>
          <a:xfrm>
            <a:off x="2772000" y="2340900"/>
            <a:ext cx="3600000" cy="461700"/>
          </a:xfrm>
          <a:prstGeom prst="rect">
            <a:avLst/>
          </a:prstGeom>
          <a:noFill/>
          <a:ln cap="flat" cmpd="sng" w="19050">
            <a:solidFill>
              <a:srgbClr val="2400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800">
                <a:solidFill>
                  <a:srgbClr val="240046"/>
                </a:solidFill>
                <a:latin typeface="Consolas"/>
                <a:ea typeface="Consolas"/>
                <a:cs typeface="Consolas"/>
                <a:sym typeface="Consolas"/>
              </a:rPr>
              <a:t>data_visualization</a:t>
            </a:r>
            <a:endParaRPr i="1" sz="1800">
              <a:solidFill>
                <a:srgbClr val="24004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0"/>
          <p:cNvSpPr/>
          <p:nvPr/>
        </p:nvSpPr>
        <p:spPr>
          <a:xfrm>
            <a:off x="0" y="0"/>
            <a:ext cx="9144000" cy="216000"/>
          </a:xfrm>
          <a:prstGeom prst="rect">
            <a:avLst/>
          </a:prstGeom>
          <a:solidFill>
            <a:srgbClr val="24004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20"/>
          <p:cNvSpPr/>
          <p:nvPr/>
        </p:nvSpPr>
        <p:spPr>
          <a:xfrm>
            <a:off x="0" y="4927500"/>
            <a:ext cx="9144000" cy="216000"/>
          </a:xfrm>
          <a:prstGeom prst="rect">
            <a:avLst/>
          </a:prstGeom>
          <a:solidFill>
            <a:srgbClr val="9D4E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20"/>
          <p:cNvSpPr txBox="1"/>
          <p:nvPr/>
        </p:nvSpPr>
        <p:spPr>
          <a:xfrm>
            <a:off x="216000" y="4866150"/>
            <a:ext cx="288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 u="sng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Matteo Barbetti</a:t>
            </a:r>
            <a:r>
              <a:rPr lang="it" sz="1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(University of Firenze)</a:t>
            </a:r>
            <a:endParaRPr sz="10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p20"/>
          <p:cNvSpPr txBox="1"/>
          <p:nvPr/>
        </p:nvSpPr>
        <p:spPr>
          <a:xfrm>
            <a:off x="1046400" y="-61350"/>
            <a:ext cx="432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Bulky mediastinal lymphoma classification with ML-techniques</a:t>
            </a:r>
            <a:endParaRPr b="1" sz="10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7" name="Google Shape;197;p20"/>
          <p:cNvSpPr/>
          <p:nvPr/>
        </p:nvSpPr>
        <p:spPr>
          <a:xfrm flipH="1">
            <a:off x="5544000" y="4927500"/>
            <a:ext cx="3600000" cy="216000"/>
          </a:xfrm>
          <a:prstGeom prst="snip1Rect">
            <a:avLst>
              <a:gd fmla="val 50000" name="adj"/>
            </a:avLst>
          </a:prstGeom>
          <a:solidFill>
            <a:srgbClr val="5A189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8" name="Google Shape;198;p20"/>
          <p:cNvGrpSpPr/>
          <p:nvPr/>
        </p:nvGrpSpPr>
        <p:grpSpPr>
          <a:xfrm>
            <a:off x="8424000" y="4866150"/>
            <a:ext cx="760125" cy="338700"/>
            <a:chOff x="8424000" y="4866150"/>
            <a:chExt cx="760125" cy="338700"/>
          </a:xfrm>
        </p:grpSpPr>
        <p:sp>
          <p:nvSpPr>
            <p:cNvPr id="199" name="Google Shape;199;p20"/>
            <p:cNvSpPr/>
            <p:nvPr/>
          </p:nvSpPr>
          <p:spPr>
            <a:xfrm flipH="1">
              <a:off x="8424000" y="4927500"/>
              <a:ext cx="720000" cy="216000"/>
            </a:xfrm>
            <a:prstGeom prst="snip1Rect">
              <a:avLst>
                <a:gd fmla="val 50000" name="adj"/>
              </a:avLst>
            </a:prstGeom>
            <a:solidFill>
              <a:srgbClr val="2400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0"/>
            <p:cNvSpPr txBox="1"/>
            <p:nvPr/>
          </p:nvSpPr>
          <p:spPr>
            <a:xfrm>
              <a:off x="8536125" y="4866150"/>
              <a:ext cx="6480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10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08</a:t>
              </a:r>
              <a:r>
                <a:rPr lang="it" sz="10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|34</a:t>
              </a:r>
              <a:endParaRPr sz="1000"/>
            </a:p>
          </p:txBody>
        </p:sp>
      </p:grpSp>
      <p:sp>
        <p:nvSpPr>
          <p:cNvPr id="201" name="Google Shape;201;p20"/>
          <p:cNvSpPr/>
          <p:nvPr/>
        </p:nvSpPr>
        <p:spPr>
          <a:xfrm flipH="1" rot="10800000">
            <a:off x="0" y="0"/>
            <a:ext cx="938400" cy="216000"/>
          </a:xfrm>
          <a:prstGeom prst="snip1Rect">
            <a:avLst>
              <a:gd fmla="val 50000" name="adj"/>
            </a:avLst>
          </a:prstGeom>
          <a:solidFill>
            <a:srgbClr val="5A189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0"/>
          <p:cNvSpPr/>
          <p:nvPr/>
        </p:nvSpPr>
        <p:spPr>
          <a:xfrm flipH="1" rot="10800000">
            <a:off x="0" y="0"/>
            <a:ext cx="720000" cy="216000"/>
          </a:xfrm>
          <a:prstGeom prst="snip1Rect">
            <a:avLst>
              <a:gd fmla="val 50000" name="adj"/>
            </a:avLst>
          </a:prstGeom>
          <a:solidFill>
            <a:srgbClr val="9D4E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0"/>
          <p:cNvSpPr txBox="1"/>
          <p:nvPr/>
        </p:nvSpPr>
        <p:spPr>
          <a:xfrm>
            <a:off x="3967350" y="4866150"/>
            <a:ext cx="120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[16.09.2021]</a:t>
            </a:r>
            <a:endParaRPr/>
          </a:p>
        </p:txBody>
      </p:sp>
      <p:sp>
        <p:nvSpPr>
          <p:cNvPr id="204" name="Google Shape;204;p20"/>
          <p:cNvSpPr txBox="1"/>
          <p:nvPr/>
        </p:nvSpPr>
        <p:spPr>
          <a:xfrm>
            <a:off x="5544000" y="4866150"/>
            <a:ext cx="288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AIMN-Firenze meeting</a:t>
            </a:r>
            <a:endParaRPr sz="10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5" name="Google Shape;205;p20"/>
          <p:cNvSpPr txBox="1"/>
          <p:nvPr/>
        </p:nvSpPr>
        <p:spPr>
          <a:xfrm>
            <a:off x="0" y="410163"/>
            <a:ext cx="9144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800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Feature correlation </a:t>
            </a:r>
            <a:r>
              <a:rPr lang="it" sz="1800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</a:t>
            </a:r>
            <a:r>
              <a:rPr lang="it" sz="1800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1/2</a:t>
            </a:r>
            <a:r>
              <a:rPr lang="it" sz="1800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]</a:t>
            </a:r>
            <a:endParaRPr i="1" sz="1800">
              <a:solidFill>
                <a:srgbClr val="24004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6" name="Google Shape;206;p20"/>
          <p:cNvSpPr txBox="1"/>
          <p:nvPr/>
        </p:nvSpPr>
        <p:spPr>
          <a:xfrm>
            <a:off x="829200" y="1066050"/>
            <a:ext cx="74856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Two features strongly </a:t>
            </a:r>
            <a:r>
              <a:rPr b="1" lang="it">
                <a:solidFill>
                  <a:srgbClr val="5A189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correlated</a:t>
            </a:r>
            <a:r>
              <a:rPr lang="it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bring the </a:t>
            </a:r>
            <a:r>
              <a:rPr lang="it" u="sng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same statistical information</a:t>
            </a:r>
            <a:r>
              <a:rPr lang="it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then, in order to </a:t>
            </a:r>
            <a:r>
              <a:rPr b="1" lang="it">
                <a:solidFill>
                  <a:srgbClr val="5A189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increase</a:t>
            </a:r>
            <a:r>
              <a:rPr lang="it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the Machine Learning capabilities, one should </a:t>
            </a:r>
            <a:r>
              <a:rPr b="1" lang="it">
                <a:solidFill>
                  <a:srgbClr val="5A189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clean</a:t>
            </a:r>
            <a:r>
              <a:rPr lang="it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the dataset to have independent features.</a:t>
            </a:r>
            <a:endParaRPr>
              <a:solidFill>
                <a:srgbClr val="24004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07" name="Google Shape;2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2354850"/>
            <a:ext cx="4235400" cy="2340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8" name="Google Shape;208;p20"/>
          <p:cNvGrpSpPr/>
          <p:nvPr/>
        </p:nvGrpSpPr>
        <p:grpSpPr>
          <a:xfrm>
            <a:off x="367450" y="2571750"/>
            <a:ext cx="3905100" cy="1347300"/>
            <a:chOff x="2619450" y="2476500"/>
            <a:chExt cx="3905100" cy="1347300"/>
          </a:xfrm>
        </p:grpSpPr>
        <p:sp>
          <p:nvSpPr>
            <p:cNvPr id="209" name="Google Shape;209;p20"/>
            <p:cNvSpPr/>
            <p:nvPr/>
          </p:nvSpPr>
          <p:spPr>
            <a:xfrm>
              <a:off x="2619450" y="2476500"/>
              <a:ext cx="3905100" cy="1347300"/>
            </a:xfrm>
            <a:prstGeom prst="rect">
              <a:avLst/>
            </a:prstGeom>
            <a:noFill/>
            <a:ln cap="flat" cmpd="sng" w="19050">
              <a:solidFill>
                <a:srgbClr val="5A189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10" name="Google Shape;210;p2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838000" y="2686050"/>
              <a:ext cx="3467999" cy="72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1" name="Google Shape;211;p20"/>
            <p:cNvSpPr txBox="1"/>
            <p:nvPr/>
          </p:nvSpPr>
          <p:spPr>
            <a:xfrm>
              <a:off x="2619450" y="3406050"/>
              <a:ext cx="3905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t">
                  <a:solidFill>
                    <a:srgbClr val="5A189A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Pearson correlation coefficient</a:t>
              </a:r>
              <a:endParaRPr b="1">
                <a:solidFill>
                  <a:srgbClr val="5A189A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1"/>
          <p:cNvSpPr/>
          <p:nvPr/>
        </p:nvSpPr>
        <p:spPr>
          <a:xfrm>
            <a:off x="0" y="0"/>
            <a:ext cx="9144000" cy="216000"/>
          </a:xfrm>
          <a:prstGeom prst="rect">
            <a:avLst/>
          </a:prstGeom>
          <a:solidFill>
            <a:srgbClr val="24004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21"/>
          <p:cNvSpPr/>
          <p:nvPr/>
        </p:nvSpPr>
        <p:spPr>
          <a:xfrm>
            <a:off x="0" y="4927500"/>
            <a:ext cx="9144000" cy="216000"/>
          </a:xfrm>
          <a:prstGeom prst="rect">
            <a:avLst/>
          </a:prstGeom>
          <a:solidFill>
            <a:srgbClr val="9D4E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21"/>
          <p:cNvSpPr txBox="1"/>
          <p:nvPr/>
        </p:nvSpPr>
        <p:spPr>
          <a:xfrm>
            <a:off x="216000" y="4866150"/>
            <a:ext cx="288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 u="sng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Matteo Barbetti</a:t>
            </a:r>
            <a:r>
              <a:rPr lang="it" sz="1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(University of Firenze)</a:t>
            </a:r>
            <a:endParaRPr sz="10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9" name="Google Shape;219;p21"/>
          <p:cNvSpPr txBox="1"/>
          <p:nvPr/>
        </p:nvSpPr>
        <p:spPr>
          <a:xfrm>
            <a:off x="1046400" y="-61350"/>
            <a:ext cx="432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Bulky mediastinal lymphoma classification with ML-techniques</a:t>
            </a:r>
            <a:endParaRPr b="1" sz="10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0" name="Google Shape;220;p21"/>
          <p:cNvSpPr/>
          <p:nvPr/>
        </p:nvSpPr>
        <p:spPr>
          <a:xfrm flipH="1">
            <a:off x="5544000" y="4927500"/>
            <a:ext cx="3600000" cy="216000"/>
          </a:xfrm>
          <a:prstGeom prst="snip1Rect">
            <a:avLst>
              <a:gd fmla="val 50000" name="adj"/>
            </a:avLst>
          </a:prstGeom>
          <a:solidFill>
            <a:srgbClr val="5A189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1" name="Google Shape;221;p21"/>
          <p:cNvGrpSpPr/>
          <p:nvPr/>
        </p:nvGrpSpPr>
        <p:grpSpPr>
          <a:xfrm>
            <a:off x="8424000" y="4866150"/>
            <a:ext cx="760125" cy="338700"/>
            <a:chOff x="8424000" y="4866150"/>
            <a:chExt cx="760125" cy="338700"/>
          </a:xfrm>
        </p:grpSpPr>
        <p:sp>
          <p:nvSpPr>
            <p:cNvPr id="222" name="Google Shape;222;p21"/>
            <p:cNvSpPr/>
            <p:nvPr/>
          </p:nvSpPr>
          <p:spPr>
            <a:xfrm flipH="1">
              <a:off x="8424000" y="4927500"/>
              <a:ext cx="720000" cy="216000"/>
            </a:xfrm>
            <a:prstGeom prst="snip1Rect">
              <a:avLst>
                <a:gd fmla="val 50000" name="adj"/>
              </a:avLst>
            </a:prstGeom>
            <a:solidFill>
              <a:srgbClr val="2400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21"/>
            <p:cNvSpPr txBox="1"/>
            <p:nvPr/>
          </p:nvSpPr>
          <p:spPr>
            <a:xfrm>
              <a:off x="8536125" y="4866150"/>
              <a:ext cx="6480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10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09</a:t>
              </a:r>
              <a:r>
                <a:rPr lang="it" sz="10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|34</a:t>
              </a:r>
              <a:endParaRPr sz="1000"/>
            </a:p>
          </p:txBody>
        </p:sp>
      </p:grpSp>
      <p:sp>
        <p:nvSpPr>
          <p:cNvPr id="224" name="Google Shape;224;p21"/>
          <p:cNvSpPr/>
          <p:nvPr/>
        </p:nvSpPr>
        <p:spPr>
          <a:xfrm flipH="1" rot="10800000">
            <a:off x="0" y="0"/>
            <a:ext cx="938400" cy="216000"/>
          </a:xfrm>
          <a:prstGeom prst="snip1Rect">
            <a:avLst>
              <a:gd fmla="val 50000" name="adj"/>
            </a:avLst>
          </a:prstGeom>
          <a:solidFill>
            <a:srgbClr val="5A189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1"/>
          <p:cNvSpPr/>
          <p:nvPr/>
        </p:nvSpPr>
        <p:spPr>
          <a:xfrm flipH="1" rot="10800000">
            <a:off x="0" y="0"/>
            <a:ext cx="720000" cy="216000"/>
          </a:xfrm>
          <a:prstGeom prst="snip1Rect">
            <a:avLst>
              <a:gd fmla="val 50000" name="adj"/>
            </a:avLst>
          </a:prstGeom>
          <a:solidFill>
            <a:srgbClr val="9D4E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1"/>
          <p:cNvSpPr txBox="1"/>
          <p:nvPr/>
        </p:nvSpPr>
        <p:spPr>
          <a:xfrm>
            <a:off x="3967350" y="4866150"/>
            <a:ext cx="120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[16.09.2021]</a:t>
            </a:r>
            <a:endParaRPr/>
          </a:p>
        </p:txBody>
      </p:sp>
      <p:sp>
        <p:nvSpPr>
          <p:cNvPr id="227" name="Google Shape;227;p21"/>
          <p:cNvSpPr txBox="1"/>
          <p:nvPr/>
        </p:nvSpPr>
        <p:spPr>
          <a:xfrm>
            <a:off x="5544000" y="4866150"/>
            <a:ext cx="288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AIMN-Firenze meeting</a:t>
            </a:r>
            <a:endParaRPr sz="10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28" name="Google Shape;22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8563" y="1099638"/>
            <a:ext cx="3190875" cy="3113552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21"/>
          <p:cNvSpPr txBox="1"/>
          <p:nvPr/>
        </p:nvSpPr>
        <p:spPr>
          <a:xfrm>
            <a:off x="0" y="410163"/>
            <a:ext cx="9144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800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Feature correlation </a:t>
            </a:r>
            <a:r>
              <a:rPr lang="it" sz="1800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[2/2]</a:t>
            </a:r>
            <a:endParaRPr i="1" sz="1800">
              <a:solidFill>
                <a:srgbClr val="24004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230" name="Google Shape;230;p21"/>
          <p:cNvGrpSpPr/>
          <p:nvPr/>
        </p:nvGrpSpPr>
        <p:grpSpPr>
          <a:xfrm>
            <a:off x="720000" y="1088925"/>
            <a:ext cx="4824000" cy="3135000"/>
            <a:chOff x="720000" y="1088925"/>
            <a:chExt cx="4824000" cy="3135000"/>
          </a:xfrm>
        </p:grpSpPr>
        <p:sp>
          <p:nvSpPr>
            <p:cNvPr id="231" name="Google Shape;231;p21"/>
            <p:cNvSpPr txBox="1"/>
            <p:nvPr/>
          </p:nvSpPr>
          <p:spPr>
            <a:xfrm>
              <a:off x="720000" y="1088925"/>
              <a:ext cx="4824000" cy="313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-178899" lvl="0" marL="179999" rtl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40046"/>
                </a:buClr>
                <a:buSzPts val="1400"/>
                <a:buFont typeface="Century Gothic"/>
                <a:buChar char="●"/>
              </a:pPr>
              <a:r>
                <a:rPr lang="it">
                  <a:solidFill>
                    <a:srgbClr val="240046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Pandas DataFrame is able to compute </a:t>
              </a:r>
              <a:r>
                <a:rPr lang="it" u="sng">
                  <a:solidFill>
                    <a:srgbClr val="9D4EDD"/>
                  </a:solidFill>
                  <a:latin typeface="Century Gothic"/>
                  <a:ea typeface="Century Gothic"/>
                  <a:cs typeface="Century Gothic"/>
                  <a:sym typeface="Century Gothic"/>
                  <a:hlinkClick r:id="rId4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easily</a:t>
              </a:r>
              <a:r>
                <a:rPr lang="it" u="sng">
                  <a:solidFill>
                    <a:schemeClr val="hlink"/>
                  </a:solidFill>
                  <a:latin typeface="Century Gothic"/>
                  <a:ea typeface="Century Gothic"/>
                  <a:cs typeface="Century Gothic"/>
                  <a:sym typeface="Century Gothic"/>
                  <a:hlinkClick r:id="rId5"/>
                </a:rPr>
                <a:t> </a:t>
              </a:r>
              <a:r>
                <a:rPr b="1" lang="it">
                  <a:solidFill>
                    <a:srgbClr val="5A189A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pairwise correlation of columns</a:t>
              </a:r>
              <a:r>
                <a:rPr lang="it">
                  <a:solidFill>
                    <a:srgbClr val="240046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 (features), excluding NA/null values</a:t>
              </a:r>
              <a:endParaRPr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indent="-178899" lvl="0" marL="179999" rtl="0" algn="just">
                <a:lnSpc>
                  <a:spcPct val="115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240046"/>
                </a:buClr>
                <a:buSzPts val="1400"/>
                <a:buFont typeface="Century Gothic"/>
                <a:buChar char="●"/>
              </a:pPr>
              <a:r>
                <a:rPr lang="it">
                  <a:solidFill>
                    <a:srgbClr val="240046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Here a graphical example for a bunch of variables</a:t>
              </a:r>
              <a:endParaRPr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indent="-178901" lvl="1" marL="360000" rtl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40046"/>
                </a:buClr>
                <a:buSzPts val="1400"/>
                <a:buFont typeface="Consolas"/>
                <a:buChar char="○"/>
              </a:pPr>
              <a:r>
                <a:rPr lang="it">
                  <a:solidFill>
                    <a:srgbClr val="240046"/>
                  </a:solidFill>
                  <a:latin typeface="Consolas"/>
                  <a:ea typeface="Consolas"/>
                  <a:cs typeface="Consolas"/>
                  <a:sym typeface="Consolas"/>
                </a:rPr>
                <a:t>MTV (# vx)</a:t>
              </a:r>
              <a:endParaRPr>
                <a:solidFill>
                  <a:srgbClr val="240046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-178901" lvl="1" marL="360000" rtl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40046"/>
                </a:buClr>
                <a:buSzPts val="1400"/>
                <a:buFont typeface="Consolas"/>
                <a:buChar char="○"/>
              </a:pPr>
              <a:r>
                <a:rPr lang="it">
                  <a:solidFill>
                    <a:srgbClr val="240046"/>
                  </a:solidFill>
                  <a:latin typeface="Consolas"/>
                  <a:ea typeface="Consolas"/>
                  <a:cs typeface="Consolas"/>
                  <a:sym typeface="Consolas"/>
                </a:rPr>
                <a:t>MTV (mL)</a:t>
              </a:r>
              <a:endParaRPr>
                <a:solidFill>
                  <a:srgbClr val="240046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-178901" lvl="1" marL="360000" rtl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40046"/>
                </a:buClr>
                <a:buSzPts val="1400"/>
                <a:buFont typeface="Consolas"/>
                <a:buChar char="○"/>
              </a:pPr>
              <a:r>
                <a:rPr lang="it">
                  <a:solidFill>
                    <a:srgbClr val="240046"/>
                  </a:solidFill>
                  <a:latin typeface="Consolas"/>
                  <a:ea typeface="Consolas"/>
                  <a:cs typeface="Consolas"/>
                  <a:sym typeface="Consolas"/>
                </a:rPr>
                <a:t>SMTV (mL/Kg)</a:t>
              </a:r>
              <a:endParaRPr>
                <a:solidFill>
                  <a:srgbClr val="240046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-178901" lvl="1" marL="360000" rtl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40046"/>
                </a:buClr>
                <a:buSzPts val="1400"/>
                <a:buFont typeface="Consolas"/>
                <a:buChar char="○"/>
              </a:pPr>
              <a:r>
                <a:rPr lang="it">
                  <a:solidFill>
                    <a:srgbClr val="240046"/>
                  </a:solidFill>
                  <a:latin typeface="Consolas"/>
                  <a:ea typeface="Consolas"/>
                  <a:cs typeface="Consolas"/>
                  <a:sym typeface="Consolas"/>
                </a:rPr>
                <a:t>MTV (# vx) TOT</a:t>
              </a:r>
              <a:endParaRPr>
                <a:solidFill>
                  <a:srgbClr val="240046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-178901" lvl="1" marL="360000" rtl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40046"/>
                </a:buClr>
                <a:buSzPts val="1400"/>
                <a:buFont typeface="Consolas"/>
                <a:buChar char="○"/>
              </a:pPr>
              <a:r>
                <a:rPr lang="it">
                  <a:solidFill>
                    <a:srgbClr val="240046"/>
                  </a:solidFill>
                  <a:latin typeface="Consolas"/>
                  <a:ea typeface="Consolas"/>
                  <a:cs typeface="Consolas"/>
                  <a:sym typeface="Consolas"/>
                </a:rPr>
                <a:t>MTV (mL) TOT</a:t>
              </a:r>
              <a:endParaRPr>
                <a:solidFill>
                  <a:srgbClr val="240046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-178899" lvl="0" marL="179999" rtl="0" algn="just">
                <a:lnSpc>
                  <a:spcPct val="115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240046"/>
                </a:buClr>
                <a:buSzPts val="1400"/>
                <a:buFont typeface="Century Gothic"/>
                <a:buChar char="●"/>
              </a:pPr>
              <a:r>
                <a:rPr lang="it">
                  <a:solidFill>
                    <a:srgbClr val="240046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Variables with strong correlations </a:t>
              </a:r>
              <a:r>
                <a:rPr b="1" lang="it">
                  <a:solidFill>
                    <a:srgbClr val="5A189A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dropped</a:t>
              </a:r>
              <a:endParaRPr b="1">
                <a:solidFill>
                  <a:srgbClr val="5A189A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indent="-178901" lvl="1" marL="360000" rtl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40046"/>
                </a:buClr>
                <a:buSzPts val="1400"/>
                <a:buFont typeface="Century Gothic"/>
                <a:buChar char="○"/>
              </a:pPr>
              <a:r>
                <a:rPr lang="it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…</a:t>
              </a:r>
              <a:r>
                <a:rPr lang="it">
                  <a:solidFill>
                    <a:srgbClr val="240046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                      → </a:t>
              </a:r>
              <a:r>
                <a:rPr i="1" lang="it">
                  <a:solidFill>
                    <a:srgbClr val="240046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strong correlation</a:t>
              </a:r>
              <a:endParaRPr i="1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pic>
          <p:nvPicPr>
            <p:cNvPr id="232" name="Google Shape;232;p21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1170875" y="3909150"/>
              <a:ext cx="1212750" cy="252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33" name="Google Shape;233;p21"/>
          <p:cNvSpPr txBox="1"/>
          <p:nvPr/>
        </p:nvSpPr>
        <p:spPr>
          <a:xfrm>
            <a:off x="3672000" y="4296150"/>
            <a:ext cx="1800000" cy="400200"/>
          </a:xfrm>
          <a:prstGeom prst="rect">
            <a:avLst/>
          </a:prstGeom>
          <a:noFill/>
          <a:ln cap="flat" cmpd="sng" w="19050">
            <a:solidFill>
              <a:srgbClr val="5A189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5A189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95 → 17 FEATURES</a:t>
            </a:r>
            <a:endParaRPr b="1">
              <a:solidFill>
                <a:srgbClr val="5A189A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