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8719800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4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004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6" autoAdjust="0"/>
  </p:normalViewPr>
  <p:slideViewPr>
    <p:cSldViewPr snapToGrid="0">
      <p:cViewPr>
        <p:scale>
          <a:sx n="25" d="100"/>
          <a:sy n="25" d="100"/>
        </p:scale>
        <p:origin x="305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4242116"/>
            <a:ext cx="15911830" cy="9024244"/>
          </a:xfrm>
        </p:spPr>
        <p:txBody>
          <a:bodyPr anchor="b"/>
          <a:lstStyle>
            <a:lvl1pPr algn="ctr"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13614370"/>
            <a:ext cx="14039850" cy="6258167"/>
          </a:xfrm>
        </p:spPr>
        <p:txBody>
          <a:bodyPr/>
          <a:lstStyle>
            <a:lvl1pPr marL="0" indent="0" algn="ctr">
              <a:buNone/>
              <a:defRPr sz="4913"/>
            </a:lvl1pPr>
            <a:lvl2pPr marL="935980" indent="0" algn="ctr">
              <a:buNone/>
              <a:defRPr sz="4094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899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9" indent="0" algn="ctr">
              <a:buNone/>
              <a:defRPr sz="3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3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16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1380037"/>
            <a:ext cx="4036457" cy="21966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1380037"/>
            <a:ext cx="11875373" cy="219665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3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6462182"/>
            <a:ext cx="16145828" cy="10782289"/>
          </a:xfrm>
        </p:spPr>
        <p:txBody>
          <a:bodyPr anchor="b"/>
          <a:lstStyle>
            <a:lvl1pPr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17346476"/>
            <a:ext cx="16145828" cy="5670151"/>
          </a:xfrm>
        </p:spPr>
        <p:txBody>
          <a:bodyPr/>
          <a:lstStyle>
            <a:lvl1pPr marL="0" indent="0">
              <a:buNone/>
              <a:defRPr sz="4913">
                <a:solidFill>
                  <a:schemeClr val="tx1"/>
                </a:solidFill>
              </a:defRPr>
            </a:lvl1pPr>
            <a:lvl2pPr marL="93598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8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99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380043"/>
            <a:ext cx="16145828" cy="5010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6354174"/>
            <a:ext cx="7919352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9468256"/>
            <a:ext cx="7919352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6354174"/>
            <a:ext cx="7958353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9468256"/>
            <a:ext cx="7958353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0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3732107"/>
            <a:ext cx="9476899" cy="18420497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3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3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3732107"/>
            <a:ext cx="9476899" cy="18420497"/>
          </a:xfrm>
        </p:spPr>
        <p:txBody>
          <a:bodyPr anchor="t"/>
          <a:lstStyle>
            <a:lvl1pPr marL="0" indent="0">
              <a:buNone/>
              <a:defRPr sz="6551"/>
            </a:lvl1pPr>
            <a:lvl2pPr marL="935980" indent="0">
              <a:buNone/>
              <a:defRPr sz="5732"/>
            </a:lvl2pPr>
            <a:lvl3pPr marL="1871960" indent="0">
              <a:buNone/>
              <a:defRPr sz="4913"/>
            </a:lvl3pPr>
            <a:lvl4pPr marL="2807940" indent="0">
              <a:buNone/>
              <a:defRPr sz="4094"/>
            </a:lvl4pPr>
            <a:lvl5pPr marL="3743919" indent="0">
              <a:buNone/>
              <a:defRPr sz="4094"/>
            </a:lvl5pPr>
            <a:lvl6pPr marL="4679899" indent="0">
              <a:buNone/>
              <a:defRPr sz="4094"/>
            </a:lvl6pPr>
            <a:lvl7pPr marL="5615879" indent="0">
              <a:buNone/>
              <a:defRPr sz="4094"/>
            </a:lvl7pPr>
            <a:lvl8pPr marL="6551859" indent="0">
              <a:buNone/>
              <a:defRPr sz="4094"/>
            </a:lvl8pPr>
            <a:lvl9pPr marL="7487839" indent="0">
              <a:buNone/>
              <a:defRPr sz="4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1380043"/>
            <a:ext cx="16145828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6900186"/>
            <a:ext cx="16145828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21/10/2021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24024655"/>
            <a:ext cx="631793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3pPr>
      <a:lvl4pPr marL="32759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0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6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89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BD0544-A506-4187-9A62-FD0DC7A3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01" y="21706442"/>
            <a:ext cx="1803522" cy="4114286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0B93FAE2-6136-4D56-A96E-35F866B6D688}"/>
              </a:ext>
            </a:extLst>
          </p:cNvPr>
          <p:cNvSpPr txBox="1"/>
          <p:nvPr/>
        </p:nvSpPr>
        <p:spPr>
          <a:xfrm>
            <a:off x="233418" y="430752"/>
            <a:ext cx="17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Figure 5</a:t>
            </a:r>
            <a:endParaRPr lang="en-HK" sz="3600" dirty="0"/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A7B848CB-DEE9-4596-A36E-74A99578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53558"/>
              </p:ext>
            </p:extLst>
          </p:nvPr>
        </p:nvGraphicFramePr>
        <p:xfrm>
          <a:off x="2363871" y="388506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pic>
        <p:nvPicPr>
          <p:cNvPr id="312" name="Picture 311">
            <a:extLst>
              <a:ext uri="{FF2B5EF4-FFF2-40B4-BE49-F238E27FC236}">
                <a16:creationId xmlns:a16="http://schemas.microsoft.com/office/drawing/2014/main" id="{AA1AE129-F4FA-4F3A-BF17-CB2DE644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3809603"/>
            <a:ext cx="6458346" cy="651361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D263F441-3E22-48F5-B90C-29FAE5150E89}"/>
              </a:ext>
            </a:extLst>
          </p:cNvPr>
          <p:cNvSpPr txBox="1"/>
          <p:nvPr/>
        </p:nvSpPr>
        <p:spPr>
          <a:xfrm rot="16200000">
            <a:off x="1130459" y="6774021"/>
            <a:ext cx="94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CRC </a:t>
            </a:r>
            <a:endParaRPr lang="zh-CN" altLang="en-US" sz="3200" b="1" dirty="0"/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9FAC7B43-DD1A-4C92-8295-740679A1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3809603"/>
            <a:ext cx="6292225" cy="6341349"/>
          </a:xfrm>
          <a:prstGeom prst="rect">
            <a:avLst/>
          </a:prstGeom>
        </p:spPr>
      </p:pic>
      <p:pic>
        <p:nvPicPr>
          <p:cNvPr id="315" name="Picture 3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906E98-0C84-4AD0-B288-12E10F3B9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16011" r="38493" b="13102"/>
          <a:stretch/>
        </p:blipFill>
        <p:spPr>
          <a:xfrm>
            <a:off x="12793407" y="5420038"/>
            <a:ext cx="5365486" cy="4717559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4313EC9E-AF7C-4320-A07B-3738F985C201}"/>
              </a:ext>
            </a:extLst>
          </p:cNvPr>
          <p:cNvSpPr txBox="1"/>
          <p:nvPr/>
        </p:nvSpPr>
        <p:spPr>
          <a:xfrm rot="16200000">
            <a:off x="-59187" y="20192601"/>
            <a:ext cx="323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Healthy control</a:t>
            </a:r>
            <a:endParaRPr lang="zh-CN" altLang="en-US" sz="3200" b="1" dirty="0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D96A28AA-3D91-4148-AD6E-589379F15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7220258"/>
            <a:ext cx="6484722" cy="63643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77FAF80F-94DD-4803-B614-F417DBBE5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037" y="17220258"/>
            <a:ext cx="6451764" cy="652946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4BC868E-693A-4932-A115-C8BBC83737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r="34352"/>
          <a:stretch/>
        </p:blipFill>
        <p:spPr>
          <a:xfrm>
            <a:off x="12818346" y="18523403"/>
            <a:ext cx="4851122" cy="5400000"/>
          </a:xfrm>
          <a:prstGeom prst="rect">
            <a:avLst/>
          </a:prstGeom>
        </p:spPr>
      </p:pic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5E3ADE3D-BD91-4CB2-AAA8-E7B3A8A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58018"/>
              </p:ext>
            </p:extLst>
          </p:nvPr>
        </p:nvGraphicFramePr>
        <p:xfrm>
          <a:off x="1883232" y="3885060"/>
          <a:ext cx="2412268" cy="636156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321" name="Table 320">
            <a:extLst>
              <a:ext uri="{FF2B5EF4-FFF2-40B4-BE49-F238E27FC236}">
                <a16:creationId xmlns:a16="http://schemas.microsoft.com/office/drawing/2014/main" id="{C7BBD1FA-3805-4455-8F25-D727F67C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38391"/>
              </p:ext>
            </p:extLst>
          </p:nvPr>
        </p:nvGraphicFramePr>
        <p:xfrm>
          <a:off x="1883232" y="17349061"/>
          <a:ext cx="2412268" cy="6314782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63" name="Oval 362">
            <a:extLst>
              <a:ext uri="{FF2B5EF4-FFF2-40B4-BE49-F238E27FC236}">
                <a16:creationId xmlns:a16="http://schemas.microsoft.com/office/drawing/2014/main" id="{94592B1B-1ADA-4DA4-852A-6BEA026BDDE8}"/>
              </a:ext>
            </a:extLst>
          </p:cNvPr>
          <p:cNvSpPr/>
          <p:nvPr/>
        </p:nvSpPr>
        <p:spPr>
          <a:xfrm>
            <a:off x="6600146" y="23879448"/>
            <a:ext cx="341640" cy="33884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EF48F57-8ABB-4B35-9207-09218FAF377D}"/>
              </a:ext>
            </a:extLst>
          </p:cNvPr>
          <p:cNvSpPr txBox="1"/>
          <p:nvPr/>
        </p:nvSpPr>
        <p:spPr>
          <a:xfrm>
            <a:off x="6977658" y="23849718"/>
            <a:ext cx="23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Asperillaceae</a:t>
            </a:r>
            <a:endParaRPr lang="zh-CN" altLang="en-US" sz="2400" b="1" i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3E05D4B-FEE7-49AF-B85A-BA0298AEE006}"/>
              </a:ext>
            </a:extLst>
          </p:cNvPr>
          <p:cNvSpPr/>
          <p:nvPr/>
        </p:nvSpPr>
        <p:spPr>
          <a:xfrm>
            <a:off x="9169144" y="23845036"/>
            <a:ext cx="341640" cy="338842"/>
          </a:xfrm>
          <a:prstGeom prst="ellipse">
            <a:avLst/>
          </a:prstGeom>
          <a:solidFill>
            <a:srgbClr val="9477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47FF0C-D16C-4F40-BBBD-402955FFC06A}"/>
              </a:ext>
            </a:extLst>
          </p:cNvPr>
          <p:cNvSpPr txBox="1"/>
          <p:nvPr/>
        </p:nvSpPr>
        <p:spPr>
          <a:xfrm>
            <a:off x="9546656" y="23823188"/>
            <a:ext cx="30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Ceratocystidaceae</a:t>
            </a:r>
            <a:endParaRPr lang="zh-CN" altLang="en-US" sz="2400" b="1" i="1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10235D4-34FC-4A00-B907-7951EE6704DE}"/>
              </a:ext>
            </a:extLst>
          </p:cNvPr>
          <p:cNvSpPr/>
          <p:nvPr/>
        </p:nvSpPr>
        <p:spPr>
          <a:xfrm>
            <a:off x="12596354" y="23845036"/>
            <a:ext cx="341640" cy="33884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B9E0FA-2C2A-47B5-AD22-593AF518BD72}"/>
              </a:ext>
            </a:extLst>
          </p:cNvPr>
          <p:cNvSpPr txBox="1"/>
          <p:nvPr/>
        </p:nvSpPr>
        <p:spPr>
          <a:xfrm>
            <a:off x="12973866" y="23823188"/>
            <a:ext cx="30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Choanephoraceae</a:t>
            </a:r>
            <a:endParaRPr lang="zh-CN" altLang="en-US" sz="2400" b="1" i="1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CB68F6E3-45E3-4180-9B27-428FC69CA28C}"/>
              </a:ext>
            </a:extLst>
          </p:cNvPr>
          <p:cNvSpPr/>
          <p:nvPr/>
        </p:nvSpPr>
        <p:spPr>
          <a:xfrm>
            <a:off x="12596354" y="25031139"/>
            <a:ext cx="341640" cy="338842"/>
          </a:xfrm>
          <a:prstGeom prst="ellipse">
            <a:avLst/>
          </a:prstGeom>
          <a:solidFill>
            <a:srgbClr val="9E7EA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FB61E0E-87A1-4DBE-B67E-A81D58EA8B5B}"/>
              </a:ext>
            </a:extLst>
          </p:cNvPr>
          <p:cNvSpPr txBox="1"/>
          <p:nvPr/>
        </p:nvSpPr>
        <p:spPr>
          <a:xfrm>
            <a:off x="12973866" y="25009291"/>
            <a:ext cx="270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Cordycipitaceae</a:t>
            </a:r>
            <a:endParaRPr lang="zh-CN" altLang="en-US" sz="2400" b="1" i="1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4E29D-7869-4831-AF72-BFE7B07B63CB}"/>
              </a:ext>
            </a:extLst>
          </p:cNvPr>
          <p:cNvSpPr/>
          <p:nvPr/>
        </p:nvSpPr>
        <p:spPr>
          <a:xfrm>
            <a:off x="6600146" y="25105386"/>
            <a:ext cx="341640" cy="338841"/>
          </a:xfrm>
          <a:prstGeom prst="ellipse">
            <a:avLst/>
          </a:prstGeom>
          <a:solidFill>
            <a:srgbClr val="A4D2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544CB88-2850-4E77-8CA7-FB1963ACE1DB}"/>
              </a:ext>
            </a:extLst>
          </p:cNvPr>
          <p:cNvSpPr txBox="1"/>
          <p:nvPr/>
        </p:nvSpPr>
        <p:spPr>
          <a:xfrm>
            <a:off x="6977658" y="25066608"/>
            <a:ext cx="24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Culicosporidae</a:t>
            </a:r>
            <a:endParaRPr lang="zh-CN" altLang="en-US" sz="2400" b="1" i="1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558F65-67C8-462A-B7D0-792FE5A503F0}"/>
              </a:ext>
            </a:extLst>
          </p:cNvPr>
          <p:cNvSpPr/>
          <p:nvPr/>
        </p:nvSpPr>
        <p:spPr>
          <a:xfrm>
            <a:off x="6600146" y="24288094"/>
            <a:ext cx="341640" cy="338842"/>
          </a:xfrm>
          <a:prstGeom prst="ellipse">
            <a:avLst/>
          </a:prstGeom>
          <a:solidFill>
            <a:srgbClr val="EEAEA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ABA310-4AC4-4A6F-9E8D-E7728DAC7E16}"/>
              </a:ext>
            </a:extLst>
          </p:cNvPr>
          <p:cNvSpPr txBox="1"/>
          <p:nvPr/>
        </p:nvSpPr>
        <p:spPr>
          <a:xfrm>
            <a:off x="6977658" y="24255348"/>
            <a:ext cx="226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Erysiphaceae</a:t>
            </a:r>
            <a:endParaRPr lang="zh-CN" altLang="en-US" sz="2400" b="1" i="1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36C3D2C-DA8A-45E2-9690-D9CE15AF0C79}"/>
              </a:ext>
            </a:extLst>
          </p:cNvPr>
          <p:cNvSpPr/>
          <p:nvPr/>
        </p:nvSpPr>
        <p:spPr>
          <a:xfrm>
            <a:off x="9169144" y="24239755"/>
            <a:ext cx="341640" cy="338841"/>
          </a:xfrm>
          <a:prstGeom prst="ellipse">
            <a:avLst/>
          </a:prstGeom>
          <a:solidFill>
            <a:srgbClr val="EDCE7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1D8802-D17A-402F-B14F-995C9CA9BD24}"/>
              </a:ext>
            </a:extLst>
          </p:cNvPr>
          <p:cNvSpPr txBox="1"/>
          <p:nvPr/>
        </p:nvSpPr>
        <p:spPr>
          <a:xfrm>
            <a:off x="9546656" y="24231002"/>
            <a:ext cx="22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Glomeraceae</a:t>
            </a:r>
            <a:endParaRPr lang="zh-CN" altLang="en-US" sz="2400" b="1" i="1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E945B-89DA-4C4B-8818-37414276B6D4}"/>
              </a:ext>
            </a:extLst>
          </p:cNvPr>
          <p:cNvSpPr/>
          <p:nvPr/>
        </p:nvSpPr>
        <p:spPr>
          <a:xfrm>
            <a:off x="12596354" y="24240404"/>
            <a:ext cx="341640" cy="33884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8124DC0-AC42-4D0B-ADCA-4EED7A5F1E7E}"/>
              </a:ext>
            </a:extLst>
          </p:cNvPr>
          <p:cNvSpPr txBox="1"/>
          <p:nvPr/>
        </p:nvSpPr>
        <p:spPr>
          <a:xfrm>
            <a:off x="12973866" y="24218556"/>
            <a:ext cx="29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Hyaloscyphaceae</a:t>
            </a:r>
            <a:endParaRPr lang="zh-CN" altLang="en-US" sz="2400" b="1" i="1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059F5CA-26ED-4118-8A17-FE9EF4EA1AAF}"/>
              </a:ext>
            </a:extLst>
          </p:cNvPr>
          <p:cNvSpPr/>
          <p:nvPr/>
        </p:nvSpPr>
        <p:spPr>
          <a:xfrm>
            <a:off x="6600146" y="25514032"/>
            <a:ext cx="341640" cy="338842"/>
          </a:xfrm>
          <a:prstGeom prst="ellipse">
            <a:avLst/>
          </a:prstGeom>
          <a:solidFill>
            <a:srgbClr val="E4B69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7093329-9329-42DB-8F06-0E3CEF9DA100}"/>
              </a:ext>
            </a:extLst>
          </p:cNvPr>
          <p:cNvSpPr txBox="1"/>
          <p:nvPr/>
        </p:nvSpPr>
        <p:spPr>
          <a:xfrm>
            <a:off x="6977658" y="25472239"/>
            <a:ext cx="253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Marasmiaceae</a:t>
            </a:r>
            <a:endParaRPr lang="zh-CN" altLang="en-US" sz="2400" b="1" i="1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3438AF9-5F6E-4E3E-80DC-9E2EDE4D1E3D}"/>
              </a:ext>
            </a:extLst>
          </p:cNvPr>
          <p:cNvSpPr/>
          <p:nvPr/>
        </p:nvSpPr>
        <p:spPr>
          <a:xfrm>
            <a:off x="9169144" y="25034717"/>
            <a:ext cx="341640" cy="338842"/>
          </a:xfrm>
          <a:prstGeom prst="ellipse">
            <a:avLst/>
          </a:prstGeom>
          <a:solidFill>
            <a:srgbClr val="80B9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758A112-7900-4434-9441-362F5B8C89C7}"/>
              </a:ext>
            </a:extLst>
          </p:cNvPr>
          <p:cNvSpPr txBox="1"/>
          <p:nvPr/>
        </p:nvSpPr>
        <p:spPr>
          <a:xfrm>
            <a:off x="9546656" y="25046630"/>
            <a:ext cx="34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Mycosphaerallaceae</a:t>
            </a:r>
            <a:endParaRPr lang="zh-CN" altLang="en-US" sz="2400" b="1" i="1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825AB42-B3FF-457E-9347-40DEF5340E0D}"/>
              </a:ext>
            </a:extLst>
          </p:cNvPr>
          <p:cNvSpPr/>
          <p:nvPr/>
        </p:nvSpPr>
        <p:spPr>
          <a:xfrm>
            <a:off x="6600146" y="24696740"/>
            <a:ext cx="341640" cy="338842"/>
          </a:xfrm>
          <a:prstGeom prst="ellipse">
            <a:avLst/>
          </a:prstGeom>
          <a:solidFill>
            <a:srgbClr val="33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5549B53-7CF5-4C70-8AE9-DE8E419F3F3E}"/>
              </a:ext>
            </a:extLst>
          </p:cNvPr>
          <p:cNvSpPr txBox="1"/>
          <p:nvPr/>
        </p:nvSpPr>
        <p:spPr>
          <a:xfrm>
            <a:off x="6977658" y="24660978"/>
            <a:ext cx="187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Pichiaceae</a:t>
            </a:r>
            <a:endParaRPr lang="zh-CN" altLang="en-US" sz="2400" b="1" i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6B8B410-CDD6-449F-8744-06D764ABB3FB}"/>
              </a:ext>
            </a:extLst>
          </p:cNvPr>
          <p:cNvSpPr/>
          <p:nvPr/>
        </p:nvSpPr>
        <p:spPr>
          <a:xfrm>
            <a:off x="9169144" y="24616125"/>
            <a:ext cx="341640" cy="338842"/>
          </a:xfrm>
          <a:prstGeom prst="ellipse">
            <a:avLst/>
          </a:prstGeom>
          <a:solidFill>
            <a:srgbClr val="44954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BCAB790-3629-4862-9539-ED5A5CDD92FD}"/>
              </a:ext>
            </a:extLst>
          </p:cNvPr>
          <p:cNvSpPr txBox="1"/>
          <p:nvPr/>
        </p:nvSpPr>
        <p:spPr>
          <a:xfrm>
            <a:off x="9546656" y="24638816"/>
            <a:ext cx="194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Pythiaceae</a:t>
            </a:r>
            <a:endParaRPr lang="zh-CN" altLang="en-US" sz="2400" b="1" i="1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FEA1DC9-2E3B-4B41-8E93-65B8F882D61E}"/>
              </a:ext>
            </a:extLst>
          </p:cNvPr>
          <p:cNvSpPr/>
          <p:nvPr/>
        </p:nvSpPr>
        <p:spPr>
          <a:xfrm>
            <a:off x="12596354" y="24635772"/>
            <a:ext cx="341640" cy="338842"/>
          </a:xfrm>
          <a:prstGeom prst="ellipse">
            <a:avLst/>
          </a:prstGeom>
          <a:solidFill>
            <a:srgbClr val="7D6C7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52898CA-D0D9-47C6-9E98-6330BFFC28F0}"/>
              </a:ext>
            </a:extLst>
          </p:cNvPr>
          <p:cNvSpPr txBox="1"/>
          <p:nvPr/>
        </p:nvSpPr>
        <p:spPr>
          <a:xfrm>
            <a:off x="12973866" y="24613924"/>
            <a:ext cx="347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Saccharomycetaceae</a:t>
            </a:r>
            <a:endParaRPr lang="zh-CN" altLang="en-US" sz="2400" b="1" i="1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3A3FEAC-BDE5-4733-8A5B-FDEFCF6137CE}"/>
              </a:ext>
            </a:extLst>
          </p:cNvPr>
          <p:cNvSpPr/>
          <p:nvPr/>
        </p:nvSpPr>
        <p:spPr>
          <a:xfrm>
            <a:off x="9169144" y="25455010"/>
            <a:ext cx="341640" cy="338842"/>
          </a:xfrm>
          <a:prstGeom prst="ellipse">
            <a:avLst/>
          </a:prstGeom>
          <a:solidFill>
            <a:srgbClr val="89D0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E89CCDD-9FB6-4586-889C-446DC71B6669}"/>
              </a:ext>
            </a:extLst>
          </p:cNvPr>
          <p:cNvSpPr txBox="1"/>
          <p:nvPr/>
        </p:nvSpPr>
        <p:spPr>
          <a:xfrm>
            <a:off x="9546656" y="25454444"/>
            <a:ext cx="328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Teratosphaeriaceae</a:t>
            </a:r>
            <a:endParaRPr lang="zh-CN" altLang="en-US" sz="2400" b="1" i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9942AA0-2FC3-4708-8EBF-85E09B511D4E}"/>
              </a:ext>
            </a:extLst>
          </p:cNvPr>
          <p:cNvSpPr txBox="1"/>
          <p:nvPr/>
        </p:nvSpPr>
        <p:spPr>
          <a:xfrm>
            <a:off x="1811807" y="23903409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Bacteria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5D08CE5-6F57-433C-857A-15BBBC7B484D}"/>
              </a:ext>
            </a:extLst>
          </p:cNvPr>
          <p:cNvSpPr txBox="1"/>
          <p:nvPr/>
        </p:nvSpPr>
        <p:spPr>
          <a:xfrm>
            <a:off x="1811807" y="24360341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Bacteria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25A7E76-DCB4-4DF6-9F50-0904EEFF7377}"/>
              </a:ext>
            </a:extLst>
          </p:cNvPr>
          <p:cNvSpPr txBox="1"/>
          <p:nvPr/>
        </p:nvSpPr>
        <p:spPr>
          <a:xfrm>
            <a:off x="1811807" y="24817273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Fungus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8E8B8B3-BDBD-469E-B202-F1894627CF59}"/>
              </a:ext>
            </a:extLst>
          </p:cNvPr>
          <p:cNvSpPr txBox="1"/>
          <p:nvPr/>
        </p:nvSpPr>
        <p:spPr>
          <a:xfrm>
            <a:off x="1811807" y="25274204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Fungus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94120D3-7F7E-487A-8B9E-86B2723700D4}"/>
              </a:ext>
            </a:extLst>
          </p:cNvPr>
          <p:cNvSpPr txBox="1"/>
          <p:nvPr/>
        </p:nvSpPr>
        <p:spPr>
          <a:xfrm>
            <a:off x="3112450" y="23823189"/>
            <a:ext cx="31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pathogens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B937557-0110-434F-A388-7FDBD179082F}"/>
              </a:ext>
            </a:extLst>
          </p:cNvPr>
          <p:cNvSpPr txBox="1"/>
          <p:nvPr/>
        </p:nvSpPr>
        <p:spPr>
          <a:xfrm>
            <a:off x="3112450" y="24322261"/>
            <a:ext cx="32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probiotic</a:t>
            </a:r>
            <a:endParaRPr lang="zh-CN" altLang="en-US" sz="24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CD472B-A5B0-4A4C-A3A6-DE891C2647A5}"/>
              </a:ext>
            </a:extLst>
          </p:cNvPr>
          <p:cNvSpPr txBox="1"/>
          <p:nvPr/>
        </p:nvSpPr>
        <p:spPr>
          <a:xfrm>
            <a:off x="3112450" y="24821333"/>
            <a:ext cx="29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Enriched Fungus</a:t>
            </a:r>
            <a:endParaRPr lang="zh-CN" altLang="en-US" sz="24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11F4B19-6053-4578-AEE1-81155CFB6F19}"/>
              </a:ext>
            </a:extLst>
          </p:cNvPr>
          <p:cNvSpPr txBox="1"/>
          <p:nvPr/>
        </p:nvSpPr>
        <p:spPr>
          <a:xfrm>
            <a:off x="3112450" y="25320405"/>
            <a:ext cx="31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Depleted Fungus</a:t>
            </a:r>
            <a:endParaRPr lang="zh-CN" altLang="en-US" sz="2400" b="1" dirty="0"/>
          </a:p>
        </p:txBody>
      </p:sp>
      <p:graphicFrame>
        <p:nvGraphicFramePr>
          <p:cNvPr id="375" name="Table 13">
            <a:extLst>
              <a:ext uri="{FF2B5EF4-FFF2-40B4-BE49-F238E27FC236}">
                <a16:creationId xmlns:a16="http://schemas.microsoft.com/office/drawing/2014/main" id="{897D28A3-5FF3-4943-85DD-A13C5796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34331"/>
              </p:ext>
            </p:extLst>
          </p:nvPr>
        </p:nvGraphicFramePr>
        <p:xfrm>
          <a:off x="4626695" y="346365"/>
          <a:ext cx="6292225" cy="32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5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3224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76" name="Table 13">
            <a:extLst>
              <a:ext uri="{FF2B5EF4-FFF2-40B4-BE49-F238E27FC236}">
                <a16:creationId xmlns:a16="http://schemas.microsoft.com/office/drawing/2014/main" id="{808D85C4-9995-486A-82C1-DE4253E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46199"/>
              </p:ext>
            </p:extLst>
          </p:nvPr>
        </p:nvGraphicFramePr>
        <p:xfrm>
          <a:off x="11273507" y="1019456"/>
          <a:ext cx="6344745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pic>
        <p:nvPicPr>
          <p:cNvPr id="377" name="Picture 376">
            <a:extLst>
              <a:ext uri="{FF2B5EF4-FFF2-40B4-BE49-F238E27FC236}">
                <a16:creationId xmlns:a16="http://schemas.microsoft.com/office/drawing/2014/main" id="{5AB78D55-B3FC-4FE6-98EB-23FB8AC3D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0471848"/>
            <a:ext cx="6433507" cy="642751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86E8E46-D203-4E10-AF46-5EB9DDD9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10471848"/>
            <a:ext cx="6458346" cy="6581272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CBBD40AE-81C6-4111-B234-F1B67D3DCDB9}"/>
              </a:ext>
            </a:extLst>
          </p:cNvPr>
          <p:cNvSpPr txBox="1"/>
          <p:nvPr/>
        </p:nvSpPr>
        <p:spPr>
          <a:xfrm rot="16200000">
            <a:off x="744175" y="13470097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Adenoma</a:t>
            </a:r>
            <a:endParaRPr lang="zh-CN" altLang="en-US" sz="3200" b="1" dirty="0"/>
          </a:p>
        </p:txBody>
      </p:sp>
      <p:pic>
        <p:nvPicPr>
          <p:cNvPr id="380" name="Picture 37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4CE6174-3490-46F2-B2A8-50464B1E4D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t="9175" r="40699" b="22662"/>
          <a:stretch/>
        </p:blipFill>
        <p:spPr>
          <a:xfrm>
            <a:off x="13197340" y="11292195"/>
            <a:ext cx="5444656" cy="5417998"/>
          </a:xfrm>
          <a:prstGeom prst="rect">
            <a:avLst/>
          </a:prstGeom>
        </p:spPr>
      </p:pic>
      <p:graphicFrame>
        <p:nvGraphicFramePr>
          <p:cNvPr id="381" name="Table 380">
            <a:extLst>
              <a:ext uri="{FF2B5EF4-FFF2-40B4-BE49-F238E27FC236}">
                <a16:creationId xmlns:a16="http://schemas.microsoft.com/office/drawing/2014/main" id="{EB611099-6467-4A26-969A-1F68513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997"/>
              </p:ext>
            </p:extLst>
          </p:nvPr>
        </p:nvGraphicFramePr>
        <p:xfrm>
          <a:off x="1883232" y="10627661"/>
          <a:ext cx="2412268" cy="636903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63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FC415A-FA10-4D81-9A99-EF67CA589176}"/>
              </a:ext>
            </a:extLst>
          </p:cNvPr>
          <p:cNvSpPr/>
          <p:nvPr/>
        </p:nvSpPr>
        <p:spPr>
          <a:xfrm>
            <a:off x="4621615" y="3591560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413855-F9FF-44EB-8997-E7B4DB76F996}"/>
              </a:ext>
            </a:extLst>
          </p:cNvPr>
          <p:cNvSpPr/>
          <p:nvPr/>
        </p:nvSpPr>
        <p:spPr>
          <a:xfrm>
            <a:off x="11278447" y="358494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2986CF-0703-48A7-BD0C-7E2B7F0E4976}"/>
              </a:ext>
            </a:extLst>
          </p:cNvPr>
          <p:cNvSpPr/>
          <p:nvPr/>
        </p:nvSpPr>
        <p:spPr>
          <a:xfrm rot="16200000">
            <a:off x="1278797" y="6917555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A04406-CC12-46D6-8A9E-84CC8B01C9BF}"/>
              </a:ext>
            </a:extLst>
          </p:cNvPr>
          <p:cNvSpPr/>
          <p:nvPr/>
        </p:nvSpPr>
        <p:spPr>
          <a:xfrm rot="16200000">
            <a:off x="1246310" y="13618453"/>
            <a:ext cx="6404782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E64C0A-7A41-4547-98E2-32753D9E6D37}"/>
              </a:ext>
            </a:extLst>
          </p:cNvPr>
          <p:cNvSpPr/>
          <p:nvPr/>
        </p:nvSpPr>
        <p:spPr>
          <a:xfrm rot="16200000">
            <a:off x="1264184" y="20343176"/>
            <a:ext cx="6369034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36BBF2-F828-493E-AB8D-54DAE83F6DAA}"/>
              </a:ext>
            </a:extLst>
          </p:cNvPr>
          <p:cNvSpPr/>
          <p:nvPr/>
        </p:nvSpPr>
        <p:spPr>
          <a:xfrm>
            <a:off x="11278447" y="1026232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4D3C27-9708-414D-9D21-CC0C25B21235}"/>
              </a:ext>
            </a:extLst>
          </p:cNvPr>
          <p:cNvSpPr/>
          <p:nvPr/>
        </p:nvSpPr>
        <p:spPr>
          <a:xfrm>
            <a:off x="11278447" y="17009409"/>
            <a:ext cx="6339805" cy="260035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Fungi</a:t>
            </a:r>
            <a:endParaRPr lang="zh-CN" alt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49A7DB-97F9-4862-9473-C278CA275848}"/>
              </a:ext>
            </a:extLst>
          </p:cNvPr>
          <p:cNvSpPr/>
          <p:nvPr/>
        </p:nvSpPr>
        <p:spPr>
          <a:xfrm>
            <a:off x="4621615" y="1026232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C235A6-359D-4B99-AC11-5E2C44040657}"/>
              </a:ext>
            </a:extLst>
          </p:cNvPr>
          <p:cNvSpPr/>
          <p:nvPr/>
        </p:nvSpPr>
        <p:spPr>
          <a:xfrm>
            <a:off x="4621615" y="17009409"/>
            <a:ext cx="6274985" cy="260035"/>
          </a:xfrm>
          <a:prstGeom prst="rect">
            <a:avLst/>
          </a:prstGeom>
          <a:solidFill>
            <a:srgbClr val="0045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Bacteria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411</Words>
  <Application>Microsoft Office PowerPoint</Application>
  <PresentationFormat>Custom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22</cp:revision>
  <dcterms:created xsi:type="dcterms:W3CDTF">2021-10-18T07:57:36Z</dcterms:created>
  <dcterms:modified xsi:type="dcterms:W3CDTF">2021-10-21T03:16:17Z</dcterms:modified>
</cp:coreProperties>
</file>