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19080163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 Yu (MEDT)" initials="JY(" lastIdx="3" clrIdx="0">
    <p:extLst>
      <p:ext uri="{19B8F6BF-5375-455C-9EA6-DF929625EA0E}">
        <p15:presenceInfo xmlns:p15="http://schemas.microsoft.com/office/powerpoint/2012/main" userId="Jun Yu (MED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204" y="-3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9T15:52:28.183" idx="1">
    <p:pos x="2981" y="1849"/>
    <p:text>please indicate what the colors mean</p:text>
    <p:extLst>
      <p:ext uri="{C676402C-5697-4E1C-873F-D02D1690AC5C}">
        <p15:threadingInfo xmlns:p15="http://schemas.microsoft.com/office/powerpoint/2012/main" timeZoneBias="-480"/>
      </p:ext>
    </p:extLst>
  </p:cm>
  <p:cm authorId="1" dt="2021-10-19T15:52:48.996" idx="2">
    <p:pos x="4194" y="5093"/>
    <p:text>add x y subtitle</p:text>
    <p:extLst>
      <p:ext uri="{C676402C-5697-4E1C-873F-D02D1690AC5C}">
        <p15:threadingInfo xmlns:p15="http://schemas.microsoft.com/office/powerpoint/2012/main" timeZoneBias="-480"/>
      </p:ext>
    </p:extLst>
  </p:cm>
  <p:cm authorId="1" dt="2021-10-19T15:56:13.870" idx="3">
    <p:pos x="2776" y="4850"/>
    <p:text>add 5+ and 5- in the panel a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012" y="4124164"/>
            <a:ext cx="16218139" cy="8773325"/>
          </a:xfrm>
        </p:spPr>
        <p:txBody>
          <a:bodyPr anchor="b"/>
          <a:lstStyle>
            <a:lvl1pPr algn="ctr">
              <a:defRPr sz="1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5021" y="13235822"/>
            <a:ext cx="14310122" cy="6084159"/>
          </a:xfrm>
        </p:spPr>
        <p:txBody>
          <a:bodyPr/>
          <a:lstStyle>
            <a:lvl1pPr marL="0" indent="0" algn="ctr">
              <a:buNone/>
              <a:defRPr sz="5008"/>
            </a:lvl1pPr>
            <a:lvl2pPr marL="953994" indent="0" algn="ctr">
              <a:buNone/>
              <a:defRPr sz="4173"/>
            </a:lvl2pPr>
            <a:lvl3pPr marL="1907987" indent="0" algn="ctr">
              <a:buNone/>
              <a:defRPr sz="3756"/>
            </a:lvl3pPr>
            <a:lvl4pPr marL="2861981" indent="0" algn="ctr">
              <a:buNone/>
              <a:defRPr sz="3339"/>
            </a:lvl4pPr>
            <a:lvl5pPr marL="3815974" indent="0" algn="ctr">
              <a:buNone/>
              <a:defRPr sz="3339"/>
            </a:lvl5pPr>
            <a:lvl6pPr marL="4769968" indent="0" algn="ctr">
              <a:buNone/>
              <a:defRPr sz="3339"/>
            </a:lvl6pPr>
            <a:lvl7pPr marL="5723961" indent="0" algn="ctr">
              <a:buNone/>
              <a:defRPr sz="3339"/>
            </a:lvl7pPr>
            <a:lvl8pPr marL="6677955" indent="0" algn="ctr">
              <a:buNone/>
              <a:defRPr sz="3339"/>
            </a:lvl8pPr>
            <a:lvl9pPr marL="7631948" indent="0" algn="ctr">
              <a:buNone/>
              <a:defRPr sz="333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19/10/2021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04020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19/10/2021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7942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54243" y="1341665"/>
            <a:ext cx="4114160" cy="213558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1762" y="1341665"/>
            <a:ext cx="12103978" cy="213558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19/10/2021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1614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19/10/2021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3348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824" y="6282501"/>
            <a:ext cx="16456641" cy="10482488"/>
          </a:xfrm>
        </p:spPr>
        <p:txBody>
          <a:bodyPr anchor="b"/>
          <a:lstStyle>
            <a:lvl1pPr>
              <a:defRPr sz="1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1824" y="16864157"/>
            <a:ext cx="16456641" cy="5512493"/>
          </a:xfrm>
        </p:spPr>
        <p:txBody>
          <a:bodyPr/>
          <a:lstStyle>
            <a:lvl1pPr marL="0" indent="0">
              <a:buNone/>
              <a:defRPr sz="5008">
                <a:solidFill>
                  <a:schemeClr val="tx1"/>
                </a:solidFill>
              </a:defRPr>
            </a:lvl1pPr>
            <a:lvl2pPr marL="953994" indent="0">
              <a:buNone/>
              <a:defRPr sz="4173">
                <a:solidFill>
                  <a:schemeClr val="tx1">
                    <a:tint val="75000"/>
                  </a:schemeClr>
                </a:solidFill>
              </a:defRPr>
            </a:lvl2pPr>
            <a:lvl3pPr marL="1907987" indent="0">
              <a:buNone/>
              <a:defRPr sz="3756">
                <a:solidFill>
                  <a:schemeClr val="tx1">
                    <a:tint val="75000"/>
                  </a:schemeClr>
                </a:solidFill>
              </a:defRPr>
            </a:lvl3pPr>
            <a:lvl4pPr marL="2861981" indent="0">
              <a:buNone/>
              <a:defRPr sz="3339">
                <a:solidFill>
                  <a:schemeClr val="tx1">
                    <a:tint val="75000"/>
                  </a:schemeClr>
                </a:solidFill>
              </a:defRPr>
            </a:lvl4pPr>
            <a:lvl5pPr marL="3815974" indent="0">
              <a:buNone/>
              <a:defRPr sz="3339">
                <a:solidFill>
                  <a:schemeClr val="tx1">
                    <a:tint val="75000"/>
                  </a:schemeClr>
                </a:solidFill>
              </a:defRPr>
            </a:lvl5pPr>
            <a:lvl6pPr marL="4769968" indent="0">
              <a:buNone/>
              <a:defRPr sz="3339">
                <a:solidFill>
                  <a:schemeClr val="tx1">
                    <a:tint val="75000"/>
                  </a:schemeClr>
                </a:solidFill>
              </a:defRPr>
            </a:lvl6pPr>
            <a:lvl7pPr marL="5723961" indent="0">
              <a:buNone/>
              <a:defRPr sz="3339">
                <a:solidFill>
                  <a:schemeClr val="tx1">
                    <a:tint val="75000"/>
                  </a:schemeClr>
                </a:solidFill>
              </a:defRPr>
            </a:lvl7pPr>
            <a:lvl8pPr marL="6677955" indent="0">
              <a:buNone/>
              <a:defRPr sz="3339">
                <a:solidFill>
                  <a:schemeClr val="tx1">
                    <a:tint val="75000"/>
                  </a:schemeClr>
                </a:solidFill>
              </a:defRPr>
            </a:lvl8pPr>
            <a:lvl9pPr marL="7631948" indent="0">
              <a:buNone/>
              <a:defRPr sz="33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19/10/2021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2446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1761" y="6708326"/>
            <a:ext cx="8109069" cy="159891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59333" y="6708326"/>
            <a:ext cx="8109069" cy="159891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19/10/2021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771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246" y="1341671"/>
            <a:ext cx="16456641" cy="48708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4248" y="6177496"/>
            <a:ext cx="8071802" cy="3027495"/>
          </a:xfrm>
        </p:spPr>
        <p:txBody>
          <a:bodyPr anchor="b"/>
          <a:lstStyle>
            <a:lvl1pPr marL="0" indent="0">
              <a:buNone/>
              <a:defRPr sz="5008" b="1"/>
            </a:lvl1pPr>
            <a:lvl2pPr marL="953994" indent="0">
              <a:buNone/>
              <a:defRPr sz="4173" b="1"/>
            </a:lvl2pPr>
            <a:lvl3pPr marL="1907987" indent="0">
              <a:buNone/>
              <a:defRPr sz="3756" b="1"/>
            </a:lvl3pPr>
            <a:lvl4pPr marL="2861981" indent="0">
              <a:buNone/>
              <a:defRPr sz="3339" b="1"/>
            </a:lvl4pPr>
            <a:lvl5pPr marL="3815974" indent="0">
              <a:buNone/>
              <a:defRPr sz="3339" b="1"/>
            </a:lvl5pPr>
            <a:lvl6pPr marL="4769968" indent="0">
              <a:buNone/>
              <a:defRPr sz="3339" b="1"/>
            </a:lvl6pPr>
            <a:lvl7pPr marL="5723961" indent="0">
              <a:buNone/>
              <a:defRPr sz="3339" b="1"/>
            </a:lvl7pPr>
            <a:lvl8pPr marL="6677955" indent="0">
              <a:buNone/>
              <a:defRPr sz="3339" b="1"/>
            </a:lvl8pPr>
            <a:lvl9pPr marL="7631948" indent="0">
              <a:buNone/>
              <a:defRPr sz="333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4248" y="9204991"/>
            <a:ext cx="8071802" cy="135391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59334" y="6177496"/>
            <a:ext cx="8111554" cy="3027495"/>
          </a:xfrm>
        </p:spPr>
        <p:txBody>
          <a:bodyPr anchor="b"/>
          <a:lstStyle>
            <a:lvl1pPr marL="0" indent="0">
              <a:buNone/>
              <a:defRPr sz="5008" b="1"/>
            </a:lvl1pPr>
            <a:lvl2pPr marL="953994" indent="0">
              <a:buNone/>
              <a:defRPr sz="4173" b="1"/>
            </a:lvl2pPr>
            <a:lvl3pPr marL="1907987" indent="0">
              <a:buNone/>
              <a:defRPr sz="3756" b="1"/>
            </a:lvl3pPr>
            <a:lvl4pPr marL="2861981" indent="0">
              <a:buNone/>
              <a:defRPr sz="3339" b="1"/>
            </a:lvl4pPr>
            <a:lvl5pPr marL="3815974" indent="0">
              <a:buNone/>
              <a:defRPr sz="3339" b="1"/>
            </a:lvl5pPr>
            <a:lvl6pPr marL="4769968" indent="0">
              <a:buNone/>
              <a:defRPr sz="3339" b="1"/>
            </a:lvl6pPr>
            <a:lvl7pPr marL="5723961" indent="0">
              <a:buNone/>
              <a:defRPr sz="3339" b="1"/>
            </a:lvl7pPr>
            <a:lvl8pPr marL="6677955" indent="0">
              <a:buNone/>
              <a:defRPr sz="3339" b="1"/>
            </a:lvl8pPr>
            <a:lvl9pPr marL="7631948" indent="0">
              <a:buNone/>
              <a:defRPr sz="333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59334" y="9204991"/>
            <a:ext cx="8111554" cy="135391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19/10/2021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4109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19/10/2021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76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19/10/2021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0109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246" y="1679998"/>
            <a:ext cx="6153849" cy="5879994"/>
          </a:xfrm>
        </p:spPr>
        <p:txBody>
          <a:bodyPr anchor="b"/>
          <a:lstStyle>
            <a:lvl1pPr>
              <a:defRPr sz="66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1554" y="3628335"/>
            <a:ext cx="9659333" cy="17908316"/>
          </a:xfrm>
        </p:spPr>
        <p:txBody>
          <a:bodyPr/>
          <a:lstStyle>
            <a:lvl1pPr>
              <a:defRPr sz="6677"/>
            </a:lvl1pPr>
            <a:lvl2pPr>
              <a:defRPr sz="5842"/>
            </a:lvl2pPr>
            <a:lvl3pPr>
              <a:defRPr sz="5008"/>
            </a:lvl3pPr>
            <a:lvl4pPr>
              <a:defRPr sz="4173"/>
            </a:lvl4pPr>
            <a:lvl5pPr>
              <a:defRPr sz="4173"/>
            </a:lvl5pPr>
            <a:lvl6pPr>
              <a:defRPr sz="4173"/>
            </a:lvl6pPr>
            <a:lvl7pPr>
              <a:defRPr sz="4173"/>
            </a:lvl7pPr>
            <a:lvl8pPr>
              <a:defRPr sz="4173"/>
            </a:lvl8pPr>
            <a:lvl9pPr>
              <a:defRPr sz="417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4246" y="7559993"/>
            <a:ext cx="6153849" cy="14005821"/>
          </a:xfrm>
        </p:spPr>
        <p:txBody>
          <a:bodyPr/>
          <a:lstStyle>
            <a:lvl1pPr marL="0" indent="0">
              <a:buNone/>
              <a:defRPr sz="3339"/>
            </a:lvl1pPr>
            <a:lvl2pPr marL="953994" indent="0">
              <a:buNone/>
              <a:defRPr sz="2921"/>
            </a:lvl2pPr>
            <a:lvl3pPr marL="1907987" indent="0">
              <a:buNone/>
              <a:defRPr sz="2504"/>
            </a:lvl3pPr>
            <a:lvl4pPr marL="2861981" indent="0">
              <a:buNone/>
              <a:defRPr sz="2087"/>
            </a:lvl4pPr>
            <a:lvl5pPr marL="3815974" indent="0">
              <a:buNone/>
              <a:defRPr sz="2087"/>
            </a:lvl5pPr>
            <a:lvl6pPr marL="4769968" indent="0">
              <a:buNone/>
              <a:defRPr sz="2087"/>
            </a:lvl6pPr>
            <a:lvl7pPr marL="5723961" indent="0">
              <a:buNone/>
              <a:defRPr sz="2087"/>
            </a:lvl7pPr>
            <a:lvl8pPr marL="6677955" indent="0">
              <a:buNone/>
              <a:defRPr sz="2087"/>
            </a:lvl8pPr>
            <a:lvl9pPr marL="7631948" indent="0">
              <a:buNone/>
              <a:defRPr sz="20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19/10/2021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1156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246" y="1679998"/>
            <a:ext cx="6153849" cy="5879994"/>
          </a:xfrm>
        </p:spPr>
        <p:txBody>
          <a:bodyPr anchor="b"/>
          <a:lstStyle>
            <a:lvl1pPr>
              <a:defRPr sz="66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1554" y="3628335"/>
            <a:ext cx="9659333" cy="17908316"/>
          </a:xfrm>
        </p:spPr>
        <p:txBody>
          <a:bodyPr anchor="t"/>
          <a:lstStyle>
            <a:lvl1pPr marL="0" indent="0">
              <a:buNone/>
              <a:defRPr sz="6677"/>
            </a:lvl1pPr>
            <a:lvl2pPr marL="953994" indent="0">
              <a:buNone/>
              <a:defRPr sz="5842"/>
            </a:lvl2pPr>
            <a:lvl3pPr marL="1907987" indent="0">
              <a:buNone/>
              <a:defRPr sz="5008"/>
            </a:lvl3pPr>
            <a:lvl4pPr marL="2861981" indent="0">
              <a:buNone/>
              <a:defRPr sz="4173"/>
            </a:lvl4pPr>
            <a:lvl5pPr marL="3815974" indent="0">
              <a:buNone/>
              <a:defRPr sz="4173"/>
            </a:lvl5pPr>
            <a:lvl6pPr marL="4769968" indent="0">
              <a:buNone/>
              <a:defRPr sz="4173"/>
            </a:lvl6pPr>
            <a:lvl7pPr marL="5723961" indent="0">
              <a:buNone/>
              <a:defRPr sz="4173"/>
            </a:lvl7pPr>
            <a:lvl8pPr marL="6677955" indent="0">
              <a:buNone/>
              <a:defRPr sz="4173"/>
            </a:lvl8pPr>
            <a:lvl9pPr marL="7631948" indent="0">
              <a:buNone/>
              <a:defRPr sz="417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4246" y="7559993"/>
            <a:ext cx="6153849" cy="14005821"/>
          </a:xfrm>
        </p:spPr>
        <p:txBody>
          <a:bodyPr/>
          <a:lstStyle>
            <a:lvl1pPr marL="0" indent="0">
              <a:buNone/>
              <a:defRPr sz="3339"/>
            </a:lvl1pPr>
            <a:lvl2pPr marL="953994" indent="0">
              <a:buNone/>
              <a:defRPr sz="2921"/>
            </a:lvl2pPr>
            <a:lvl3pPr marL="1907987" indent="0">
              <a:buNone/>
              <a:defRPr sz="2504"/>
            </a:lvl3pPr>
            <a:lvl4pPr marL="2861981" indent="0">
              <a:buNone/>
              <a:defRPr sz="2087"/>
            </a:lvl4pPr>
            <a:lvl5pPr marL="3815974" indent="0">
              <a:buNone/>
              <a:defRPr sz="2087"/>
            </a:lvl5pPr>
            <a:lvl6pPr marL="4769968" indent="0">
              <a:buNone/>
              <a:defRPr sz="2087"/>
            </a:lvl6pPr>
            <a:lvl7pPr marL="5723961" indent="0">
              <a:buNone/>
              <a:defRPr sz="2087"/>
            </a:lvl7pPr>
            <a:lvl8pPr marL="6677955" indent="0">
              <a:buNone/>
              <a:defRPr sz="2087"/>
            </a:lvl8pPr>
            <a:lvl9pPr marL="7631948" indent="0">
              <a:buNone/>
              <a:defRPr sz="20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19/10/2021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0239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1761" y="1341671"/>
            <a:ext cx="16456641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1761" y="6708326"/>
            <a:ext cx="16456641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1761" y="23356649"/>
            <a:ext cx="4293037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4FADF-D0C6-45B9-9519-8E9831A40386}" type="datetimeFigureOut">
              <a:rPr lang="en-HK" smtClean="0"/>
              <a:t>19/10/2021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20304" y="23356649"/>
            <a:ext cx="6439555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75365" y="23356649"/>
            <a:ext cx="4293037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5458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907987" rtl="0" eaLnBrk="1" latinLnBrk="0" hangingPunct="1">
        <a:lnSpc>
          <a:spcPct val="90000"/>
        </a:lnSpc>
        <a:spcBef>
          <a:spcPct val="0"/>
        </a:spcBef>
        <a:buNone/>
        <a:defRPr sz="91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6997" indent="-476997" algn="l" defTabSz="1907987" rtl="0" eaLnBrk="1" latinLnBrk="0" hangingPunct="1">
        <a:lnSpc>
          <a:spcPct val="90000"/>
        </a:lnSpc>
        <a:spcBef>
          <a:spcPts val="2087"/>
        </a:spcBef>
        <a:buFont typeface="Arial" panose="020B0604020202020204" pitchFamily="34" charset="0"/>
        <a:buChar char="•"/>
        <a:defRPr sz="5842" kern="1200">
          <a:solidFill>
            <a:schemeClr val="tx1"/>
          </a:solidFill>
          <a:latin typeface="+mn-lt"/>
          <a:ea typeface="+mn-ea"/>
          <a:cs typeface="+mn-cs"/>
        </a:defRPr>
      </a:lvl1pPr>
      <a:lvl2pPr marL="1430990" indent="-476997" algn="l" defTabSz="1907987" rtl="0" eaLnBrk="1" latinLnBrk="0" hangingPunct="1">
        <a:lnSpc>
          <a:spcPct val="90000"/>
        </a:lnSpc>
        <a:spcBef>
          <a:spcPts val="1043"/>
        </a:spcBef>
        <a:buFont typeface="Arial" panose="020B0604020202020204" pitchFamily="34" charset="0"/>
        <a:buChar char="•"/>
        <a:defRPr sz="5008" kern="1200">
          <a:solidFill>
            <a:schemeClr val="tx1"/>
          </a:solidFill>
          <a:latin typeface="+mn-lt"/>
          <a:ea typeface="+mn-ea"/>
          <a:cs typeface="+mn-cs"/>
        </a:defRPr>
      </a:lvl2pPr>
      <a:lvl3pPr marL="2384984" indent="-476997" algn="l" defTabSz="1907987" rtl="0" eaLnBrk="1" latinLnBrk="0" hangingPunct="1">
        <a:lnSpc>
          <a:spcPct val="90000"/>
        </a:lnSpc>
        <a:spcBef>
          <a:spcPts val="1043"/>
        </a:spcBef>
        <a:buFont typeface="Arial" panose="020B0604020202020204" pitchFamily="34" charset="0"/>
        <a:buChar char="•"/>
        <a:defRPr sz="4173" kern="1200">
          <a:solidFill>
            <a:schemeClr val="tx1"/>
          </a:solidFill>
          <a:latin typeface="+mn-lt"/>
          <a:ea typeface="+mn-ea"/>
          <a:cs typeface="+mn-cs"/>
        </a:defRPr>
      </a:lvl3pPr>
      <a:lvl4pPr marL="3338977" indent="-476997" algn="l" defTabSz="1907987" rtl="0" eaLnBrk="1" latinLnBrk="0" hangingPunct="1">
        <a:lnSpc>
          <a:spcPct val="90000"/>
        </a:lnSpc>
        <a:spcBef>
          <a:spcPts val="1043"/>
        </a:spcBef>
        <a:buFont typeface="Arial" panose="020B0604020202020204" pitchFamily="34" charset="0"/>
        <a:buChar char="•"/>
        <a:defRPr sz="3756" kern="1200">
          <a:solidFill>
            <a:schemeClr val="tx1"/>
          </a:solidFill>
          <a:latin typeface="+mn-lt"/>
          <a:ea typeface="+mn-ea"/>
          <a:cs typeface="+mn-cs"/>
        </a:defRPr>
      </a:lvl4pPr>
      <a:lvl5pPr marL="4292971" indent="-476997" algn="l" defTabSz="1907987" rtl="0" eaLnBrk="1" latinLnBrk="0" hangingPunct="1">
        <a:lnSpc>
          <a:spcPct val="90000"/>
        </a:lnSpc>
        <a:spcBef>
          <a:spcPts val="1043"/>
        </a:spcBef>
        <a:buFont typeface="Arial" panose="020B0604020202020204" pitchFamily="34" charset="0"/>
        <a:buChar char="•"/>
        <a:defRPr sz="3756" kern="1200">
          <a:solidFill>
            <a:schemeClr val="tx1"/>
          </a:solidFill>
          <a:latin typeface="+mn-lt"/>
          <a:ea typeface="+mn-ea"/>
          <a:cs typeface="+mn-cs"/>
        </a:defRPr>
      </a:lvl5pPr>
      <a:lvl6pPr marL="5246964" indent="-476997" algn="l" defTabSz="1907987" rtl="0" eaLnBrk="1" latinLnBrk="0" hangingPunct="1">
        <a:lnSpc>
          <a:spcPct val="90000"/>
        </a:lnSpc>
        <a:spcBef>
          <a:spcPts val="1043"/>
        </a:spcBef>
        <a:buFont typeface="Arial" panose="020B0604020202020204" pitchFamily="34" charset="0"/>
        <a:buChar char="•"/>
        <a:defRPr sz="3756" kern="1200">
          <a:solidFill>
            <a:schemeClr val="tx1"/>
          </a:solidFill>
          <a:latin typeface="+mn-lt"/>
          <a:ea typeface="+mn-ea"/>
          <a:cs typeface="+mn-cs"/>
        </a:defRPr>
      </a:lvl6pPr>
      <a:lvl7pPr marL="6200958" indent="-476997" algn="l" defTabSz="1907987" rtl="0" eaLnBrk="1" latinLnBrk="0" hangingPunct="1">
        <a:lnSpc>
          <a:spcPct val="90000"/>
        </a:lnSpc>
        <a:spcBef>
          <a:spcPts val="1043"/>
        </a:spcBef>
        <a:buFont typeface="Arial" panose="020B0604020202020204" pitchFamily="34" charset="0"/>
        <a:buChar char="•"/>
        <a:defRPr sz="3756" kern="1200">
          <a:solidFill>
            <a:schemeClr val="tx1"/>
          </a:solidFill>
          <a:latin typeface="+mn-lt"/>
          <a:ea typeface="+mn-ea"/>
          <a:cs typeface="+mn-cs"/>
        </a:defRPr>
      </a:lvl7pPr>
      <a:lvl8pPr marL="7154951" indent="-476997" algn="l" defTabSz="1907987" rtl="0" eaLnBrk="1" latinLnBrk="0" hangingPunct="1">
        <a:lnSpc>
          <a:spcPct val="90000"/>
        </a:lnSpc>
        <a:spcBef>
          <a:spcPts val="1043"/>
        </a:spcBef>
        <a:buFont typeface="Arial" panose="020B0604020202020204" pitchFamily="34" charset="0"/>
        <a:buChar char="•"/>
        <a:defRPr sz="3756" kern="1200">
          <a:solidFill>
            <a:schemeClr val="tx1"/>
          </a:solidFill>
          <a:latin typeface="+mn-lt"/>
          <a:ea typeface="+mn-ea"/>
          <a:cs typeface="+mn-cs"/>
        </a:defRPr>
      </a:lvl8pPr>
      <a:lvl9pPr marL="8108945" indent="-476997" algn="l" defTabSz="1907987" rtl="0" eaLnBrk="1" latinLnBrk="0" hangingPunct="1">
        <a:lnSpc>
          <a:spcPct val="90000"/>
        </a:lnSpc>
        <a:spcBef>
          <a:spcPts val="1043"/>
        </a:spcBef>
        <a:buFont typeface="Arial" panose="020B0604020202020204" pitchFamily="34" charset="0"/>
        <a:buChar char="•"/>
        <a:defRPr sz="3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07987" rtl="0" eaLnBrk="1" latinLnBrk="0" hangingPunct="1">
        <a:defRPr sz="3756" kern="1200">
          <a:solidFill>
            <a:schemeClr val="tx1"/>
          </a:solidFill>
          <a:latin typeface="+mn-lt"/>
          <a:ea typeface="+mn-ea"/>
          <a:cs typeface="+mn-cs"/>
        </a:defRPr>
      </a:lvl1pPr>
      <a:lvl2pPr marL="953994" algn="l" defTabSz="1907987" rtl="0" eaLnBrk="1" latinLnBrk="0" hangingPunct="1">
        <a:defRPr sz="3756" kern="1200">
          <a:solidFill>
            <a:schemeClr val="tx1"/>
          </a:solidFill>
          <a:latin typeface="+mn-lt"/>
          <a:ea typeface="+mn-ea"/>
          <a:cs typeface="+mn-cs"/>
        </a:defRPr>
      </a:lvl2pPr>
      <a:lvl3pPr marL="1907987" algn="l" defTabSz="1907987" rtl="0" eaLnBrk="1" latinLnBrk="0" hangingPunct="1">
        <a:defRPr sz="3756" kern="1200">
          <a:solidFill>
            <a:schemeClr val="tx1"/>
          </a:solidFill>
          <a:latin typeface="+mn-lt"/>
          <a:ea typeface="+mn-ea"/>
          <a:cs typeface="+mn-cs"/>
        </a:defRPr>
      </a:lvl3pPr>
      <a:lvl4pPr marL="2861981" algn="l" defTabSz="1907987" rtl="0" eaLnBrk="1" latinLnBrk="0" hangingPunct="1">
        <a:defRPr sz="3756" kern="1200">
          <a:solidFill>
            <a:schemeClr val="tx1"/>
          </a:solidFill>
          <a:latin typeface="+mn-lt"/>
          <a:ea typeface="+mn-ea"/>
          <a:cs typeface="+mn-cs"/>
        </a:defRPr>
      </a:lvl4pPr>
      <a:lvl5pPr marL="3815974" algn="l" defTabSz="1907987" rtl="0" eaLnBrk="1" latinLnBrk="0" hangingPunct="1">
        <a:defRPr sz="3756" kern="1200">
          <a:solidFill>
            <a:schemeClr val="tx1"/>
          </a:solidFill>
          <a:latin typeface="+mn-lt"/>
          <a:ea typeface="+mn-ea"/>
          <a:cs typeface="+mn-cs"/>
        </a:defRPr>
      </a:lvl5pPr>
      <a:lvl6pPr marL="4769968" algn="l" defTabSz="1907987" rtl="0" eaLnBrk="1" latinLnBrk="0" hangingPunct="1">
        <a:defRPr sz="3756" kern="1200">
          <a:solidFill>
            <a:schemeClr val="tx1"/>
          </a:solidFill>
          <a:latin typeface="+mn-lt"/>
          <a:ea typeface="+mn-ea"/>
          <a:cs typeface="+mn-cs"/>
        </a:defRPr>
      </a:lvl6pPr>
      <a:lvl7pPr marL="5723961" algn="l" defTabSz="1907987" rtl="0" eaLnBrk="1" latinLnBrk="0" hangingPunct="1">
        <a:defRPr sz="3756" kern="1200">
          <a:solidFill>
            <a:schemeClr val="tx1"/>
          </a:solidFill>
          <a:latin typeface="+mn-lt"/>
          <a:ea typeface="+mn-ea"/>
          <a:cs typeface="+mn-cs"/>
        </a:defRPr>
      </a:lvl7pPr>
      <a:lvl8pPr marL="6677955" algn="l" defTabSz="1907987" rtl="0" eaLnBrk="1" latinLnBrk="0" hangingPunct="1">
        <a:defRPr sz="3756" kern="1200">
          <a:solidFill>
            <a:schemeClr val="tx1"/>
          </a:solidFill>
          <a:latin typeface="+mn-lt"/>
          <a:ea typeface="+mn-ea"/>
          <a:cs typeface="+mn-cs"/>
        </a:defRPr>
      </a:lvl8pPr>
      <a:lvl9pPr marL="7631948" algn="l" defTabSz="1907987" rtl="0" eaLnBrk="1" latinLnBrk="0" hangingPunct="1">
        <a:defRPr sz="3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omments" Target="../comments/comment1.xml"/><Relationship Id="rId3" Type="http://schemas.openxmlformats.org/officeDocument/2006/relationships/image" Target="../media/image2.emf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Box 283">
            <a:extLst>
              <a:ext uri="{FF2B5EF4-FFF2-40B4-BE49-F238E27FC236}">
                <a16:creationId xmlns:a16="http://schemas.microsoft.com/office/drawing/2014/main" id="{6AFF6ADC-F149-4445-A39D-EE518BCD2AAF}"/>
              </a:ext>
            </a:extLst>
          </p:cNvPr>
          <p:cNvSpPr txBox="1"/>
          <p:nvPr/>
        </p:nvSpPr>
        <p:spPr>
          <a:xfrm>
            <a:off x="287334" y="99832"/>
            <a:ext cx="1848418" cy="58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Figure 6</a:t>
            </a:r>
            <a:endParaRPr lang="en-HK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85" name="Table 99">
                <a:extLst>
                  <a:ext uri="{FF2B5EF4-FFF2-40B4-BE49-F238E27FC236}">
                    <a16:creationId xmlns:a16="http://schemas.microsoft.com/office/drawing/2014/main" id="{82C862C6-0CEA-4A08-BC53-E54A1E8963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7619908"/>
                  </p:ext>
                </p:extLst>
              </p:nvPr>
            </p:nvGraphicFramePr>
            <p:xfrm>
              <a:off x="1965781" y="11354757"/>
              <a:ext cx="4730850" cy="3682644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576950">
                      <a:extLst>
                        <a:ext uri="{9D8B030D-6E8A-4147-A177-3AD203B41FA5}">
                          <a16:colId xmlns:a16="http://schemas.microsoft.com/office/drawing/2014/main" val="3698357093"/>
                        </a:ext>
                      </a:extLst>
                    </a:gridCol>
                    <a:gridCol w="1576950">
                      <a:extLst>
                        <a:ext uri="{9D8B030D-6E8A-4147-A177-3AD203B41FA5}">
                          <a16:colId xmlns:a16="http://schemas.microsoft.com/office/drawing/2014/main" val="1113062677"/>
                        </a:ext>
                      </a:extLst>
                    </a:gridCol>
                    <a:gridCol w="1576950">
                      <a:extLst>
                        <a:ext uri="{9D8B030D-6E8A-4147-A177-3AD203B41FA5}">
                          <a16:colId xmlns:a16="http://schemas.microsoft.com/office/drawing/2014/main" val="3587718448"/>
                        </a:ext>
                      </a:extLst>
                    </a:gridCol>
                  </a:tblGrid>
                  <a:tr h="12275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accent6"/>
                              </a:solidFill>
                              <a:latin typeface="+mn-lt"/>
                            </a:rPr>
                            <a:t>+</a:t>
                          </a:r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en-US" altLang="zh-CN" sz="3600" b="1" kern="1200" dirty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:endParaRPr lang="en-US" altLang="zh-CN" sz="10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∈(−∞, +∞)</m:t>
                                </m:r>
                              </m:oMath>
                            </m:oMathPara>
                          </a14:m>
                          <a:endParaRPr lang="zh-CN" alt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600" b="1" kern="1200" dirty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/0</a:t>
                          </a:r>
                        </a:p>
                        <a:p>
                          <a:pPr marL="0" marR="0" lvl="0" indent="0" algn="ctr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∈(−∞, 0)</m:t>
                                </m:r>
                              </m:oMath>
                            </m:oMathPara>
                          </a14:m>
                          <a:endParaRPr lang="zh-CN" altLang="en-US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600" b="1" kern="1200" dirty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en-US" altLang="zh-CN" sz="36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</a:p>
                        <a:p>
                          <a:pPr marL="0" marR="0" lvl="0" indent="0" algn="ctr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∈(−∞, 0)</m:t>
                                </m:r>
                              </m:oMath>
                            </m:oMathPara>
                          </a14:m>
                          <a:endParaRPr lang="zh-CN" altLang="en-US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13986583"/>
                      </a:ext>
                    </a:extLst>
                  </a:tr>
                  <a:tr h="12275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0/</a:t>
                          </a:r>
                          <a:r>
                            <a:rPr lang="en-US" altLang="zh-CN" sz="3600" b="1" kern="1200" dirty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</a:p>
                        <a:p>
                          <a:pPr marL="0" marR="0" lvl="0" indent="0" algn="ctr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∈(0, +∞)</m:t>
                                </m:r>
                              </m:oMath>
                            </m:oMathPara>
                          </a14:m>
                          <a:endParaRPr lang="zh-CN" altLang="en-US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0/0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𝑤𝑖𝑡h𝑜𝑢𝑡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altLang="zh-CN" sz="1800" b="0" i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𝑚𝑒𝑎𝑛𝑖𝑛𝑔</m:t>
                                </m:r>
                              </m:oMath>
                            </m:oMathPara>
                          </a14:m>
                          <a:endParaRPr lang="zh-CN" altLang="en-US" sz="1800" b="1" kern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</a:rPr>
                            <a:t>0/</a:t>
                          </a:r>
                          <a:r>
                            <a:rPr lang="en-US" altLang="zh-CN" sz="36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</a:p>
                        <a:p>
                          <a:pPr marL="0" marR="0" lvl="0" indent="0" algn="ctr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∈(−∞, 0)</m:t>
                                </m:r>
                              </m:oMath>
                            </m:oMathPara>
                          </a14:m>
                          <a:endParaRPr lang="zh-CN" altLang="en-US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99081056"/>
                      </a:ext>
                    </a:extLst>
                  </a:tr>
                  <a:tr h="12275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-</a:t>
                          </a:r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en-US" altLang="zh-CN" sz="3600" b="1" kern="1200" dirty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∈(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  <m:r>
                                  <a:rPr lang="en-US" altLang="zh-CN" sz="18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, +∞)</m:t>
                                </m:r>
                              </m:oMath>
                            </m:oMathPara>
                          </a14:m>
                          <a:endParaRPr lang="zh-CN" altLang="en-US" sz="18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6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/0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∈(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  <m:r>
                                  <a:rPr lang="en-US" altLang="zh-CN" sz="18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, +∞)</m:t>
                                </m:r>
                              </m:oMath>
                            </m:oMathPara>
                          </a14:m>
                          <a:endParaRPr lang="zh-CN" altLang="en-US" sz="1800" b="1" kern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6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en-US" altLang="zh-CN" sz="36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∈(−∞, +∞)</m:t>
                                </m:r>
                              </m:oMath>
                            </m:oMathPara>
                          </a14:m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44595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85" name="Table 99">
                <a:extLst>
                  <a:ext uri="{FF2B5EF4-FFF2-40B4-BE49-F238E27FC236}">
                    <a16:creationId xmlns:a16="http://schemas.microsoft.com/office/drawing/2014/main" id="{82C862C6-0CEA-4A08-BC53-E54A1E8963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7619908"/>
                  </p:ext>
                </p:extLst>
              </p:nvPr>
            </p:nvGraphicFramePr>
            <p:xfrm>
              <a:off x="1965781" y="11354757"/>
              <a:ext cx="4730850" cy="3682644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576950">
                      <a:extLst>
                        <a:ext uri="{9D8B030D-6E8A-4147-A177-3AD203B41FA5}">
                          <a16:colId xmlns:a16="http://schemas.microsoft.com/office/drawing/2014/main" val="3698357093"/>
                        </a:ext>
                      </a:extLst>
                    </a:gridCol>
                    <a:gridCol w="1576950">
                      <a:extLst>
                        <a:ext uri="{9D8B030D-6E8A-4147-A177-3AD203B41FA5}">
                          <a16:colId xmlns:a16="http://schemas.microsoft.com/office/drawing/2014/main" val="1113062677"/>
                        </a:ext>
                      </a:extLst>
                    </a:gridCol>
                    <a:gridCol w="1576950">
                      <a:extLst>
                        <a:ext uri="{9D8B030D-6E8A-4147-A177-3AD203B41FA5}">
                          <a16:colId xmlns:a16="http://schemas.microsoft.com/office/drawing/2014/main" val="3587718448"/>
                        </a:ext>
                      </a:extLst>
                    </a:gridCol>
                  </a:tblGrid>
                  <a:tr h="12275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6" t="-6931" r="-200772" b="-202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86" t="-6931" r="-100772" b="-202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86" t="-6931" r="-772" b="-2029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3986583"/>
                      </a:ext>
                    </a:extLst>
                  </a:tr>
                  <a:tr h="12275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6" t="-107463" r="-200772" b="-103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86" t="-107463" r="-100772" b="-103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86" t="-107463" r="-772" b="-103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9081056"/>
                      </a:ext>
                    </a:extLst>
                  </a:tr>
                  <a:tr h="12275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6" t="-206436" r="-200772" b="-34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86" t="-206436" r="-100772" b="-34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86" t="-206436" r="-772" b="-34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445959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86" name="Group 285">
            <a:extLst>
              <a:ext uri="{FF2B5EF4-FFF2-40B4-BE49-F238E27FC236}">
                <a16:creationId xmlns:a16="http://schemas.microsoft.com/office/drawing/2014/main" id="{654D908A-C342-46B6-9EF8-D78C0A28D7DE}"/>
              </a:ext>
            </a:extLst>
          </p:cNvPr>
          <p:cNvGrpSpPr/>
          <p:nvPr/>
        </p:nvGrpSpPr>
        <p:grpSpPr>
          <a:xfrm>
            <a:off x="743623" y="10310388"/>
            <a:ext cx="5965020" cy="4587012"/>
            <a:chOff x="1395300" y="7001265"/>
            <a:chExt cx="5494245" cy="4587012"/>
          </a:xfrm>
        </p:grpSpPr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E4976FCD-9A16-47AB-8B8F-7D2F1F2D2298}"/>
                </a:ext>
              </a:extLst>
            </p:cNvPr>
            <p:cNvGrpSpPr/>
            <p:nvPr/>
          </p:nvGrpSpPr>
          <p:grpSpPr>
            <a:xfrm>
              <a:off x="1828565" y="7399234"/>
              <a:ext cx="4475697" cy="4060610"/>
              <a:chOff x="1755628" y="6930459"/>
              <a:chExt cx="4475697" cy="4060610"/>
            </a:xfrm>
          </p:grpSpPr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A4A851B4-7448-4134-8F68-BB41C1CE971F}"/>
                  </a:ext>
                </a:extLst>
              </p:cNvPr>
              <p:cNvSpPr txBox="1"/>
              <p:nvPr/>
            </p:nvSpPr>
            <p:spPr>
              <a:xfrm>
                <a:off x="2695635" y="6930459"/>
                <a:ext cx="94377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l-GR" altLang="zh-CN" sz="2000" b="1" i="0" dirty="0">
                    <a:solidFill>
                      <a:schemeClr val="accent6"/>
                    </a:solidFill>
                    <a:effectLst/>
                  </a:rPr>
                  <a:t>ρ</a:t>
                </a:r>
                <a:r>
                  <a:rPr lang="en-US" altLang="zh-CN" sz="2000" b="1" i="0" dirty="0">
                    <a:solidFill>
                      <a:schemeClr val="accent6"/>
                    </a:solidFill>
                    <a:effectLst/>
                  </a:rPr>
                  <a:t> &gt; 0</a:t>
                </a:r>
              </a:p>
              <a:p>
                <a:pPr algn="ctr"/>
                <a:r>
                  <a:rPr lang="en-US" altLang="zh-CN" sz="2000" b="1" i="0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p &lt; 0.05</a:t>
                </a:r>
                <a:endParaRPr lang="zh-CN" altLang="en-U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1B9DEC6D-73E6-4297-93C3-9DB54CAA9AD9}"/>
                  </a:ext>
                </a:extLst>
              </p:cNvPr>
              <p:cNvSpPr txBox="1"/>
              <p:nvPr/>
            </p:nvSpPr>
            <p:spPr>
              <a:xfrm>
                <a:off x="4006135" y="7209922"/>
                <a:ext cx="9437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>
                        <a:lumMod val="50000"/>
                      </a:schemeClr>
                    </a:solidFill>
                  </a:rPr>
                  <a:t>p &gt; 0.05</a:t>
                </a:r>
                <a:endParaRPr lang="zh-CN" altLang="en-U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C5392700-7FC5-423A-8918-79929FBBE0ED}"/>
                  </a:ext>
                </a:extLst>
              </p:cNvPr>
              <p:cNvSpPr txBox="1"/>
              <p:nvPr/>
            </p:nvSpPr>
            <p:spPr>
              <a:xfrm>
                <a:off x="5287553" y="6930459"/>
                <a:ext cx="94377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l-GR" altLang="zh-CN" sz="2000" b="1" i="0" dirty="0">
                    <a:solidFill>
                      <a:srgbClr val="FF0000"/>
                    </a:solidFill>
                    <a:effectLst/>
                  </a:rPr>
                  <a:t>ρ</a:t>
                </a:r>
                <a:r>
                  <a:rPr lang="en-US" altLang="zh-CN" sz="2000" b="1" i="0" dirty="0">
                    <a:solidFill>
                      <a:srgbClr val="FF0000"/>
                    </a:solidFill>
                    <a:effectLst/>
                  </a:rPr>
                  <a:t> &lt; 0</a:t>
                </a:r>
              </a:p>
              <a:p>
                <a:pPr algn="ctr"/>
                <a:r>
                  <a:rPr lang="en-US" altLang="zh-CN" sz="2000" b="1" dirty="0">
                    <a:solidFill>
                      <a:schemeClr val="bg1">
                        <a:lumMod val="50000"/>
                      </a:schemeClr>
                    </a:solidFill>
                  </a:rPr>
                  <a:t>p &lt; 0.05</a:t>
                </a:r>
                <a:endParaRPr lang="zh-CN" altLang="en-U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E734D57C-40D3-47F3-99FF-78E12EFD5C51}"/>
                  </a:ext>
                </a:extLst>
              </p:cNvPr>
              <p:cNvSpPr txBox="1"/>
              <p:nvPr/>
            </p:nvSpPr>
            <p:spPr>
              <a:xfrm>
                <a:off x="1755628" y="7657709"/>
                <a:ext cx="737064" cy="932308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pPr algn="ctr"/>
                <a:r>
                  <a:rPr lang="el-GR" altLang="zh-CN" sz="2000" b="1" i="0" dirty="0">
                    <a:solidFill>
                      <a:schemeClr val="accent6"/>
                    </a:solidFill>
                    <a:effectLst/>
                  </a:rPr>
                  <a:t>ρ</a:t>
                </a:r>
                <a:r>
                  <a:rPr lang="en-US" altLang="zh-CN" sz="2000" b="1" i="0" dirty="0">
                    <a:solidFill>
                      <a:schemeClr val="accent6"/>
                    </a:solidFill>
                    <a:effectLst/>
                  </a:rPr>
                  <a:t> &gt; 0</a:t>
                </a:r>
              </a:p>
              <a:p>
                <a:pPr algn="ctr"/>
                <a:r>
                  <a:rPr lang="en-US" altLang="zh-CN" sz="2000" b="1" dirty="0">
                    <a:solidFill>
                      <a:schemeClr val="bg1">
                        <a:lumMod val="50000"/>
                      </a:schemeClr>
                    </a:solidFill>
                  </a:rPr>
                  <a:t>p &lt; 0.05</a:t>
                </a:r>
                <a:endParaRPr lang="zh-CN" altLang="en-U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00F5C532-51F5-4D4B-8EE6-4E8D52E55E13}"/>
                  </a:ext>
                </a:extLst>
              </p:cNvPr>
              <p:cNvSpPr txBox="1"/>
              <p:nvPr/>
            </p:nvSpPr>
            <p:spPr>
              <a:xfrm>
                <a:off x="2010464" y="8870266"/>
                <a:ext cx="453578" cy="932308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pPr algn="ctr"/>
                <a:r>
                  <a:rPr lang="en-US" altLang="zh-CN" sz="2000" b="1" i="0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p &lt; 0.05</a:t>
                </a:r>
                <a:endParaRPr lang="zh-CN" altLang="en-U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93E1580E-8B65-4CC7-821E-2B0185D9F2E0}"/>
                  </a:ext>
                </a:extLst>
              </p:cNvPr>
              <p:cNvSpPr txBox="1"/>
              <p:nvPr/>
            </p:nvSpPr>
            <p:spPr>
              <a:xfrm>
                <a:off x="1755629" y="10058761"/>
                <a:ext cx="737064" cy="932308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pPr algn="ctr"/>
                <a:r>
                  <a:rPr lang="el-GR" altLang="zh-CN" sz="2000" b="1" i="0" dirty="0">
                    <a:solidFill>
                      <a:srgbClr val="FF0000"/>
                    </a:solidFill>
                    <a:effectLst/>
                  </a:rPr>
                  <a:t>ρ</a:t>
                </a:r>
                <a:r>
                  <a:rPr lang="en-US" altLang="zh-CN" sz="2000" b="1" i="0" dirty="0">
                    <a:solidFill>
                      <a:srgbClr val="FF0000"/>
                    </a:solidFill>
                    <a:effectLst/>
                  </a:rPr>
                  <a:t> &lt; 0</a:t>
                </a:r>
              </a:p>
              <a:p>
                <a:pPr algn="ctr"/>
                <a:r>
                  <a:rPr lang="en-US" altLang="zh-CN" sz="2000" b="1" dirty="0">
                    <a:solidFill>
                      <a:schemeClr val="bg1">
                        <a:lumMod val="50000"/>
                      </a:schemeClr>
                    </a:solidFill>
                  </a:rPr>
                  <a:t>p &lt; 0.05</a:t>
                </a:r>
                <a:endParaRPr lang="zh-CN" altLang="en-U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C6E1F30B-0503-4AB8-A36F-4ADD151C2001}"/>
                </a:ext>
              </a:extLst>
            </p:cNvPr>
            <p:cNvSpPr txBox="1"/>
            <p:nvPr/>
          </p:nvSpPr>
          <p:spPr>
            <a:xfrm>
              <a:off x="2192810" y="7001265"/>
              <a:ext cx="469673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500" b="1" dirty="0"/>
                <a:t>Feature Pair Correlation in control</a:t>
              </a:r>
              <a:endParaRPr lang="zh-CN" altLang="en-US" sz="2500" b="1" dirty="0"/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89E63746-3E80-4098-BD8B-67A03CC6A12B}"/>
                </a:ext>
              </a:extLst>
            </p:cNvPr>
            <p:cNvSpPr txBox="1"/>
            <p:nvPr/>
          </p:nvSpPr>
          <p:spPr>
            <a:xfrm>
              <a:off x="1395300" y="7412262"/>
              <a:ext cx="569387" cy="417601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ctr"/>
              <a:r>
                <a:rPr lang="en-US" altLang="zh-CN" sz="2500" b="1" dirty="0"/>
                <a:t>Feature Pair Correlation in CRC</a:t>
              </a:r>
              <a:endParaRPr lang="zh-CN" altLang="en-US" sz="2500" b="1" dirty="0"/>
            </a:p>
          </p:txBody>
        </p:sp>
      </p:grpSp>
      <p:sp>
        <p:nvSpPr>
          <p:cNvPr id="296" name="TextBox 295">
            <a:extLst>
              <a:ext uri="{FF2B5EF4-FFF2-40B4-BE49-F238E27FC236}">
                <a16:creationId xmlns:a16="http://schemas.microsoft.com/office/drawing/2014/main" id="{0791F511-3C35-4FFA-9323-37B184AD7EA6}"/>
              </a:ext>
            </a:extLst>
          </p:cNvPr>
          <p:cNvSpPr txBox="1"/>
          <p:nvPr/>
        </p:nvSpPr>
        <p:spPr>
          <a:xfrm>
            <a:off x="1546761" y="9280776"/>
            <a:ext cx="526417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000" b="1" dirty="0">
                <a:solidFill>
                  <a:srgbClr val="4F4F4F"/>
                </a:solidFill>
              </a:rPr>
              <a:t>Definition of differential correlation classes</a:t>
            </a:r>
            <a:endParaRPr lang="zh-CN" altLang="en-US" sz="3000" b="1" dirty="0">
              <a:solidFill>
                <a:srgbClr val="4F4F4F"/>
              </a:solidFill>
            </a:endParaRP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6C9A774E-449E-450A-835E-C6A13DDD49A2}"/>
              </a:ext>
            </a:extLst>
          </p:cNvPr>
          <p:cNvSpPr txBox="1"/>
          <p:nvPr/>
        </p:nvSpPr>
        <p:spPr>
          <a:xfrm>
            <a:off x="395983" y="9303315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b</a:t>
            </a:r>
            <a:endParaRPr lang="zh-CN" altLang="en-US" sz="3600" b="1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9B3C7C69-8715-4992-A858-FF6C2F9710FD}"/>
              </a:ext>
            </a:extLst>
          </p:cNvPr>
          <p:cNvSpPr txBox="1"/>
          <p:nvPr/>
        </p:nvSpPr>
        <p:spPr>
          <a:xfrm>
            <a:off x="395983" y="15384071"/>
            <a:ext cx="37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c</a:t>
            </a:r>
            <a:endParaRPr lang="zh-CN" altLang="en-US" sz="3600" b="1" dirty="0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749551F3-915F-4E77-AE8C-E868281F22D8}"/>
              </a:ext>
            </a:extLst>
          </p:cNvPr>
          <p:cNvSpPr txBox="1"/>
          <p:nvPr/>
        </p:nvSpPr>
        <p:spPr>
          <a:xfrm>
            <a:off x="395983" y="677404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a</a:t>
            </a:r>
            <a:endParaRPr lang="zh-CN" altLang="en-US" sz="3600" b="1" dirty="0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DDDFA73C-BD8F-45D4-B0B7-3FE89428F041}"/>
              </a:ext>
            </a:extLst>
          </p:cNvPr>
          <p:cNvSpPr txBox="1"/>
          <p:nvPr/>
        </p:nvSpPr>
        <p:spPr>
          <a:xfrm>
            <a:off x="2942891" y="1128614"/>
            <a:ext cx="76792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000" b="1" dirty="0">
                <a:solidFill>
                  <a:srgbClr val="4F4F4F"/>
                </a:solidFill>
              </a:rPr>
              <a:t>Density graph with z-score (CRC vs control)</a:t>
            </a:r>
            <a:endParaRPr lang="zh-CN" altLang="en-US" sz="3000" b="1" dirty="0">
              <a:solidFill>
                <a:srgbClr val="4F4F4F"/>
              </a:solidFill>
            </a:endParaRPr>
          </a:p>
        </p:txBody>
      </p: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FE051168-3549-4849-BBE7-56A4555C8B55}"/>
              </a:ext>
            </a:extLst>
          </p:cNvPr>
          <p:cNvGrpSpPr/>
          <p:nvPr/>
        </p:nvGrpSpPr>
        <p:grpSpPr>
          <a:xfrm>
            <a:off x="13272736" y="6270784"/>
            <a:ext cx="4445842" cy="2266612"/>
            <a:chOff x="12251156" y="6246291"/>
            <a:chExt cx="4445842" cy="2266612"/>
          </a:xfrm>
        </p:grpSpPr>
        <p:pic>
          <p:nvPicPr>
            <p:cNvPr id="302" name="Picture 301">
              <a:extLst>
                <a:ext uri="{FF2B5EF4-FFF2-40B4-BE49-F238E27FC236}">
                  <a16:creationId xmlns:a16="http://schemas.microsoft.com/office/drawing/2014/main" id="{1966CF5A-4E7D-4D49-B21F-9867CC7EE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112" t="5404" b="10354"/>
            <a:stretch/>
          </p:blipFill>
          <p:spPr>
            <a:xfrm>
              <a:off x="12665623" y="6246291"/>
              <a:ext cx="4031375" cy="2046059"/>
            </a:xfrm>
            <a:prstGeom prst="rect">
              <a:avLst/>
            </a:prstGeom>
          </p:spPr>
        </p:pic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3FFA3A31-BC3B-44C8-AD2A-C3F8690F63E8}"/>
                </a:ext>
              </a:extLst>
            </p:cNvPr>
            <p:cNvGrpSpPr/>
            <p:nvPr/>
          </p:nvGrpSpPr>
          <p:grpSpPr>
            <a:xfrm>
              <a:off x="13077189" y="8189737"/>
              <a:ext cx="3592685" cy="323166"/>
              <a:chOff x="13229508" y="3913645"/>
              <a:chExt cx="3592685" cy="323166"/>
            </a:xfrm>
          </p:grpSpPr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1AA65E6C-07A3-49B2-83B4-1BEE9B9D637D}"/>
                  </a:ext>
                </a:extLst>
              </p:cNvPr>
              <p:cNvSpPr txBox="1"/>
              <p:nvPr/>
            </p:nvSpPr>
            <p:spPr>
              <a:xfrm>
                <a:off x="16441960" y="3913646"/>
                <a:ext cx="38023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30</a:t>
                </a:r>
                <a:endParaRPr lang="zh-CN" altLang="en-US" sz="1500" dirty="0"/>
              </a:p>
            </p:txBody>
          </p:sp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1885E243-A9DA-4C5E-9A10-4009B1DC596E}"/>
                  </a:ext>
                </a:extLst>
              </p:cNvPr>
              <p:cNvSpPr txBox="1"/>
              <p:nvPr/>
            </p:nvSpPr>
            <p:spPr>
              <a:xfrm>
                <a:off x="15685876" y="3913645"/>
                <a:ext cx="38023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20</a:t>
                </a:r>
                <a:endParaRPr lang="zh-CN" altLang="en-US" sz="1500" dirty="0"/>
              </a:p>
            </p:txBody>
          </p:sp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03FFEED8-1EB7-4183-BB27-E8564388FD98}"/>
                  </a:ext>
                </a:extLst>
              </p:cNvPr>
              <p:cNvSpPr txBox="1"/>
              <p:nvPr/>
            </p:nvSpPr>
            <p:spPr>
              <a:xfrm>
                <a:off x="14844960" y="3913645"/>
                <a:ext cx="38023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10</a:t>
                </a:r>
                <a:endParaRPr lang="zh-CN" altLang="en-US" sz="1500" dirty="0"/>
              </a:p>
            </p:txBody>
          </p:sp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757ACDA4-25FD-4155-B208-725B0E63FD27}"/>
                  </a:ext>
                </a:extLst>
              </p:cNvPr>
              <p:cNvSpPr txBox="1"/>
              <p:nvPr/>
            </p:nvSpPr>
            <p:spPr>
              <a:xfrm>
                <a:off x="14099331" y="3913645"/>
                <a:ext cx="28245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</a:t>
                </a:r>
                <a:endParaRPr lang="zh-CN" altLang="en-US" sz="1500" dirty="0"/>
              </a:p>
            </p:txBody>
          </p:sp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719D042D-1D2A-4C1F-A98C-1FD61C487B72}"/>
                  </a:ext>
                </a:extLst>
              </p:cNvPr>
              <p:cNvSpPr txBox="1"/>
              <p:nvPr/>
            </p:nvSpPr>
            <p:spPr>
              <a:xfrm>
                <a:off x="13229508" y="3913645"/>
                <a:ext cx="43954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-10</a:t>
                </a:r>
                <a:endParaRPr lang="zh-CN" altLang="en-US" sz="1500" dirty="0"/>
              </a:p>
            </p:txBody>
          </p:sp>
        </p:grpSp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32BCC9DE-F76B-4655-9EB6-0F7641D6F0EB}"/>
                </a:ext>
              </a:extLst>
            </p:cNvPr>
            <p:cNvGrpSpPr/>
            <p:nvPr/>
          </p:nvGrpSpPr>
          <p:grpSpPr>
            <a:xfrm>
              <a:off x="12251156" y="6351868"/>
              <a:ext cx="526106" cy="1942830"/>
              <a:chOff x="12251131" y="1909037"/>
              <a:chExt cx="526106" cy="2069361"/>
            </a:xfrm>
          </p:grpSpPr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2FBCD8D4-CB41-417C-B0DB-D7E39F6EB1A6}"/>
                  </a:ext>
                </a:extLst>
              </p:cNvPr>
              <p:cNvSpPr txBox="1"/>
              <p:nvPr/>
            </p:nvSpPr>
            <p:spPr>
              <a:xfrm>
                <a:off x="12251131" y="3634186"/>
                <a:ext cx="526106" cy="344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0.00</a:t>
                </a:r>
                <a:endParaRPr lang="zh-CN" altLang="en-US" sz="1500" dirty="0"/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B16B2EF8-70CC-4031-AD03-7C1B2F2A44C5}"/>
                  </a:ext>
                </a:extLst>
              </p:cNvPr>
              <p:cNvSpPr txBox="1"/>
              <p:nvPr/>
            </p:nvSpPr>
            <p:spPr>
              <a:xfrm>
                <a:off x="12251131" y="3080928"/>
                <a:ext cx="526106" cy="344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0.05</a:t>
                </a:r>
                <a:endParaRPr lang="zh-CN" altLang="en-US" sz="1500" dirty="0"/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604CAC96-7166-42DF-811E-D7888D0B9E41}"/>
                  </a:ext>
                </a:extLst>
              </p:cNvPr>
              <p:cNvSpPr txBox="1"/>
              <p:nvPr/>
            </p:nvSpPr>
            <p:spPr>
              <a:xfrm>
                <a:off x="12251131" y="2505695"/>
                <a:ext cx="526106" cy="344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0.10</a:t>
                </a:r>
                <a:endParaRPr lang="zh-CN" altLang="en-US" sz="1500" dirty="0"/>
              </a:p>
            </p:txBody>
          </p:sp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F53BF563-57A9-4B19-A80A-B14187DCFBDD}"/>
                  </a:ext>
                </a:extLst>
              </p:cNvPr>
              <p:cNvSpPr txBox="1"/>
              <p:nvPr/>
            </p:nvSpPr>
            <p:spPr>
              <a:xfrm>
                <a:off x="12251131" y="1909037"/>
                <a:ext cx="526106" cy="344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0.15</a:t>
                </a:r>
                <a:endParaRPr lang="zh-CN" altLang="en-US" sz="1500" dirty="0"/>
              </a:p>
            </p:txBody>
          </p: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4427DF78-8450-4978-9B5E-3E15B5F2ABDD}"/>
              </a:ext>
            </a:extLst>
          </p:cNvPr>
          <p:cNvGrpSpPr/>
          <p:nvPr/>
        </p:nvGrpSpPr>
        <p:grpSpPr>
          <a:xfrm>
            <a:off x="13272710" y="3870203"/>
            <a:ext cx="4465793" cy="2432849"/>
            <a:chOff x="12251130" y="3883810"/>
            <a:chExt cx="4465793" cy="2432849"/>
          </a:xfrm>
        </p:grpSpPr>
        <p:pic>
          <p:nvPicPr>
            <p:cNvPr id="315" name="Picture 314">
              <a:extLst>
                <a:ext uri="{FF2B5EF4-FFF2-40B4-BE49-F238E27FC236}">
                  <a16:creationId xmlns:a16="http://schemas.microsoft.com/office/drawing/2014/main" id="{091FBFD7-9004-48D5-BBC4-13134ADF2B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745" r="33806" b="10259"/>
            <a:stretch/>
          </p:blipFill>
          <p:spPr>
            <a:xfrm>
              <a:off x="12614633" y="3883810"/>
              <a:ext cx="4102290" cy="2179640"/>
            </a:xfrm>
            <a:prstGeom prst="rect">
              <a:avLst/>
            </a:prstGeom>
          </p:spPr>
        </p:pic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81E81529-34C9-486F-94C0-4980150D902F}"/>
                </a:ext>
              </a:extLst>
            </p:cNvPr>
            <p:cNvGrpSpPr/>
            <p:nvPr/>
          </p:nvGrpSpPr>
          <p:grpSpPr>
            <a:xfrm>
              <a:off x="13077108" y="5993493"/>
              <a:ext cx="3592685" cy="323166"/>
              <a:chOff x="13229508" y="3913645"/>
              <a:chExt cx="3592685" cy="323166"/>
            </a:xfrm>
          </p:grpSpPr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90754767-C20C-4F34-848D-6C2B1A8680C3}"/>
                  </a:ext>
                </a:extLst>
              </p:cNvPr>
              <p:cNvSpPr txBox="1"/>
              <p:nvPr/>
            </p:nvSpPr>
            <p:spPr>
              <a:xfrm>
                <a:off x="16441960" y="3913646"/>
                <a:ext cx="38023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30</a:t>
                </a:r>
                <a:endParaRPr lang="zh-CN" altLang="en-US" sz="1500" dirty="0"/>
              </a:p>
            </p:txBody>
          </p:sp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C3F81150-2EB7-4D89-AECD-A6D379401D26}"/>
                  </a:ext>
                </a:extLst>
              </p:cNvPr>
              <p:cNvSpPr txBox="1"/>
              <p:nvPr/>
            </p:nvSpPr>
            <p:spPr>
              <a:xfrm>
                <a:off x="15685876" y="3913645"/>
                <a:ext cx="38023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20</a:t>
                </a:r>
                <a:endParaRPr lang="zh-CN" altLang="en-US" sz="1500" dirty="0"/>
              </a:p>
            </p:txBody>
          </p:sp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A6974CD4-C1B7-493E-B3EE-D80F2413D2D8}"/>
                  </a:ext>
                </a:extLst>
              </p:cNvPr>
              <p:cNvSpPr txBox="1"/>
              <p:nvPr/>
            </p:nvSpPr>
            <p:spPr>
              <a:xfrm>
                <a:off x="14844960" y="3913645"/>
                <a:ext cx="38023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10</a:t>
                </a:r>
                <a:endParaRPr lang="zh-CN" altLang="en-US" sz="1500" dirty="0"/>
              </a:p>
            </p:txBody>
          </p:sp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852D4B57-C2E4-4BE8-A843-E0B9F16954AF}"/>
                  </a:ext>
                </a:extLst>
              </p:cNvPr>
              <p:cNvSpPr txBox="1"/>
              <p:nvPr/>
            </p:nvSpPr>
            <p:spPr>
              <a:xfrm>
                <a:off x="14099331" y="3913645"/>
                <a:ext cx="28245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</a:t>
                </a:r>
                <a:endParaRPr lang="zh-CN" altLang="en-US" sz="1500" dirty="0"/>
              </a:p>
            </p:txBody>
          </p:sp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A035CE1D-28FA-4723-99EA-2B3DA6FE9742}"/>
                  </a:ext>
                </a:extLst>
              </p:cNvPr>
              <p:cNvSpPr txBox="1"/>
              <p:nvPr/>
            </p:nvSpPr>
            <p:spPr>
              <a:xfrm>
                <a:off x="13229508" y="3913645"/>
                <a:ext cx="43954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-10</a:t>
                </a:r>
                <a:endParaRPr lang="zh-CN" altLang="en-US" sz="1500" dirty="0"/>
              </a:p>
            </p:txBody>
          </p: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066445DB-3B83-43C8-8B7E-99873A4ED5B8}"/>
                </a:ext>
              </a:extLst>
            </p:cNvPr>
            <p:cNvGrpSpPr/>
            <p:nvPr/>
          </p:nvGrpSpPr>
          <p:grpSpPr>
            <a:xfrm>
              <a:off x="12251130" y="4119620"/>
              <a:ext cx="526107" cy="1963461"/>
              <a:chOff x="12251130" y="1887062"/>
              <a:chExt cx="526107" cy="2091336"/>
            </a:xfrm>
          </p:grpSpPr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AAB0E37B-6D39-42CF-BE2D-CE4C08FC4C86}"/>
                  </a:ext>
                </a:extLst>
              </p:cNvPr>
              <p:cNvSpPr txBox="1"/>
              <p:nvPr/>
            </p:nvSpPr>
            <p:spPr>
              <a:xfrm>
                <a:off x="12251131" y="3634186"/>
                <a:ext cx="526106" cy="344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0.00</a:t>
                </a:r>
                <a:endParaRPr lang="zh-CN" altLang="en-US" sz="1500" dirty="0"/>
              </a:p>
            </p:txBody>
          </p:sp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D64B81A9-B715-41D5-8F61-1B8F80CBCF31}"/>
                  </a:ext>
                </a:extLst>
              </p:cNvPr>
              <p:cNvSpPr txBox="1"/>
              <p:nvPr/>
            </p:nvSpPr>
            <p:spPr>
              <a:xfrm>
                <a:off x="12251131" y="3212348"/>
                <a:ext cx="526106" cy="344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0.02</a:t>
                </a:r>
                <a:endParaRPr lang="zh-CN" altLang="en-US" sz="1500" dirty="0"/>
              </a:p>
            </p:txBody>
          </p:sp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4C97A7D3-E930-4C58-A708-82A9CCDB066A}"/>
                  </a:ext>
                </a:extLst>
              </p:cNvPr>
              <p:cNvSpPr txBox="1"/>
              <p:nvPr/>
            </p:nvSpPr>
            <p:spPr>
              <a:xfrm>
                <a:off x="12251131" y="2790510"/>
                <a:ext cx="526106" cy="344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0.04</a:t>
                </a:r>
                <a:endParaRPr lang="zh-CN" altLang="en-US" sz="1500" dirty="0"/>
              </a:p>
            </p:txBody>
          </p:sp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624557D1-1709-4B4B-A27F-530091725234}"/>
                  </a:ext>
                </a:extLst>
              </p:cNvPr>
              <p:cNvSpPr txBox="1"/>
              <p:nvPr/>
            </p:nvSpPr>
            <p:spPr>
              <a:xfrm>
                <a:off x="12251130" y="2330325"/>
                <a:ext cx="526106" cy="344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0.06</a:t>
                </a:r>
                <a:endParaRPr lang="zh-CN" altLang="en-US" sz="1500" dirty="0"/>
              </a:p>
            </p:txBody>
          </p:sp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D0670555-E154-4FC1-BE46-7FF816D649D4}"/>
                  </a:ext>
                </a:extLst>
              </p:cNvPr>
              <p:cNvSpPr txBox="1"/>
              <p:nvPr/>
            </p:nvSpPr>
            <p:spPr>
              <a:xfrm>
                <a:off x="12251130" y="1887062"/>
                <a:ext cx="526106" cy="344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0.08</a:t>
                </a:r>
                <a:endParaRPr lang="zh-CN" altLang="en-US" sz="1500" dirty="0"/>
              </a:p>
            </p:txBody>
          </p:sp>
        </p:grp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00A738F5-C418-47A5-91AE-8F819CDF0CB6}"/>
              </a:ext>
            </a:extLst>
          </p:cNvPr>
          <p:cNvGrpSpPr/>
          <p:nvPr/>
        </p:nvGrpSpPr>
        <p:grpSpPr>
          <a:xfrm>
            <a:off x="13272710" y="1552149"/>
            <a:ext cx="4489714" cy="2385333"/>
            <a:chOff x="12251130" y="1699106"/>
            <a:chExt cx="4489714" cy="2385333"/>
          </a:xfrm>
        </p:grpSpPr>
        <p:pic>
          <p:nvPicPr>
            <p:cNvPr id="329" name="Picture 328">
              <a:extLst>
                <a:ext uri="{FF2B5EF4-FFF2-40B4-BE49-F238E27FC236}">
                  <a16:creationId xmlns:a16="http://schemas.microsoft.com/office/drawing/2014/main" id="{844E6FDB-9B19-4C6C-8A97-F2EBBBCBF4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997" b="10999"/>
            <a:stretch/>
          </p:blipFill>
          <p:spPr>
            <a:xfrm>
              <a:off x="12694870" y="1699106"/>
              <a:ext cx="4045974" cy="2161656"/>
            </a:xfrm>
            <a:prstGeom prst="rect">
              <a:avLst/>
            </a:prstGeom>
          </p:spPr>
        </p:pic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F914B7CE-3D72-42F7-B3A5-E4921A1891A8}"/>
                </a:ext>
              </a:extLst>
            </p:cNvPr>
            <p:cNvGrpSpPr/>
            <p:nvPr/>
          </p:nvGrpSpPr>
          <p:grpSpPr>
            <a:xfrm>
              <a:off x="13077108" y="3761273"/>
              <a:ext cx="3592685" cy="323166"/>
              <a:chOff x="2808468" y="20792029"/>
              <a:chExt cx="15834923" cy="346113"/>
            </a:xfrm>
          </p:grpSpPr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4DF74FCB-0F70-4280-9D67-45FB84FE60FF}"/>
                  </a:ext>
                </a:extLst>
              </p:cNvPr>
              <p:cNvSpPr txBox="1"/>
              <p:nvPr/>
            </p:nvSpPr>
            <p:spPr>
              <a:xfrm>
                <a:off x="16967497" y="20792030"/>
                <a:ext cx="1675894" cy="346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30</a:t>
                </a:r>
                <a:endParaRPr lang="zh-CN" altLang="en-US" sz="1500" dirty="0"/>
              </a:p>
            </p:txBody>
          </p:sp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EEFA0751-5748-4C4E-BC1B-9F1040C3D7E4}"/>
                  </a:ext>
                </a:extLst>
              </p:cNvPr>
              <p:cNvSpPr txBox="1"/>
              <p:nvPr/>
            </p:nvSpPr>
            <p:spPr>
              <a:xfrm>
                <a:off x="13635022" y="20792029"/>
                <a:ext cx="1675894" cy="346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20</a:t>
                </a:r>
                <a:endParaRPr lang="zh-CN" altLang="en-US" sz="1500" dirty="0"/>
              </a:p>
            </p:txBody>
          </p:sp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F4F0E7C5-C9B9-443A-BB60-929A6FE4BED6}"/>
                  </a:ext>
                </a:extLst>
              </p:cNvPr>
              <p:cNvSpPr txBox="1"/>
              <p:nvPr/>
            </p:nvSpPr>
            <p:spPr>
              <a:xfrm>
                <a:off x="9928646" y="20792029"/>
                <a:ext cx="1675894" cy="346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10</a:t>
                </a:r>
                <a:endParaRPr lang="zh-CN" altLang="en-US" sz="1500" dirty="0"/>
              </a:p>
            </p:txBody>
          </p:sp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0E6FAE34-13B4-4043-A1C9-6488CB1C058A}"/>
                  </a:ext>
                </a:extLst>
              </p:cNvPr>
              <p:cNvSpPr txBox="1"/>
              <p:nvPr/>
            </p:nvSpPr>
            <p:spPr>
              <a:xfrm>
                <a:off x="6642253" y="20792029"/>
                <a:ext cx="1244911" cy="346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</a:t>
                </a:r>
                <a:endParaRPr lang="zh-CN" altLang="en-US" sz="1500" dirty="0"/>
              </a:p>
            </p:txBody>
          </p:sp>
          <p:sp>
            <p:nvSpPr>
              <p:cNvPr id="341" name="TextBox 340">
                <a:extLst>
                  <a:ext uri="{FF2B5EF4-FFF2-40B4-BE49-F238E27FC236}">
                    <a16:creationId xmlns:a16="http://schemas.microsoft.com/office/drawing/2014/main" id="{3935B360-9000-4080-9E5E-4878FF85D78C}"/>
                  </a:ext>
                </a:extLst>
              </p:cNvPr>
              <p:cNvSpPr txBox="1"/>
              <p:nvPr/>
            </p:nvSpPr>
            <p:spPr>
              <a:xfrm>
                <a:off x="2808468" y="20792029"/>
                <a:ext cx="1937310" cy="346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-10</a:t>
                </a:r>
                <a:endParaRPr lang="zh-CN" altLang="en-US" sz="1500" dirty="0"/>
              </a:p>
            </p:txBody>
          </p:sp>
        </p:grp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253D5B3B-A026-4321-ABF2-5AEE9547A117}"/>
                </a:ext>
              </a:extLst>
            </p:cNvPr>
            <p:cNvGrpSpPr/>
            <p:nvPr/>
          </p:nvGrpSpPr>
          <p:grpSpPr>
            <a:xfrm>
              <a:off x="12251130" y="1866740"/>
              <a:ext cx="526107" cy="2037662"/>
              <a:chOff x="12251130" y="1866740"/>
              <a:chExt cx="526107" cy="2037662"/>
            </a:xfrm>
          </p:grpSpPr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AF81CD5F-05B2-44DF-925E-6F396479E490}"/>
                  </a:ext>
                </a:extLst>
              </p:cNvPr>
              <p:cNvSpPr txBox="1"/>
              <p:nvPr/>
            </p:nvSpPr>
            <p:spPr>
              <a:xfrm>
                <a:off x="12251131" y="3581237"/>
                <a:ext cx="52610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0.00</a:t>
                </a:r>
                <a:endParaRPr lang="zh-CN" altLang="en-US" sz="1500" dirty="0"/>
              </a:p>
            </p:txBody>
          </p:sp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2A32C7C0-5EF0-4B3E-9D06-C185E640A3C6}"/>
                  </a:ext>
                </a:extLst>
              </p:cNvPr>
              <p:cNvSpPr txBox="1"/>
              <p:nvPr/>
            </p:nvSpPr>
            <p:spPr>
              <a:xfrm>
                <a:off x="12251131" y="3149187"/>
                <a:ext cx="52610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0.02</a:t>
                </a:r>
                <a:endParaRPr lang="zh-CN" altLang="en-US" sz="1500" dirty="0"/>
              </a:p>
            </p:txBody>
          </p:sp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F7B1BF77-727A-42E2-8794-AF6CD53AD806}"/>
                  </a:ext>
                </a:extLst>
              </p:cNvPr>
              <p:cNvSpPr txBox="1"/>
              <p:nvPr/>
            </p:nvSpPr>
            <p:spPr>
              <a:xfrm>
                <a:off x="12251131" y="2717138"/>
                <a:ext cx="52610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0.04</a:t>
                </a:r>
                <a:endParaRPr lang="zh-CN" altLang="en-US" sz="1500" dirty="0"/>
              </a:p>
            </p:txBody>
          </p:sp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C68D904D-CBFE-4BD6-95DF-EB0774E444C5}"/>
                  </a:ext>
                </a:extLst>
              </p:cNvPr>
              <p:cNvSpPr txBox="1"/>
              <p:nvPr/>
            </p:nvSpPr>
            <p:spPr>
              <a:xfrm>
                <a:off x="12251130" y="2285082"/>
                <a:ext cx="52610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0.06</a:t>
                </a:r>
                <a:endParaRPr lang="zh-CN" altLang="en-US" sz="1500" dirty="0"/>
              </a:p>
            </p:txBody>
          </p:sp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E9C79CC1-2B20-465B-9FD0-92334238D7E3}"/>
                  </a:ext>
                </a:extLst>
              </p:cNvPr>
              <p:cNvSpPr txBox="1"/>
              <p:nvPr/>
            </p:nvSpPr>
            <p:spPr>
              <a:xfrm>
                <a:off x="12251130" y="1866740"/>
                <a:ext cx="52610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dirty="0"/>
                  <a:t>0.08</a:t>
                </a:r>
                <a:endParaRPr lang="zh-CN" altLang="en-US" sz="1500" dirty="0"/>
              </a:p>
            </p:txBody>
          </p:sp>
        </p:grp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B131F9EA-8E35-489F-94C6-50AFEB6B42D3}"/>
              </a:ext>
            </a:extLst>
          </p:cNvPr>
          <p:cNvGrpSpPr/>
          <p:nvPr/>
        </p:nvGrpSpPr>
        <p:grpSpPr>
          <a:xfrm>
            <a:off x="780632" y="1798079"/>
            <a:ext cx="11871692" cy="6953196"/>
            <a:chOff x="678008" y="1830736"/>
            <a:chExt cx="11562336" cy="6680062"/>
          </a:xfrm>
        </p:grpSpPr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D5C3A708-2A94-4B5F-9C31-6100A75C8F28}"/>
                </a:ext>
              </a:extLst>
            </p:cNvPr>
            <p:cNvGrpSpPr/>
            <p:nvPr/>
          </p:nvGrpSpPr>
          <p:grpSpPr>
            <a:xfrm>
              <a:off x="678008" y="1830736"/>
              <a:ext cx="11018740" cy="6680062"/>
              <a:chOff x="490343" y="1001736"/>
              <a:chExt cx="11018740" cy="6680062"/>
            </a:xfrm>
          </p:grpSpPr>
          <p:grpSp>
            <p:nvGrpSpPr>
              <p:cNvPr id="350" name="Group 349">
                <a:extLst>
                  <a:ext uri="{FF2B5EF4-FFF2-40B4-BE49-F238E27FC236}">
                    <a16:creationId xmlns:a16="http://schemas.microsoft.com/office/drawing/2014/main" id="{E13B5DED-0A42-41E4-996D-E7CE09CD34B0}"/>
                  </a:ext>
                </a:extLst>
              </p:cNvPr>
              <p:cNvGrpSpPr/>
              <p:nvPr/>
            </p:nvGrpSpPr>
            <p:grpSpPr>
              <a:xfrm>
                <a:off x="490343" y="1001736"/>
                <a:ext cx="11018740" cy="6680062"/>
                <a:chOff x="-12546" y="17790803"/>
                <a:chExt cx="16708244" cy="6680062"/>
              </a:xfrm>
            </p:grpSpPr>
            <p:sp>
              <p:nvSpPr>
                <p:cNvPr id="352" name="TextBox 351">
                  <a:extLst>
                    <a:ext uri="{FF2B5EF4-FFF2-40B4-BE49-F238E27FC236}">
                      <a16:creationId xmlns:a16="http://schemas.microsoft.com/office/drawing/2014/main" id="{AE933449-D050-437C-8E0D-82DFF7BB51DD}"/>
                    </a:ext>
                  </a:extLst>
                </p:cNvPr>
                <p:cNvSpPr txBox="1"/>
                <p:nvPr/>
              </p:nvSpPr>
              <p:spPr>
                <a:xfrm>
                  <a:off x="15944122" y="24009200"/>
                  <a:ext cx="7515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400" b="1" dirty="0"/>
                    <a:t>30</a:t>
                  </a:r>
                  <a:endParaRPr lang="zh-CN" altLang="en-US" sz="2400" b="1" dirty="0"/>
                </a:p>
              </p:txBody>
            </p:sp>
            <p:sp>
              <p:nvSpPr>
                <p:cNvPr id="353" name="TextBox 352">
                  <a:extLst>
                    <a:ext uri="{FF2B5EF4-FFF2-40B4-BE49-F238E27FC236}">
                      <a16:creationId xmlns:a16="http://schemas.microsoft.com/office/drawing/2014/main" id="{CE066473-3BBF-454F-A9AE-96F0DE4F621F}"/>
                    </a:ext>
                  </a:extLst>
                </p:cNvPr>
                <p:cNvSpPr txBox="1"/>
                <p:nvPr/>
              </p:nvSpPr>
              <p:spPr>
                <a:xfrm>
                  <a:off x="12775613" y="24009199"/>
                  <a:ext cx="7515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400" b="1" dirty="0"/>
                    <a:t>20</a:t>
                  </a:r>
                  <a:endParaRPr lang="zh-CN" altLang="en-US" sz="2400" b="1" dirty="0"/>
                </a:p>
              </p:txBody>
            </p:sp>
            <p:sp>
              <p:nvSpPr>
                <p:cNvPr id="354" name="TextBox 353">
                  <a:extLst>
                    <a:ext uri="{FF2B5EF4-FFF2-40B4-BE49-F238E27FC236}">
                      <a16:creationId xmlns:a16="http://schemas.microsoft.com/office/drawing/2014/main" id="{F14602D3-8885-4DA8-8B61-379A46FABF82}"/>
                    </a:ext>
                  </a:extLst>
                </p:cNvPr>
                <p:cNvSpPr txBox="1"/>
                <p:nvPr/>
              </p:nvSpPr>
              <p:spPr>
                <a:xfrm>
                  <a:off x="9630384" y="24009199"/>
                  <a:ext cx="7515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400" b="1" dirty="0"/>
                    <a:t>10</a:t>
                  </a:r>
                  <a:endParaRPr lang="zh-CN" altLang="en-US" sz="2400" b="1" dirty="0"/>
                </a:p>
              </p:txBody>
            </p:sp>
            <p:sp>
              <p:nvSpPr>
                <p:cNvPr id="355" name="TextBox 354">
                  <a:extLst>
                    <a:ext uri="{FF2B5EF4-FFF2-40B4-BE49-F238E27FC236}">
                      <a16:creationId xmlns:a16="http://schemas.microsoft.com/office/drawing/2014/main" id="{65C4C5AE-CFA3-4727-B3A1-8E0F003CDB03}"/>
                    </a:ext>
                  </a:extLst>
                </p:cNvPr>
                <p:cNvSpPr txBox="1"/>
                <p:nvPr/>
              </p:nvSpPr>
              <p:spPr>
                <a:xfrm>
                  <a:off x="6608804" y="24009198"/>
                  <a:ext cx="51579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400" b="1" dirty="0"/>
                    <a:t>0</a:t>
                  </a:r>
                  <a:endParaRPr lang="zh-CN" altLang="en-US" sz="2400" b="1" dirty="0"/>
                </a:p>
              </p:txBody>
            </p:sp>
            <p:sp>
              <p:nvSpPr>
                <p:cNvPr id="356" name="TextBox 355">
                  <a:extLst>
                    <a:ext uri="{FF2B5EF4-FFF2-40B4-BE49-F238E27FC236}">
                      <a16:creationId xmlns:a16="http://schemas.microsoft.com/office/drawing/2014/main" id="{1C15FFBC-D9D4-4CE1-A112-7847E878078D}"/>
                    </a:ext>
                  </a:extLst>
                </p:cNvPr>
                <p:cNvSpPr txBox="1"/>
                <p:nvPr/>
              </p:nvSpPr>
              <p:spPr>
                <a:xfrm>
                  <a:off x="3224997" y="24009198"/>
                  <a:ext cx="8949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400" b="1" dirty="0"/>
                    <a:t>-10</a:t>
                  </a:r>
                  <a:endParaRPr lang="zh-CN" altLang="en-US" sz="2400" b="1" dirty="0"/>
                </a:p>
              </p:txBody>
            </p:sp>
            <p:sp>
              <p:nvSpPr>
                <p:cNvPr id="357" name="TextBox 356">
                  <a:extLst>
                    <a:ext uri="{FF2B5EF4-FFF2-40B4-BE49-F238E27FC236}">
                      <a16:creationId xmlns:a16="http://schemas.microsoft.com/office/drawing/2014/main" id="{818AE070-2268-4BF5-94B5-EA347C17FC30}"/>
                    </a:ext>
                  </a:extLst>
                </p:cNvPr>
                <p:cNvSpPr txBox="1"/>
                <p:nvPr/>
              </p:nvSpPr>
              <p:spPr>
                <a:xfrm>
                  <a:off x="-12544" y="23475527"/>
                  <a:ext cx="87554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400" b="1" dirty="0"/>
                    <a:t>0.0</a:t>
                  </a:r>
                  <a:endParaRPr lang="zh-CN" altLang="en-US" sz="2400" b="1" dirty="0"/>
                </a:p>
              </p:txBody>
            </p:sp>
            <p:sp>
              <p:nvSpPr>
                <p:cNvPr id="358" name="TextBox 357">
                  <a:extLst>
                    <a:ext uri="{FF2B5EF4-FFF2-40B4-BE49-F238E27FC236}">
                      <a16:creationId xmlns:a16="http://schemas.microsoft.com/office/drawing/2014/main" id="{C4ECDB10-041E-4AE3-B7B2-D96D66EEC593}"/>
                    </a:ext>
                  </a:extLst>
                </p:cNvPr>
                <p:cNvSpPr txBox="1"/>
                <p:nvPr/>
              </p:nvSpPr>
              <p:spPr>
                <a:xfrm>
                  <a:off x="-12546" y="21577610"/>
                  <a:ext cx="87554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400" b="1" dirty="0"/>
                    <a:t>0.1</a:t>
                  </a:r>
                  <a:endParaRPr lang="zh-CN" altLang="en-US" sz="2400" b="1" dirty="0"/>
                </a:p>
              </p:txBody>
            </p:sp>
            <p:sp>
              <p:nvSpPr>
                <p:cNvPr id="359" name="TextBox 358">
                  <a:extLst>
                    <a:ext uri="{FF2B5EF4-FFF2-40B4-BE49-F238E27FC236}">
                      <a16:creationId xmlns:a16="http://schemas.microsoft.com/office/drawing/2014/main" id="{E18B78E5-F7F7-489E-8B78-38B00A6F7DED}"/>
                    </a:ext>
                  </a:extLst>
                </p:cNvPr>
                <p:cNvSpPr txBox="1"/>
                <p:nvPr/>
              </p:nvSpPr>
              <p:spPr>
                <a:xfrm>
                  <a:off x="-12544" y="19699015"/>
                  <a:ext cx="87554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400" b="1" dirty="0"/>
                    <a:t>0.2</a:t>
                  </a:r>
                  <a:endParaRPr lang="zh-CN" altLang="en-US" sz="2400" b="1" dirty="0"/>
                </a:p>
              </p:txBody>
            </p:sp>
            <p:sp>
              <p:nvSpPr>
                <p:cNvPr id="360" name="TextBox 359">
                  <a:extLst>
                    <a:ext uri="{FF2B5EF4-FFF2-40B4-BE49-F238E27FC236}">
                      <a16:creationId xmlns:a16="http://schemas.microsoft.com/office/drawing/2014/main" id="{E0C665E3-6A7B-4B65-A497-946F639A7632}"/>
                    </a:ext>
                  </a:extLst>
                </p:cNvPr>
                <p:cNvSpPr txBox="1"/>
                <p:nvPr/>
              </p:nvSpPr>
              <p:spPr>
                <a:xfrm>
                  <a:off x="-12544" y="17790803"/>
                  <a:ext cx="87554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400" b="1" dirty="0"/>
                    <a:t>0.3</a:t>
                  </a:r>
                  <a:endParaRPr lang="zh-CN" altLang="en-US" sz="2400" b="1" dirty="0"/>
                </a:p>
              </p:txBody>
            </p:sp>
          </p:grpSp>
          <p:pic>
            <p:nvPicPr>
              <p:cNvPr id="351" name="Picture 350" descr="Shape&#10;&#10;Description automatically generated">
                <a:extLst>
                  <a:ext uri="{FF2B5EF4-FFF2-40B4-BE49-F238E27FC236}">
                    <a16:creationId xmlns:a16="http://schemas.microsoft.com/office/drawing/2014/main" id="{0194B80F-8C1C-44C6-BCC8-AECAC2B30C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8883" y="1263628"/>
                <a:ext cx="2412269" cy="1852902"/>
              </a:xfrm>
              <a:prstGeom prst="rect">
                <a:avLst/>
              </a:prstGeom>
              <a:ln w="9525" cap="sq">
                <a:solidFill>
                  <a:schemeClr val="accent3">
                    <a:lumMod val="75000"/>
                  </a:schemeClr>
                </a:solidFill>
                <a:miter lim="800000"/>
              </a:ln>
              <a:effectLst>
                <a:outerShdw blurRad="57150" dist="50800" dir="2700000" algn="tl" rotWithShape="0">
                  <a:srgbClr val="000000">
                    <a:alpha val="40000"/>
                  </a:srgbClr>
                </a:outerShdw>
              </a:effectLst>
            </p:spPr>
          </p:pic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BA54D901-95C2-4C07-8C34-ACB77750ED12}"/>
                </a:ext>
              </a:extLst>
            </p:cNvPr>
            <p:cNvGrpSpPr/>
            <p:nvPr/>
          </p:nvGrpSpPr>
          <p:grpSpPr>
            <a:xfrm>
              <a:off x="1141207" y="1997530"/>
              <a:ext cx="11099137" cy="6168688"/>
              <a:chOff x="1141207" y="1997530"/>
              <a:chExt cx="11099137" cy="6168688"/>
            </a:xfrm>
          </p:grpSpPr>
          <p:pic>
            <p:nvPicPr>
              <p:cNvPr id="345" name="Picture 344" descr="Backgroun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4F8A2F3E-950F-4153-B035-DA8D667FBD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65475" y="2114556"/>
                <a:ext cx="1681601" cy="1722222"/>
              </a:xfrm>
              <a:prstGeom prst="rect">
                <a:avLst/>
              </a:prstGeom>
            </p:spPr>
          </p:pic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29EE4CD7-4119-432C-B9B3-E090FC19F179}"/>
                  </a:ext>
                </a:extLst>
              </p:cNvPr>
              <p:cNvSpPr txBox="1"/>
              <p:nvPr/>
            </p:nvSpPr>
            <p:spPr>
              <a:xfrm>
                <a:off x="2093233" y="2183723"/>
                <a:ext cx="14462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Bac &amp; Bac</a:t>
                </a:r>
                <a:endParaRPr lang="zh-CN" altLang="en-US" sz="2400" b="1" dirty="0"/>
              </a:p>
            </p:txBody>
          </p:sp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FA50B1C3-08B9-4710-B0EF-2260BE321F0C}"/>
                  </a:ext>
                </a:extLst>
              </p:cNvPr>
              <p:cNvSpPr txBox="1"/>
              <p:nvPr/>
            </p:nvSpPr>
            <p:spPr>
              <a:xfrm>
                <a:off x="2093233" y="2745880"/>
                <a:ext cx="14654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Euk &amp; Euk</a:t>
                </a:r>
                <a:endParaRPr lang="zh-CN" altLang="en-US" sz="2400" b="1" dirty="0"/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3A246A60-F84C-42B9-8C56-BB275B728524}"/>
                  </a:ext>
                </a:extLst>
              </p:cNvPr>
              <p:cNvSpPr txBox="1"/>
              <p:nvPr/>
            </p:nvSpPr>
            <p:spPr>
              <a:xfrm>
                <a:off x="2093233" y="3337402"/>
                <a:ext cx="14558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Bac &amp; Euk</a:t>
                </a:r>
                <a:endParaRPr lang="zh-CN" altLang="en-US" sz="2400" b="1" dirty="0"/>
              </a:p>
            </p:txBody>
          </p:sp>
          <p:pic>
            <p:nvPicPr>
              <p:cNvPr id="349" name="Picture 348">
                <a:extLst>
                  <a:ext uri="{FF2B5EF4-FFF2-40B4-BE49-F238E27FC236}">
                    <a16:creationId xmlns:a16="http://schemas.microsoft.com/office/drawing/2014/main" id="{377A1255-9565-4201-A6F0-9FF65032B0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1207" y="1997530"/>
                <a:ext cx="11099137" cy="6168688"/>
              </a:xfrm>
              <a:prstGeom prst="rect">
                <a:avLst/>
              </a:prstGeom>
            </p:spPr>
          </p:pic>
        </p:grpSp>
      </p:grpSp>
      <p:sp>
        <p:nvSpPr>
          <p:cNvPr id="361" name="TextBox 360">
            <a:extLst>
              <a:ext uri="{FF2B5EF4-FFF2-40B4-BE49-F238E27FC236}">
                <a16:creationId xmlns:a16="http://schemas.microsoft.com/office/drawing/2014/main" id="{C3B711EF-9FC9-45C6-9F97-257B5F6CC1D8}"/>
              </a:ext>
            </a:extLst>
          </p:cNvPr>
          <p:cNvSpPr txBox="1"/>
          <p:nvPr/>
        </p:nvSpPr>
        <p:spPr>
          <a:xfrm>
            <a:off x="13321210" y="927090"/>
            <a:ext cx="43701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4F4F4F"/>
                </a:solidFill>
                <a:latin typeface="-apple-system"/>
              </a:rPr>
              <a:t>z-score </a:t>
            </a:r>
            <a:r>
              <a:rPr lang="en-US" altLang="zh-CN" sz="2000" b="1" dirty="0">
                <a:solidFill>
                  <a:srgbClr val="4F4F4F"/>
                </a:solidFill>
                <a:latin typeface="-apple-system"/>
              </a:rPr>
              <a:t>represents of the relative strength of differential correlation</a:t>
            </a:r>
            <a:endParaRPr lang="zh-CN" altLang="en-US" sz="2000" dirty="0"/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CAC665CD-9260-449E-8EB7-8D5FB06D286D}"/>
              </a:ext>
            </a:extLst>
          </p:cNvPr>
          <p:cNvGrpSpPr/>
          <p:nvPr/>
        </p:nvGrpSpPr>
        <p:grpSpPr>
          <a:xfrm>
            <a:off x="6997762" y="8559294"/>
            <a:ext cx="11542228" cy="6321235"/>
            <a:chOff x="8260423" y="9031536"/>
            <a:chExt cx="8664605" cy="5684299"/>
          </a:xfrm>
        </p:grpSpPr>
        <p:pic>
          <p:nvPicPr>
            <p:cNvPr id="363" name="Picture 362">
              <a:extLst>
                <a:ext uri="{FF2B5EF4-FFF2-40B4-BE49-F238E27FC236}">
                  <a16:creationId xmlns:a16="http://schemas.microsoft.com/office/drawing/2014/main" id="{BB9BF1D9-6BF4-448D-8048-496276D9D3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2" t="760" r="180" b="1229"/>
            <a:stretch/>
          </p:blipFill>
          <p:spPr>
            <a:xfrm>
              <a:off x="9235281" y="10389557"/>
              <a:ext cx="7606895" cy="3955857"/>
            </a:xfrm>
            <a:prstGeom prst="rect">
              <a:avLst/>
            </a:prstGeom>
          </p:spPr>
        </p:pic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39110FD1-81F8-4047-8D6C-5A4BCB0E0425}"/>
                </a:ext>
              </a:extLst>
            </p:cNvPr>
            <p:cNvGrpSpPr/>
            <p:nvPr/>
          </p:nvGrpSpPr>
          <p:grpSpPr>
            <a:xfrm>
              <a:off x="9218893" y="11008202"/>
              <a:ext cx="1533858" cy="2148386"/>
              <a:chOff x="1465777" y="8065837"/>
              <a:chExt cx="3341836" cy="1692392"/>
            </a:xfrm>
          </p:grpSpPr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6DC54181-1482-426E-9FB6-0EA31C9051C1}"/>
                  </a:ext>
                </a:extLst>
              </p:cNvPr>
              <p:cNvSpPr txBox="1"/>
              <p:nvPr/>
            </p:nvSpPr>
            <p:spPr>
              <a:xfrm>
                <a:off x="1465777" y="8065837"/>
                <a:ext cx="1907597" cy="29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44.68%</a:t>
                </a:r>
                <a:endParaRPr lang="zh-CN" altLang="en-US" dirty="0"/>
              </a:p>
            </p:txBody>
          </p:sp>
          <p:sp>
            <p:nvSpPr>
              <p:cNvPr id="404" name="TextBox 403">
                <a:extLst>
                  <a:ext uri="{FF2B5EF4-FFF2-40B4-BE49-F238E27FC236}">
                    <a16:creationId xmlns:a16="http://schemas.microsoft.com/office/drawing/2014/main" id="{A5FD579D-111B-475B-8B27-E522CF207B8F}"/>
                  </a:ext>
                </a:extLst>
              </p:cNvPr>
              <p:cNvSpPr txBox="1"/>
              <p:nvPr/>
            </p:nvSpPr>
            <p:spPr>
              <a:xfrm>
                <a:off x="2350250" y="9273510"/>
                <a:ext cx="1907595" cy="29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16.67%</a:t>
                </a:r>
                <a:endParaRPr lang="zh-CN" altLang="en-US" dirty="0"/>
              </a:p>
            </p:txBody>
          </p:sp>
          <p:sp>
            <p:nvSpPr>
              <p:cNvPr id="405" name="TextBox 404">
                <a:extLst>
                  <a:ext uri="{FF2B5EF4-FFF2-40B4-BE49-F238E27FC236}">
                    <a16:creationId xmlns:a16="http://schemas.microsoft.com/office/drawing/2014/main" id="{DB3B9329-C962-4C5B-BF55-EEDF09225E4C}"/>
                  </a:ext>
                </a:extLst>
              </p:cNvPr>
              <p:cNvSpPr txBox="1"/>
              <p:nvPr/>
            </p:nvSpPr>
            <p:spPr>
              <a:xfrm>
                <a:off x="2900018" y="9467287"/>
                <a:ext cx="1907595" cy="29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14.93%</a:t>
                </a:r>
                <a:endParaRPr lang="zh-CN" altLang="en-US" dirty="0"/>
              </a:p>
            </p:txBody>
          </p:sp>
        </p:grp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762474E6-2D2E-4506-8D89-92C869CD2B16}"/>
                </a:ext>
              </a:extLst>
            </p:cNvPr>
            <p:cNvGrpSpPr/>
            <p:nvPr/>
          </p:nvGrpSpPr>
          <p:grpSpPr>
            <a:xfrm>
              <a:off x="8645939" y="11306175"/>
              <a:ext cx="725206" cy="2909967"/>
              <a:chOff x="-124397" y="8198457"/>
              <a:chExt cx="1580013" cy="3150435"/>
            </a:xfrm>
          </p:grpSpPr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AF76D3F4-D393-42C0-A1F3-896B92B1994F}"/>
                  </a:ext>
                </a:extLst>
              </p:cNvPr>
              <p:cNvSpPr txBox="1"/>
              <p:nvPr/>
            </p:nvSpPr>
            <p:spPr>
              <a:xfrm>
                <a:off x="45889" y="10849077"/>
                <a:ext cx="1230051" cy="499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b="1" dirty="0"/>
                  <a:t>0%</a:t>
                </a:r>
                <a:endParaRPr lang="zh-CN" altLang="en-US" sz="2400" b="1" dirty="0"/>
              </a:p>
            </p:txBody>
          </p:sp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E16B7772-4AA3-439A-A956-1FB43A903FA6}"/>
                  </a:ext>
                </a:extLst>
              </p:cNvPr>
              <p:cNvSpPr txBox="1"/>
              <p:nvPr/>
            </p:nvSpPr>
            <p:spPr>
              <a:xfrm>
                <a:off x="-124397" y="9523779"/>
                <a:ext cx="1568821" cy="499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b="1" dirty="0"/>
                  <a:t>20%</a:t>
                </a:r>
                <a:endParaRPr lang="zh-CN" altLang="en-US" sz="2400" b="1" dirty="0"/>
              </a:p>
            </p:txBody>
          </p:sp>
          <p:sp>
            <p:nvSpPr>
              <p:cNvPr id="402" name="TextBox 401">
                <a:extLst>
                  <a:ext uri="{FF2B5EF4-FFF2-40B4-BE49-F238E27FC236}">
                    <a16:creationId xmlns:a16="http://schemas.microsoft.com/office/drawing/2014/main" id="{0B1EC828-26ED-4908-9D81-97526CA0C492}"/>
                  </a:ext>
                </a:extLst>
              </p:cNvPr>
              <p:cNvSpPr txBox="1"/>
              <p:nvPr/>
            </p:nvSpPr>
            <p:spPr>
              <a:xfrm>
                <a:off x="-113207" y="8198457"/>
                <a:ext cx="1568823" cy="499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b="1" dirty="0"/>
                  <a:t>40%</a:t>
                </a:r>
                <a:endParaRPr lang="zh-CN" altLang="en-US" sz="2400" b="1" dirty="0"/>
              </a:p>
            </p:txBody>
          </p:sp>
        </p:grp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F76420DD-96AA-494C-B5CA-FF716832A765}"/>
                </a:ext>
              </a:extLst>
            </p:cNvPr>
            <p:cNvSpPr txBox="1"/>
            <p:nvPr/>
          </p:nvSpPr>
          <p:spPr>
            <a:xfrm>
              <a:off x="10032129" y="9547206"/>
              <a:ext cx="4494414" cy="4981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4F4F4F"/>
                  </a:solidFill>
                  <a:effectLst/>
                  <a:uLnTx/>
                  <a:uFillTx/>
                  <a:ea typeface="等线" panose="02010600030101010101" pitchFamily="2" charset="-122"/>
                  <a:cs typeface="+mn-cs"/>
                </a:rPr>
                <a:t>D</a:t>
              </a:r>
              <a:r>
                <a:rPr kumimoji="0" lang="zh-CN" altLang="en-US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4F4F4F"/>
                  </a:solidFill>
                  <a:effectLst/>
                  <a:uLnTx/>
                  <a:uFillTx/>
                  <a:ea typeface="等线" panose="02010600030101010101" pitchFamily="2" charset="-122"/>
                  <a:cs typeface="+mn-cs"/>
                </a:rPr>
                <a:t>ifferential correlation classes </a:t>
              </a:r>
              <a:r>
                <a:rPr kumimoji="0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4F4F4F"/>
                  </a:solidFill>
                  <a:effectLst/>
                  <a:uLnTx/>
                  <a:uFillTx/>
                  <a:ea typeface="等线" panose="02010600030101010101" pitchFamily="2" charset="-122"/>
                  <a:cs typeface="+mn-cs"/>
                </a:rPr>
                <a:t>(%)</a:t>
              </a:r>
              <a:endParaRPr lang="zh-CN" altLang="en-US" sz="3000" dirty="0"/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515E4317-DA66-4826-83F7-9D7E3985405D}"/>
                </a:ext>
              </a:extLst>
            </p:cNvPr>
            <p:cNvSpPr txBox="1"/>
            <p:nvPr/>
          </p:nvSpPr>
          <p:spPr>
            <a:xfrm>
              <a:off x="8260423" y="9031536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3600" b="1" dirty="0"/>
            </a:p>
          </p:txBody>
        </p: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745C96EA-8C6C-4F63-8F5A-8298C034AEB9}"/>
                </a:ext>
              </a:extLst>
            </p:cNvPr>
            <p:cNvGrpSpPr/>
            <p:nvPr/>
          </p:nvGrpSpPr>
          <p:grpSpPr>
            <a:xfrm>
              <a:off x="10287503" y="10264782"/>
              <a:ext cx="1440689" cy="2083694"/>
              <a:chOff x="1477689" y="7120179"/>
              <a:chExt cx="3138849" cy="1641431"/>
            </a:xfrm>
          </p:grpSpPr>
          <p:sp>
            <p:nvSpPr>
              <p:cNvPr id="397" name="TextBox 396">
                <a:extLst>
                  <a:ext uri="{FF2B5EF4-FFF2-40B4-BE49-F238E27FC236}">
                    <a16:creationId xmlns:a16="http://schemas.microsoft.com/office/drawing/2014/main" id="{41EBC9D3-5F93-4E70-AC10-E9A97837DCB5}"/>
                  </a:ext>
                </a:extLst>
              </p:cNvPr>
              <p:cNvSpPr txBox="1"/>
              <p:nvPr/>
            </p:nvSpPr>
            <p:spPr>
              <a:xfrm>
                <a:off x="1477689" y="8131421"/>
                <a:ext cx="1907597" cy="290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36.17%</a:t>
                </a:r>
                <a:endParaRPr lang="zh-CN" altLang="en-US" dirty="0"/>
              </a:p>
            </p:txBody>
          </p:sp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32189F1E-51A8-4FAB-9B41-39DFCF24BC88}"/>
                  </a:ext>
                </a:extLst>
              </p:cNvPr>
              <p:cNvSpPr txBox="1"/>
              <p:nvPr/>
            </p:nvSpPr>
            <p:spPr>
              <a:xfrm>
                <a:off x="2375865" y="8470669"/>
                <a:ext cx="1907598" cy="290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26.92%</a:t>
                </a:r>
                <a:endParaRPr lang="zh-CN" altLang="en-US" dirty="0"/>
              </a:p>
            </p:txBody>
          </p:sp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2C2CB776-275F-4614-99F5-64358291C58F}"/>
                  </a:ext>
                </a:extLst>
              </p:cNvPr>
              <p:cNvSpPr txBox="1"/>
              <p:nvPr/>
            </p:nvSpPr>
            <p:spPr>
              <a:xfrm>
                <a:off x="2708940" y="7120179"/>
                <a:ext cx="1907598" cy="290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56.72%</a:t>
                </a:r>
                <a:endParaRPr lang="zh-CN" altLang="en-US" dirty="0"/>
              </a:p>
            </p:txBody>
          </p: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85BE5B1C-EB5E-4861-BEC4-CBD645EB349A}"/>
                </a:ext>
              </a:extLst>
            </p:cNvPr>
            <p:cNvGrpSpPr/>
            <p:nvPr/>
          </p:nvGrpSpPr>
          <p:grpSpPr>
            <a:xfrm>
              <a:off x="11247676" y="11871360"/>
              <a:ext cx="1617258" cy="1032719"/>
              <a:chOff x="1219532" y="7818515"/>
              <a:chExt cx="3523541" cy="813525"/>
            </a:xfrm>
          </p:grpSpPr>
          <p:sp>
            <p:nvSpPr>
              <p:cNvPr id="394" name="TextBox 393">
                <a:extLst>
                  <a:ext uri="{FF2B5EF4-FFF2-40B4-BE49-F238E27FC236}">
                    <a16:creationId xmlns:a16="http://schemas.microsoft.com/office/drawing/2014/main" id="{CD9BA3EE-4313-48FD-A3B1-539895E28B3F}"/>
                  </a:ext>
                </a:extLst>
              </p:cNvPr>
              <p:cNvSpPr txBox="1"/>
              <p:nvPr/>
            </p:nvSpPr>
            <p:spPr>
              <a:xfrm>
                <a:off x="1219532" y="8341097"/>
                <a:ext cx="1907597" cy="290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19.15%</a:t>
                </a:r>
                <a:endParaRPr lang="zh-CN" altLang="en-US" dirty="0"/>
              </a:p>
            </p:txBody>
          </p:sp>
          <p:sp>
            <p:nvSpPr>
              <p:cNvPr id="395" name="TextBox 394">
                <a:extLst>
                  <a:ext uri="{FF2B5EF4-FFF2-40B4-BE49-F238E27FC236}">
                    <a16:creationId xmlns:a16="http://schemas.microsoft.com/office/drawing/2014/main" id="{39AEC98B-B1D3-49EF-BB8C-C166923AC040}"/>
                  </a:ext>
                </a:extLst>
              </p:cNvPr>
              <p:cNvSpPr txBox="1"/>
              <p:nvPr/>
            </p:nvSpPr>
            <p:spPr>
              <a:xfrm>
                <a:off x="1972665" y="7818515"/>
                <a:ext cx="1907597" cy="290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30.77%</a:t>
                </a:r>
                <a:endParaRPr lang="zh-CN" altLang="en-US" dirty="0"/>
              </a:p>
            </p:txBody>
          </p:sp>
          <p:sp>
            <p:nvSpPr>
              <p:cNvPr id="396" name="TextBox 395">
                <a:extLst>
                  <a:ext uri="{FF2B5EF4-FFF2-40B4-BE49-F238E27FC236}">
                    <a16:creationId xmlns:a16="http://schemas.microsoft.com/office/drawing/2014/main" id="{73E3B915-E70E-4ACC-B4B8-BE7800C0CC40}"/>
                  </a:ext>
                </a:extLst>
              </p:cNvPr>
              <p:cNvSpPr txBox="1"/>
              <p:nvPr/>
            </p:nvSpPr>
            <p:spPr>
              <a:xfrm>
                <a:off x="2835476" y="8209594"/>
                <a:ext cx="1907597" cy="290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22.39%</a:t>
                </a:r>
                <a:endParaRPr lang="zh-CN" altLang="en-US" dirty="0"/>
              </a:p>
            </p:txBody>
          </p:sp>
        </p:grpSp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E303261F-2C8F-4803-9F51-9F430FCDB544}"/>
                </a:ext>
              </a:extLst>
            </p:cNvPr>
            <p:cNvGrpSpPr/>
            <p:nvPr/>
          </p:nvGrpSpPr>
          <p:grpSpPr>
            <a:xfrm>
              <a:off x="12461075" y="13338429"/>
              <a:ext cx="1254329" cy="723471"/>
              <a:chOff x="1530072" y="8321850"/>
              <a:chExt cx="2732825" cy="569914"/>
            </a:xfrm>
          </p:grpSpPr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B6DE13CA-12A8-4DC6-B039-AAC773B8705D}"/>
                  </a:ext>
                </a:extLst>
              </p:cNvPr>
              <p:cNvSpPr txBox="1"/>
              <p:nvPr/>
            </p:nvSpPr>
            <p:spPr>
              <a:xfrm>
                <a:off x="1530072" y="8610710"/>
                <a:ext cx="1190100" cy="281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0.0%</a:t>
                </a:r>
                <a:endParaRPr lang="zh-CN" altLang="en-US" dirty="0"/>
              </a:p>
            </p:txBody>
          </p:sp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72543C1E-EB31-45F6-A0D2-03EF6FA65207}"/>
                  </a:ext>
                </a:extLst>
              </p:cNvPr>
              <p:cNvSpPr txBox="1"/>
              <p:nvPr/>
            </p:nvSpPr>
            <p:spPr>
              <a:xfrm>
                <a:off x="2138922" y="8511092"/>
                <a:ext cx="1652646" cy="29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1.28%</a:t>
                </a:r>
                <a:endParaRPr lang="zh-CN" altLang="en-US" dirty="0"/>
              </a:p>
            </p:txBody>
          </p:sp>
          <p:sp>
            <p:nvSpPr>
              <p:cNvPr id="393" name="TextBox 392">
                <a:extLst>
                  <a:ext uri="{FF2B5EF4-FFF2-40B4-BE49-F238E27FC236}">
                    <a16:creationId xmlns:a16="http://schemas.microsoft.com/office/drawing/2014/main" id="{539C4E17-FAC1-45A3-B407-8E2B18D6ABF8}"/>
                  </a:ext>
                </a:extLst>
              </p:cNvPr>
              <p:cNvSpPr txBox="1"/>
              <p:nvPr/>
            </p:nvSpPr>
            <p:spPr>
              <a:xfrm>
                <a:off x="2610252" y="8321850"/>
                <a:ext cx="1652645" cy="29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1.49%</a:t>
                </a:r>
                <a:endParaRPr lang="zh-CN" altLang="en-US" dirty="0"/>
              </a:p>
            </p:txBody>
          </p:sp>
        </p:grpSp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E136E67E-3D01-469B-A5DC-1AC937824FFF}"/>
                </a:ext>
              </a:extLst>
            </p:cNvPr>
            <p:cNvGrpSpPr/>
            <p:nvPr/>
          </p:nvGrpSpPr>
          <p:grpSpPr>
            <a:xfrm>
              <a:off x="13507267" y="13315003"/>
              <a:ext cx="1267082" cy="790230"/>
              <a:chOff x="1450155" y="8310266"/>
              <a:chExt cx="2760619" cy="622499"/>
            </a:xfrm>
          </p:grpSpPr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889C2EFF-AA24-4FD3-9409-7BE0D487BDBB}"/>
                  </a:ext>
                </a:extLst>
              </p:cNvPr>
              <p:cNvSpPr txBox="1"/>
              <p:nvPr/>
            </p:nvSpPr>
            <p:spPr>
              <a:xfrm>
                <a:off x="1450155" y="8651712"/>
                <a:ext cx="1190105" cy="281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0.0%</a:t>
                </a:r>
                <a:endParaRPr lang="zh-CN" altLang="en-US" dirty="0"/>
              </a:p>
            </p:txBody>
          </p:sp>
          <p:sp>
            <p:nvSpPr>
              <p:cNvPr id="389" name="TextBox 388">
                <a:extLst>
                  <a:ext uri="{FF2B5EF4-FFF2-40B4-BE49-F238E27FC236}">
                    <a16:creationId xmlns:a16="http://schemas.microsoft.com/office/drawing/2014/main" id="{22552BB6-4581-4911-8F2D-D5C9C27041EC}"/>
                  </a:ext>
                </a:extLst>
              </p:cNvPr>
              <p:cNvSpPr txBox="1"/>
              <p:nvPr/>
            </p:nvSpPr>
            <p:spPr>
              <a:xfrm>
                <a:off x="1797882" y="8487836"/>
                <a:ext cx="1852471" cy="261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1.28%</a:t>
                </a:r>
                <a:endParaRPr lang="zh-CN" altLang="en-US" dirty="0"/>
              </a:p>
            </p:txBody>
          </p:sp>
          <p:sp>
            <p:nvSpPr>
              <p:cNvPr id="390" name="TextBox 389">
                <a:extLst>
                  <a:ext uri="{FF2B5EF4-FFF2-40B4-BE49-F238E27FC236}">
                    <a16:creationId xmlns:a16="http://schemas.microsoft.com/office/drawing/2014/main" id="{86B7D0AE-058B-4932-9AD6-5040F2739290}"/>
                  </a:ext>
                </a:extLst>
              </p:cNvPr>
              <p:cNvSpPr txBox="1"/>
              <p:nvPr/>
            </p:nvSpPr>
            <p:spPr>
              <a:xfrm>
                <a:off x="2558124" y="8310266"/>
                <a:ext cx="1652650" cy="290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2.99%</a:t>
                </a:r>
                <a:endParaRPr lang="zh-CN" altLang="en-US" dirty="0"/>
              </a:p>
            </p:txBody>
          </p:sp>
        </p:grpSp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C6BB5005-36AB-4872-9A6B-30F4EB4111D3}"/>
                </a:ext>
              </a:extLst>
            </p:cNvPr>
            <p:cNvGrpSpPr/>
            <p:nvPr/>
          </p:nvGrpSpPr>
          <p:grpSpPr>
            <a:xfrm>
              <a:off x="14567027" y="13267304"/>
              <a:ext cx="1177735" cy="825109"/>
              <a:chOff x="1457328" y="8272561"/>
              <a:chExt cx="2565941" cy="649977"/>
            </a:xfrm>
          </p:grpSpPr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7210AE11-6ED2-42D3-98D5-3F9AC1A60B77}"/>
                  </a:ext>
                </a:extLst>
              </p:cNvPr>
              <p:cNvSpPr txBox="1"/>
              <p:nvPr/>
            </p:nvSpPr>
            <p:spPr>
              <a:xfrm>
                <a:off x="1457328" y="8641484"/>
                <a:ext cx="1190100" cy="281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0.0%</a:t>
                </a:r>
                <a:endParaRPr lang="zh-CN" altLang="en-US" dirty="0"/>
              </a:p>
            </p:txBody>
          </p:sp>
          <p:sp>
            <p:nvSpPr>
              <p:cNvPr id="386" name="TextBox 385">
                <a:extLst>
                  <a:ext uri="{FF2B5EF4-FFF2-40B4-BE49-F238E27FC236}">
                    <a16:creationId xmlns:a16="http://schemas.microsoft.com/office/drawing/2014/main" id="{D1D4DC02-9E79-4B15-9E49-0C5A420EA7CF}"/>
                  </a:ext>
                </a:extLst>
              </p:cNvPr>
              <p:cNvSpPr txBox="1"/>
              <p:nvPr/>
            </p:nvSpPr>
            <p:spPr>
              <a:xfrm>
                <a:off x="1944735" y="8272561"/>
                <a:ext cx="1652647" cy="290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7.69%</a:t>
                </a:r>
                <a:endParaRPr lang="zh-CN" altLang="en-US" dirty="0"/>
              </a:p>
            </p:txBody>
          </p:sp>
          <p:sp>
            <p:nvSpPr>
              <p:cNvPr id="387" name="TextBox 386">
                <a:extLst>
                  <a:ext uri="{FF2B5EF4-FFF2-40B4-BE49-F238E27FC236}">
                    <a16:creationId xmlns:a16="http://schemas.microsoft.com/office/drawing/2014/main" id="{FD24C0FE-CAC4-4C75-8B97-1044633BACB2}"/>
                  </a:ext>
                </a:extLst>
              </p:cNvPr>
              <p:cNvSpPr txBox="1"/>
              <p:nvPr/>
            </p:nvSpPr>
            <p:spPr>
              <a:xfrm>
                <a:off x="2833171" y="8625707"/>
                <a:ext cx="1190098" cy="281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0.0%</a:t>
                </a:r>
                <a:endParaRPr lang="zh-CN" altLang="en-US" dirty="0"/>
              </a:p>
            </p:txBody>
          </p:sp>
        </p:grpSp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16D9CB5E-E727-4840-9EDF-187BBCE7150D}"/>
                </a:ext>
              </a:extLst>
            </p:cNvPr>
            <p:cNvGrpSpPr/>
            <p:nvPr/>
          </p:nvGrpSpPr>
          <p:grpSpPr>
            <a:xfrm>
              <a:off x="15610224" y="12806348"/>
              <a:ext cx="1314804" cy="1267183"/>
              <a:chOff x="1374307" y="7889735"/>
              <a:chExt cx="2864576" cy="998224"/>
            </a:xfrm>
          </p:grpSpPr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6CF3F5C4-AA1F-48C8-9097-61FCD51B3581}"/>
                  </a:ext>
                </a:extLst>
              </p:cNvPr>
              <p:cNvSpPr txBox="1"/>
              <p:nvPr/>
            </p:nvSpPr>
            <p:spPr>
              <a:xfrm>
                <a:off x="1374307" y="8606905"/>
                <a:ext cx="1190097" cy="281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0.0%</a:t>
                </a:r>
                <a:endParaRPr lang="zh-CN" altLang="en-US" dirty="0"/>
              </a:p>
            </p:txBody>
          </p:sp>
          <p:sp>
            <p:nvSpPr>
              <p:cNvPr id="383" name="TextBox 382">
                <a:extLst>
                  <a:ext uri="{FF2B5EF4-FFF2-40B4-BE49-F238E27FC236}">
                    <a16:creationId xmlns:a16="http://schemas.microsoft.com/office/drawing/2014/main" id="{6872312F-959F-4B86-8184-9086B6ED4FA8}"/>
                  </a:ext>
                </a:extLst>
              </p:cNvPr>
              <p:cNvSpPr txBox="1"/>
              <p:nvPr/>
            </p:nvSpPr>
            <p:spPr>
              <a:xfrm>
                <a:off x="1668349" y="7889735"/>
                <a:ext cx="1907598" cy="29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15.38%</a:t>
                </a:r>
                <a:endParaRPr lang="zh-CN" altLang="en-US" dirty="0"/>
              </a:p>
            </p:txBody>
          </p:sp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0BE0B4A3-7018-43E7-BBA1-72E4187ACF77}"/>
                  </a:ext>
                </a:extLst>
              </p:cNvPr>
              <p:cNvSpPr txBox="1"/>
              <p:nvPr/>
            </p:nvSpPr>
            <p:spPr>
              <a:xfrm>
                <a:off x="2586233" y="8554429"/>
                <a:ext cx="1652650" cy="29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1.49%</a:t>
                </a:r>
                <a:endParaRPr lang="zh-CN" altLang="en-US" dirty="0"/>
              </a:p>
            </p:txBody>
          </p:sp>
        </p:grp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54F71C40-4B3E-453B-AAAC-F542C5DC1742}"/>
                </a:ext>
              </a:extLst>
            </p:cNvPr>
            <p:cNvGrpSpPr/>
            <p:nvPr/>
          </p:nvGrpSpPr>
          <p:grpSpPr>
            <a:xfrm>
              <a:off x="9543922" y="14161831"/>
              <a:ext cx="7084945" cy="554004"/>
              <a:chOff x="9262570" y="14161831"/>
              <a:chExt cx="7084945" cy="554004"/>
            </a:xfrm>
          </p:grpSpPr>
          <p:sp>
            <p:nvSpPr>
              <p:cNvPr id="375" name="TextBox 374">
                <a:extLst>
                  <a:ext uri="{FF2B5EF4-FFF2-40B4-BE49-F238E27FC236}">
                    <a16:creationId xmlns:a16="http://schemas.microsoft.com/office/drawing/2014/main" id="{74598FF0-7B2A-4260-BF91-094DE0137295}"/>
                  </a:ext>
                </a:extLst>
              </p:cNvPr>
              <p:cNvSpPr txBox="1"/>
              <p:nvPr/>
            </p:nvSpPr>
            <p:spPr>
              <a:xfrm>
                <a:off x="9262570" y="14161837"/>
                <a:ext cx="7344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>
                    <a:solidFill>
                      <a:schemeClr val="accent6"/>
                    </a:solidFill>
                  </a:rPr>
                  <a:t>+</a:t>
                </a:r>
                <a:r>
                  <a:rPr lang="en-US" altLang="zh-CN" sz="3000" b="1" dirty="0"/>
                  <a:t>/</a:t>
                </a:r>
                <a:r>
                  <a:rPr lang="en-US" altLang="zh-CN" sz="3000" b="1" dirty="0">
                    <a:solidFill>
                      <a:schemeClr val="accent6"/>
                    </a:solidFill>
                  </a:rPr>
                  <a:t>+</a:t>
                </a:r>
                <a:endParaRPr lang="zh-CN" altLang="en-US" sz="30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442F0319-F6ED-4DD4-9E43-04A134667FFA}"/>
                  </a:ext>
                </a:extLst>
              </p:cNvPr>
              <p:cNvSpPr txBox="1"/>
              <p:nvPr/>
            </p:nvSpPr>
            <p:spPr>
              <a:xfrm>
                <a:off x="10319687" y="14161837"/>
                <a:ext cx="73770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>
                    <a:solidFill>
                      <a:schemeClr val="accent6"/>
                    </a:solidFill>
                  </a:rPr>
                  <a:t>+</a:t>
                </a:r>
                <a:r>
                  <a:rPr lang="en-US" altLang="zh-CN" sz="3000" b="1" dirty="0"/>
                  <a:t>/0</a:t>
                </a:r>
                <a:endParaRPr lang="zh-CN" altLang="en-US" sz="3000" b="1" dirty="0"/>
              </a:p>
            </p:txBody>
          </p:sp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D8D45AE4-6953-45B4-8275-0D950D978C9B}"/>
                  </a:ext>
                </a:extLst>
              </p:cNvPr>
              <p:cNvSpPr txBox="1"/>
              <p:nvPr/>
            </p:nvSpPr>
            <p:spPr>
              <a:xfrm>
                <a:off x="11404375" y="14161837"/>
                <a:ext cx="73770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/>
                  <a:t>0/</a:t>
                </a:r>
                <a:r>
                  <a:rPr lang="en-US" altLang="zh-CN" sz="3000" b="1" dirty="0">
                    <a:solidFill>
                      <a:schemeClr val="accent6"/>
                    </a:solidFill>
                  </a:rPr>
                  <a:t>+</a:t>
                </a:r>
                <a:endParaRPr lang="zh-CN" altLang="en-US" sz="30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BCCD9E34-4EFE-49C7-A5C4-85D2392FE756}"/>
                  </a:ext>
                </a:extLst>
              </p:cNvPr>
              <p:cNvSpPr txBox="1"/>
              <p:nvPr/>
            </p:nvSpPr>
            <p:spPr>
              <a:xfrm>
                <a:off x="13560671" y="14161837"/>
                <a:ext cx="66236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/>
                  <a:t>0/</a:t>
                </a:r>
                <a:r>
                  <a:rPr lang="en-US" altLang="zh-CN" sz="3000" b="1" dirty="0">
                    <a:solidFill>
                      <a:srgbClr val="FF0000"/>
                    </a:solidFill>
                  </a:rPr>
                  <a:t>-</a:t>
                </a:r>
                <a:endParaRPr lang="zh-CN" altLang="en-US" sz="3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9" name="TextBox 378">
                <a:extLst>
                  <a:ext uri="{FF2B5EF4-FFF2-40B4-BE49-F238E27FC236}">
                    <a16:creationId xmlns:a16="http://schemas.microsoft.com/office/drawing/2014/main" id="{7CC3A771-135F-47F6-87C6-B753DAC1AA9A}"/>
                  </a:ext>
                </a:extLst>
              </p:cNvPr>
              <p:cNvSpPr txBox="1"/>
              <p:nvPr/>
            </p:nvSpPr>
            <p:spPr>
              <a:xfrm>
                <a:off x="14628509" y="14161837"/>
                <a:ext cx="65915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>
                    <a:solidFill>
                      <a:srgbClr val="FF0000"/>
                    </a:solidFill>
                  </a:rPr>
                  <a:t>-</a:t>
                </a:r>
                <a:r>
                  <a:rPr lang="en-US" altLang="zh-CN" sz="3000" b="1" dirty="0"/>
                  <a:t>/</a:t>
                </a:r>
                <a:r>
                  <a:rPr lang="en-US" altLang="zh-CN" sz="3000" b="1" dirty="0">
                    <a:solidFill>
                      <a:schemeClr val="accent6"/>
                    </a:solidFill>
                  </a:rPr>
                  <a:t>+</a:t>
                </a:r>
                <a:endParaRPr lang="zh-CN" altLang="en-US" sz="30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D749C92A-938E-47AC-B05C-3213A2E14F69}"/>
                  </a:ext>
                </a:extLst>
              </p:cNvPr>
              <p:cNvSpPr txBox="1"/>
              <p:nvPr/>
            </p:nvSpPr>
            <p:spPr>
              <a:xfrm>
                <a:off x="15685154" y="14161831"/>
                <a:ext cx="66236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>
                    <a:solidFill>
                      <a:srgbClr val="FF0000"/>
                    </a:solidFill>
                  </a:rPr>
                  <a:t>-</a:t>
                </a:r>
                <a:r>
                  <a:rPr lang="en-US" altLang="zh-CN" sz="3000" b="1" dirty="0"/>
                  <a:t>/0</a:t>
                </a:r>
                <a:endParaRPr lang="zh-CN" altLang="en-US" sz="3000" b="1" dirty="0"/>
              </a:p>
            </p:txBody>
          </p:sp>
          <p:sp>
            <p:nvSpPr>
              <p:cNvPr id="381" name="TextBox 380">
                <a:extLst>
                  <a:ext uri="{FF2B5EF4-FFF2-40B4-BE49-F238E27FC236}">
                    <a16:creationId xmlns:a16="http://schemas.microsoft.com/office/drawing/2014/main" id="{4AA07B10-E055-49BF-B509-01C26E8DFF38}"/>
                  </a:ext>
                </a:extLst>
              </p:cNvPr>
              <p:cNvSpPr txBox="1"/>
              <p:nvPr/>
            </p:nvSpPr>
            <p:spPr>
              <a:xfrm>
                <a:off x="12445020" y="14161831"/>
                <a:ext cx="74090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/>
                  <a:t>0/0</a:t>
                </a:r>
                <a:endParaRPr lang="zh-CN" altLang="en-US" sz="3000" b="1" dirty="0"/>
              </a:p>
            </p:txBody>
          </p:sp>
        </p:grpSp>
      </p:grpSp>
      <p:grpSp>
        <p:nvGrpSpPr>
          <p:cNvPr id="406" name="Group 405">
            <a:extLst>
              <a:ext uri="{FF2B5EF4-FFF2-40B4-BE49-F238E27FC236}">
                <a16:creationId xmlns:a16="http://schemas.microsoft.com/office/drawing/2014/main" id="{10F6C93F-047D-44B8-86AB-6AA61266D2DA}"/>
              </a:ext>
            </a:extLst>
          </p:cNvPr>
          <p:cNvGrpSpPr/>
          <p:nvPr/>
        </p:nvGrpSpPr>
        <p:grpSpPr>
          <a:xfrm>
            <a:off x="15322946" y="16260164"/>
            <a:ext cx="3392231" cy="7976426"/>
            <a:chOff x="15453574" y="15737652"/>
            <a:chExt cx="3392231" cy="7976426"/>
          </a:xfrm>
        </p:grpSpPr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1835646C-C915-4718-B52B-DA53E72EC29F}"/>
                </a:ext>
              </a:extLst>
            </p:cNvPr>
            <p:cNvCxnSpPr>
              <a:cxnSpLocks/>
            </p:cNvCxnSpPr>
            <p:nvPr/>
          </p:nvCxnSpPr>
          <p:spPr>
            <a:xfrm>
              <a:off x="15525581" y="21698431"/>
              <a:ext cx="349376" cy="0"/>
            </a:xfrm>
            <a:prstGeom prst="line">
              <a:avLst/>
            </a:prstGeom>
            <a:ln w="38100">
              <a:solidFill>
                <a:srgbClr val="7F7F7F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7065F6B7-B749-445C-A886-DA0478013360}"/>
                </a:ext>
              </a:extLst>
            </p:cNvPr>
            <p:cNvCxnSpPr>
              <a:cxnSpLocks/>
            </p:cNvCxnSpPr>
            <p:nvPr/>
          </p:nvCxnSpPr>
          <p:spPr>
            <a:xfrm>
              <a:off x="15525581" y="21960269"/>
              <a:ext cx="349376" cy="0"/>
            </a:xfrm>
            <a:prstGeom prst="line">
              <a:avLst/>
            </a:prstGeom>
            <a:ln w="38100">
              <a:solidFill>
                <a:srgbClr val="7F7F7F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BCC43584-F6B7-4797-B678-89FC19E48EF2}"/>
                </a:ext>
              </a:extLst>
            </p:cNvPr>
            <p:cNvSpPr txBox="1"/>
            <p:nvPr/>
          </p:nvSpPr>
          <p:spPr>
            <a:xfrm>
              <a:off x="15936357" y="21566872"/>
              <a:ext cx="2095959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External Correlation</a:t>
              </a:r>
              <a:endParaRPr lang="zh-CN" altLang="en-US" b="1" dirty="0"/>
            </a:p>
          </p:txBody>
        </p: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7F32205C-4B12-4C05-82D7-0A3A5DBE96E2}"/>
                </a:ext>
              </a:extLst>
            </p:cNvPr>
            <p:cNvSpPr txBox="1"/>
            <p:nvPr/>
          </p:nvSpPr>
          <p:spPr>
            <a:xfrm>
              <a:off x="15936357" y="21834897"/>
              <a:ext cx="2492990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Bacterial Correlation	</a:t>
              </a:r>
              <a:endParaRPr lang="zh-CN" altLang="en-US" b="1" dirty="0"/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EB049AE9-AD7E-49B5-BBAA-6C9228285BA3}"/>
                </a:ext>
              </a:extLst>
            </p:cNvPr>
            <p:cNvSpPr txBox="1"/>
            <p:nvPr/>
          </p:nvSpPr>
          <p:spPr>
            <a:xfrm>
              <a:off x="15936357" y="22104607"/>
              <a:ext cx="193771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Fungal Correlation</a:t>
              </a:r>
              <a:endParaRPr lang="zh-CN" altLang="en-US" b="1" dirty="0"/>
            </a:p>
          </p:txBody>
        </p:sp>
        <p:pic>
          <p:nvPicPr>
            <p:cNvPr id="412" name="Picture 411">
              <a:extLst>
                <a:ext uri="{FF2B5EF4-FFF2-40B4-BE49-F238E27FC236}">
                  <a16:creationId xmlns:a16="http://schemas.microsoft.com/office/drawing/2014/main" id="{D2F8EABA-1066-45D8-B3A7-051E30780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525581" y="22246688"/>
              <a:ext cx="349376" cy="128188"/>
            </a:xfrm>
            <a:prstGeom prst="rect">
              <a:avLst/>
            </a:prstGeom>
          </p:spPr>
        </p:pic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42199D80-6A96-4F3D-BC40-1057A90391AE}"/>
                </a:ext>
              </a:extLst>
            </p:cNvPr>
            <p:cNvGrpSpPr/>
            <p:nvPr/>
          </p:nvGrpSpPr>
          <p:grpSpPr>
            <a:xfrm>
              <a:off x="15509246" y="22851831"/>
              <a:ext cx="349376" cy="662602"/>
              <a:chOff x="15336688" y="23871776"/>
              <a:chExt cx="417796" cy="662602"/>
            </a:xfrm>
          </p:grpSpPr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F9D1F321-146E-4C87-BF77-AA1CEDE704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36688" y="23871776"/>
                <a:ext cx="417796" cy="0"/>
              </a:xfrm>
              <a:prstGeom prst="line">
                <a:avLst/>
              </a:prstGeom>
              <a:ln w="12700">
                <a:solidFill>
                  <a:srgbClr val="7F7F7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A227F3E3-7EA0-456A-81F0-4263DE454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36688" y="24200361"/>
                <a:ext cx="417796" cy="0"/>
              </a:xfrm>
              <a:prstGeom prst="line">
                <a:avLst/>
              </a:prstGeom>
              <a:ln w="38100">
                <a:solidFill>
                  <a:srgbClr val="7F7F7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343A440F-D03D-48BF-BF0A-CD0818634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36688" y="24534378"/>
                <a:ext cx="407973" cy="0"/>
              </a:xfrm>
              <a:prstGeom prst="line">
                <a:avLst/>
              </a:prstGeom>
              <a:ln w="76200">
                <a:solidFill>
                  <a:srgbClr val="7F7F7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DEEA5B67-44EE-4A22-90E7-338B3AFA1245}"/>
                </a:ext>
              </a:extLst>
            </p:cNvPr>
            <p:cNvSpPr txBox="1"/>
            <p:nvPr/>
          </p:nvSpPr>
          <p:spPr>
            <a:xfrm>
              <a:off x="15950418" y="22696674"/>
              <a:ext cx="1686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Abs(z-score) </a:t>
              </a:r>
              <a:r>
                <a:rPr lang="zh-CN" altLang="en-US" b="1" dirty="0"/>
                <a:t>≤</a:t>
              </a:r>
              <a:r>
                <a:rPr lang="en-US" altLang="zh-CN" b="1" dirty="0"/>
                <a:t> 5</a:t>
              </a:r>
              <a:endParaRPr lang="zh-CN" altLang="en-US" b="1" dirty="0"/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6ABB4C6E-5398-4EB2-9037-985C96725AC9}"/>
                </a:ext>
              </a:extLst>
            </p:cNvPr>
            <p:cNvSpPr txBox="1"/>
            <p:nvPr/>
          </p:nvSpPr>
          <p:spPr>
            <a:xfrm>
              <a:off x="15986487" y="22988297"/>
              <a:ext cx="2024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5 </a:t>
              </a:r>
              <a:r>
                <a:rPr lang="zh-CN" altLang="en-US" b="1" dirty="0"/>
                <a:t>≤</a:t>
              </a:r>
              <a:r>
                <a:rPr lang="en-US" altLang="zh-CN" b="1" dirty="0"/>
                <a:t> Abs(z-score) &lt; 6</a:t>
              </a:r>
              <a:endParaRPr lang="zh-CN" altLang="en-US" b="1" dirty="0"/>
            </a:p>
          </p:txBody>
        </p: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4E0DAF8C-67D5-4A98-B833-6FC63B40D467}"/>
                </a:ext>
              </a:extLst>
            </p:cNvPr>
            <p:cNvSpPr txBox="1"/>
            <p:nvPr/>
          </p:nvSpPr>
          <p:spPr>
            <a:xfrm>
              <a:off x="15984477" y="23344746"/>
              <a:ext cx="1739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6 </a:t>
              </a:r>
              <a:r>
                <a:rPr lang="zh-CN" altLang="en-US" b="1" dirty="0"/>
                <a:t>≤</a:t>
              </a:r>
              <a:r>
                <a:rPr lang="en-US" altLang="zh-CN" b="1" dirty="0"/>
                <a:t> Abs(z-score) </a:t>
              </a:r>
              <a:endParaRPr lang="zh-CN" altLang="en-US" b="1" dirty="0"/>
            </a:p>
          </p:txBody>
        </p:sp>
        <p:grpSp>
          <p:nvGrpSpPr>
            <p:cNvPr id="417" name="Group 416">
              <a:extLst>
                <a:ext uri="{FF2B5EF4-FFF2-40B4-BE49-F238E27FC236}">
                  <a16:creationId xmlns:a16="http://schemas.microsoft.com/office/drawing/2014/main" id="{93270E8A-DCCF-478D-8DCB-3C0D51074C6A}"/>
                </a:ext>
              </a:extLst>
            </p:cNvPr>
            <p:cNvGrpSpPr/>
            <p:nvPr/>
          </p:nvGrpSpPr>
          <p:grpSpPr>
            <a:xfrm>
              <a:off x="15453574" y="15737652"/>
              <a:ext cx="3392231" cy="5612189"/>
              <a:chOff x="204377" y="20552816"/>
              <a:chExt cx="3392231" cy="5612189"/>
            </a:xfrm>
          </p:grpSpPr>
          <p:grpSp>
            <p:nvGrpSpPr>
              <p:cNvPr id="418" name="Group 417">
                <a:extLst>
                  <a:ext uri="{FF2B5EF4-FFF2-40B4-BE49-F238E27FC236}">
                    <a16:creationId xmlns:a16="http://schemas.microsoft.com/office/drawing/2014/main" id="{9474AAEE-66C2-46D9-9E74-ACDD41105343}"/>
                  </a:ext>
                </a:extLst>
              </p:cNvPr>
              <p:cNvGrpSpPr/>
              <p:nvPr/>
            </p:nvGrpSpPr>
            <p:grpSpPr>
              <a:xfrm>
                <a:off x="287016" y="23849732"/>
                <a:ext cx="2316814" cy="1424422"/>
                <a:chOff x="4314583" y="15618411"/>
                <a:chExt cx="2795153" cy="1749485"/>
              </a:xfrm>
            </p:grpSpPr>
            <p:pic>
              <p:nvPicPr>
                <p:cNvPr id="436" name="Picture 435" descr="Icon&#10;&#10;Description automatically generated">
                  <a:extLst>
                    <a:ext uri="{FF2B5EF4-FFF2-40B4-BE49-F238E27FC236}">
                      <a16:creationId xmlns:a16="http://schemas.microsoft.com/office/drawing/2014/main" id="{7BF20F7E-584E-41D7-BE2C-F1EF753A6F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14583" y="15709718"/>
                  <a:ext cx="505570" cy="1639420"/>
                </a:xfrm>
                <a:prstGeom prst="rect">
                  <a:avLst/>
                </a:prstGeom>
              </p:spPr>
            </p:pic>
            <p:sp>
              <p:nvSpPr>
                <p:cNvPr id="437" name="TextBox 436">
                  <a:extLst>
                    <a:ext uri="{FF2B5EF4-FFF2-40B4-BE49-F238E27FC236}">
                      <a16:creationId xmlns:a16="http://schemas.microsoft.com/office/drawing/2014/main" id="{60242C93-DA08-495D-8457-35F6B3A7EB0A}"/>
                    </a:ext>
                  </a:extLst>
                </p:cNvPr>
                <p:cNvSpPr txBox="1"/>
                <p:nvPr/>
              </p:nvSpPr>
              <p:spPr>
                <a:xfrm>
                  <a:off x="4806018" y="15618411"/>
                  <a:ext cx="1737475" cy="4536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0" dirty="0">
                      <a:effectLst/>
                    </a:rPr>
                    <a:t>Counts</a:t>
                  </a:r>
                  <a:r>
                    <a:rPr lang="en-US" altLang="zh-CN" b="1" i="0" baseline="-25000" dirty="0">
                      <a:effectLst/>
                    </a:rPr>
                    <a:t>corr</a:t>
                  </a:r>
                  <a:r>
                    <a:rPr lang="en-US" altLang="zh-CN" b="1" i="0" dirty="0">
                      <a:effectLst/>
                    </a:rPr>
                    <a:t> </a:t>
                  </a:r>
                  <a:r>
                    <a:rPr lang="zh-CN" altLang="en-US" b="1" i="0" dirty="0">
                      <a:effectLst/>
                    </a:rPr>
                    <a:t>≤ </a:t>
                  </a:r>
                  <a:r>
                    <a:rPr lang="en-US" altLang="zh-CN" b="1" i="0" dirty="0">
                      <a:effectLst/>
                    </a:rPr>
                    <a:t>5</a:t>
                  </a:r>
                  <a:endParaRPr lang="zh-CN" altLang="en-US" b="1" dirty="0"/>
                </a:p>
              </p:txBody>
            </p:sp>
            <p:sp>
              <p:nvSpPr>
                <p:cNvPr id="438" name="TextBox 437">
                  <a:extLst>
                    <a:ext uri="{FF2B5EF4-FFF2-40B4-BE49-F238E27FC236}">
                      <a16:creationId xmlns:a16="http://schemas.microsoft.com/office/drawing/2014/main" id="{2EB6EE77-FE26-4737-8854-A95BB70F469F}"/>
                    </a:ext>
                  </a:extLst>
                </p:cNvPr>
                <p:cNvSpPr txBox="1"/>
                <p:nvPr/>
              </p:nvSpPr>
              <p:spPr>
                <a:xfrm>
                  <a:off x="4823015" y="16221434"/>
                  <a:ext cx="2286721" cy="4536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5 &lt;</a:t>
                  </a:r>
                  <a:r>
                    <a:rPr lang="zh-CN" altLang="en-US" b="1" i="0" dirty="0">
                      <a:effectLst/>
                    </a:rPr>
                    <a:t> </a:t>
                  </a:r>
                  <a:r>
                    <a:rPr lang="en-US" altLang="zh-CN" b="1" i="0" dirty="0">
                      <a:effectLst/>
                    </a:rPr>
                    <a:t>Counts</a:t>
                  </a:r>
                  <a:r>
                    <a:rPr lang="en-US" altLang="zh-CN" b="1" i="0" baseline="-25000" dirty="0">
                      <a:effectLst/>
                    </a:rPr>
                    <a:t>corr</a:t>
                  </a:r>
                  <a:r>
                    <a:rPr lang="en-US" altLang="zh-CN" b="1" i="0" dirty="0">
                      <a:effectLst/>
                    </a:rPr>
                    <a:t> </a:t>
                  </a:r>
                  <a:r>
                    <a:rPr lang="zh-CN" altLang="en-US" b="1" i="0" dirty="0">
                      <a:effectLst/>
                    </a:rPr>
                    <a:t>≤ </a:t>
                  </a:r>
                  <a:r>
                    <a:rPr lang="en-US" altLang="zh-CN" b="1" dirty="0"/>
                    <a:t>10</a:t>
                  </a:r>
                  <a:endParaRPr lang="zh-CN" altLang="en-US" b="1" dirty="0"/>
                </a:p>
              </p:txBody>
            </p:sp>
            <p:sp>
              <p:nvSpPr>
                <p:cNvPr id="439" name="TextBox 438">
                  <a:extLst>
                    <a:ext uri="{FF2B5EF4-FFF2-40B4-BE49-F238E27FC236}">
                      <a16:creationId xmlns:a16="http://schemas.microsoft.com/office/drawing/2014/main" id="{03E22C90-ED20-4E52-B10B-B38AD74B1307}"/>
                    </a:ext>
                  </a:extLst>
                </p:cNvPr>
                <p:cNvSpPr txBox="1"/>
                <p:nvPr/>
              </p:nvSpPr>
              <p:spPr>
                <a:xfrm>
                  <a:off x="4820153" y="16914280"/>
                  <a:ext cx="1942475" cy="4536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10 &lt;</a:t>
                  </a:r>
                  <a:r>
                    <a:rPr lang="zh-CN" altLang="en-US" b="1" i="0" dirty="0">
                      <a:effectLst/>
                    </a:rPr>
                    <a:t> </a:t>
                  </a:r>
                  <a:r>
                    <a:rPr lang="en-US" altLang="zh-CN" b="1" i="0" dirty="0">
                      <a:effectLst/>
                    </a:rPr>
                    <a:t>Counts</a:t>
                  </a:r>
                  <a:r>
                    <a:rPr lang="en-US" altLang="zh-CN" b="1" i="0" baseline="-25000" dirty="0">
                      <a:effectLst/>
                    </a:rPr>
                    <a:t>corr</a:t>
                  </a:r>
                  <a:r>
                    <a:rPr lang="en-US" altLang="zh-CN" b="1" i="0" dirty="0">
                      <a:effectLst/>
                    </a:rPr>
                    <a:t> </a:t>
                  </a:r>
                  <a:endParaRPr lang="zh-CN" altLang="en-US" b="1" dirty="0"/>
                </a:p>
              </p:txBody>
            </p:sp>
          </p:grpSp>
          <p:grpSp>
            <p:nvGrpSpPr>
              <p:cNvPr id="419" name="Group 418">
                <a:extLst>
                  <a:ext uri="{FF2B5EF4-FFF2-40B4-BE49-F238E27FC236}">
                    <a16:creationId xmlns:a16="http://schemas.microsoft.com/office/drawing/2014/main" id="{D71F8C68-C210-4E55-827E-C38D933D82D6}"/>
                  </a:ext>
                </a:extLst>
              </p:cNvPr>
              <p:cNvGrpSpPr/>
              <p:nvPr/>
            </p:nvGrpSpPr>
            <p:grpSpPr>
              <a:xfrm>
                <a:off x="241740" y="25486662"/>
                <a:ext cx="3354868" cy="678343"/>
                <a:chOff x="15395286" y="21464676"/>
                <a:chExt cx="3354868" cy="678343"/>
              </a:xfrm>
            </p:grpSpPr>
            <p:grpSp>
              <p:nvGrpSpPr>
                <p:cNvPr id="431" name="Group 430">
                  <a:extLst>
                    <a:ext uri="{FF2B5EF4-FFF2-40B4-BE49-F238E27FC236}">
                      <a16:creationId xmlns:a16="http://schemas.microsoft.com/office/drawing/2014/main" id="{7AC2172C-61F7-45C4-9F60-C11D7DCB6EA5}"/>
                    </a:ext>
                  </a:extLst>
                </p:cNvPr>
                <p:cNvGrpSpPr/>
                <p:nvPr/>
              </p:nvGrpSpPr>
              <p:grpSpPr>
                <a:xfrm>
                  <a:off x="15395286" y="21690339"/>
                  <a:ext cx="359198" cy="294758"/>
                  <a:chOff x="15336688" y="21690339"/>
                  <a:chExt cx="417796" cy="294758"/>
                </a:xfrm>
              </p:grpSpPr>
              <p:cxnSp>
                <p:nvCxnSpPr>
                  <p:cNvPr id="434" name="Straight Connector 433">
                    <a:extLst>
                      <a:ext uri="{FF2B5EF4-FFF2-40B4-BE49-F238E27FC236}">
                        <a16:creationId xmlns:a16="http://schemas.microsoft.com/office/drawing/2014/main" id="{47B52375-87DA-4089-A30E-7DF466BC04DC}"/>
                      </a:ext>
                    </a:extLst>
                  </p:cNvPr>
                  <p:cNvCxnSpPr/>
                  <p:nvPr/>
                </p:nvCxnSpPr>
                <p:spPr>
                  <a:xfrm>
                    <a:off x="15336688" y="21690339"/>
                    <a:ext cx="417796" cy="0"/>
                  </a:xfrm>
                  <a:prstGeom prst="line">
                    <a:avLst/>
                  </a:prstGeom>
                  <a:ln w="38100">
                    <a:solidFill>
                      <a:srgbClr val="FF00FF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5" name="Straight Connector 434">
                    <a:extLst>
                      <a:ext uri="{FF2B5EF4-FFF2-40B4-BE49-F238E27FC236}">
                        <a16:creationId xmlns:a16="http://schemas.microsoft.com/office/drawing/2014/main" id="{72134A45-3258-4B01-AEA4-4F4553A8D9CB}"/>
                      </a:ext>
                    </a:extLst>
                  </p:cNvPr>
                  <p:cNvCxnSpPr/>
                  <p:nvPr/>
                </p:nvCxnSpPr>
                <p:spPr>
                  <a:xfrm>
                    <a:off x="15336688" y="21985097"/>
                    <a:ext cx="417796" cy="0"/>
                  </a:xfrm>
                  <a:prstGeom prst="line">
                    <a:avLst/>
                  </a:prstGeom>
                  <a:ln w="38100">
                    <a:solidFill>
                      <a:srgbClr val="00FF00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2" name="TextBox 431">
                  <a:extLst>
                    <a:ext uri="{FF2B5EF4-FFF2-40B4-BE49-F238E27FC236}">
                      <a16:creationId xmlns:a16="http://schemas.microsoft.com/office/drawing/2014/main" id="{4190CCA4-4FCE-446B-BC89-C526148B571A}"/>
                    </a:ext>
                  </a:extLst>
                </p:cNvPr>
                <p:cNvSpPr txBox="1"/>
                <p:nvPr/>
              </p:nvSpPr>
              <p:spPr>
                <a:xfrm>
                  <a:off x="15782555" y="21464676"/>
                  <a:ext cx="29610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z-score &lt; 0 [Corr</a:t>
                  </a:r>
                  <a:r>
                    <a:rPr lang="en-US" altLang="zh-CN" b="1" baseline="-25000" dirty="0"/>
                    <a:t>CRC  </a:t>
                  </a:r>
                  <a:r>
                    <a:rPr lang="en-US" altLang="zh-CN" b="1" dirty="0"/>
                    <a:t>&gt; Corr</a:t>
                  </a:r>
                  <a:r>
                    <a:rPr lang="en-US" altLang="zh-CN" b="1" baseline="-25000" dirty="0"/>
                    <a:t>Ctrl </a:t>
                  </a:r>
                  <a:r>
                    <a:rPr lang="en-US" altLang="zh-CN" b="1" dirty="0"/>
                    <a:t>]</a:t>
                  </a:r>
                  <a:endParaRPr lang="zh-CN" altLang="en-US" b="1" dirty="0"/>
                </a:p>
              </p:txBody>
            </p:sp>
            <p:sp>
              <p:nvSpPr>
                <p:cNvPr id="433" name="TextBox 432">
                  <a:extLst>
                    <a:ext uri="{FF2B5EF4-FFF2-40B4-BE49-F238E27FC236}">
                      <a16:creationId xmlns:a16="http://schemas.microsoft.com/office/drawing/2014/main" id="{A87A02C2-FDF3-4B61-8664-380751D65C27}"/>
                    </a:ext>
                  </a:extLst>
                </p:cNvPr>
                <p:cNvSpPr txBox="1"/>
                <p:nvPr/>
              </p:nvSpPr>
              <p:spPr>
                <a:xfrm>
                  <a:off x="15789151" y="21773687"/>
                  <a:ext cx="29610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z-score &gt; 0 [Corr</a:t>
                  </a:r>
                  <a:r>
                    <a:rPr lang="en-US" altLang="zh-CN" b="1" baseline="-25000" dirty="0"/>
                    <a:t>CRC  </a:t>
                  </a:r>
                  <a:r>
                    <a:rPr lang="en-US" altLang="zh-CN" b="1" dirty="0"/>
                    <a:t>&lt; Corr</a:t>
                  </a:r>
                  <a:r>
                    <a:rPr lang="en-US" altLang="zh-CN" b="1" baseline="-25000" dirty="0"/>
                    <a:t>Ctrl </a:t>
                  </a:r>
                  <a:r>
                    <a:rPr lang="en-US" altLang="zh-CN" b="1" dirty="0"/>
                    <a:t>]</a:t>
                  </a:r>
                  <a:endParaRPr lang="zh-CN" altLang="en-US" b="1" dirty="0"/>
                </a:p>
              </p:txBody>
            </p:sp>
          </p:grpSp>
          <p:grpSp>
            <p:nvGrpSpPr>
              <p:cNvPr id="420" name="Group 419">
                <a:extLst>
                  <a:ext uri="{FF2B5EF4-FFF2-40B4-BE49-F238E27FC236}">
                    <a16:creationId xmlns:a16="http://schemas.microsoft.com/office/drawing/2014/main" id="{064A800C-8938-409C-BA8B-D4EFF7B50500}"/>
                  </a:ext>
                </a:extLst>
              </p:cNvPr>
              <p:cNvGrpSpPr/>
              <p:nvPr/>
            </p:nvGrpSpPr>
            <p:grpSpPr>
              <a:xfrm>
                <a:off x="204377" y="21692888"/>
                <a:ext cx="3003914" cy="2047714"/>
                <a:chOff x="281761" y="21085888"/>
                <a:chExt cx="3003914" cy="2047714"/>
              </a:xfrm>
            </p:grpSpPr>
            <p:grpSp>
              <p:nvGrpSpPr>
                <p:cNvPr id="425" name="Group 424">
                  <a:extLst>
                    <a:ext uri="{FF2B5EF4-FFF2-40B4-BE49-F238E27FC236}">
                      <a16:creationId xmlns:a16="http://schemas.microsoft.com/office/drawing/2014/main" id="{5D9048DE-8F73-4AF9-AF4C-312714DE6CBF}"/>
                    </a:ext>
                  </a:extLst>
                </p:cNvPr>
                <p:cNvGrpSpPr/>
                <p:nvPr/>
              </p:nvGrpSpPr>
              <p:grpSpPr>
                <a:xfrm>
                  <a:off x="825157" y="21085888"/>
                  <a:ext cx="2460518" cy="1940682"/>
                  <a:chOff x="1352417" y="15491395"/>
                  <a:chExt cx="2968526" cy="2383560"/>
                </a:xfrm>
              </p:grpSpPr>
              <p:sp>
                <p:nvSpPr>
                  <p:cNvPr id="427" name="TextBox 426">
                    <a:extLst>
                      <a:ext uri="{FF2B5EF4-FFF2-40B4-BE49-F238E27FC236}">
                        <a16:creationId xmlns:a16="http://schemas.microsoft.com/office/drawing/2014/main" id="{9B4ED1BB-C3DC-4E60-9A0F-07C54DABD331}"/>
                      </a:ext>
                    </a:extLst>
                  </p:cNvPr>
                  <p:cNvSpPr txBox="1"/>
                  <p:nvPr/>
                </p:nvSpPr>
                <p:spPr>
                  <a:xfrm>
                    <a:off x="1352417" y="15491395"/>
                    <a:ext cx="2968526" cy="7938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i="0" dirty="0">
                        <a:effectLst/>
                      </a:rPr>
                      <a:t>Reported potential</a:t>
                    </a:r>
                  </a:p>
                  <a:p>
                    <a:r>
                      <a:rPr lang="en-US" altLang="zh-CN" b="1" i="0" dirty="0">
                        <a:effectLst/>
                      </a:rPr>
                      <a:t>probiotic</a:t>
                    </a:r>
                    <a:endParaRPr lang="zh-CN" altLang="en-US" b="1" dirty="0"/>
                  </a:p>
                </p:txBody>
              </p:sp>
              <p:sp>
                <p:nvSpPr>
                  <p:cNvPr id="428" name="TextBox 427">
                    <a:extLst>
                      <a:ext uri="{FF2B5EF4-FFF2-40B4-BE49-F238E27FC236}">
                        <a16:creationId xmlns:a16="http://schemas.microsoft.com/office/drawing/2014/main" id="{A1042A46-DF23-4592-8D52-4D7404AF6798}"/>
                      </a:ext>
                    </a:extLst>
                  </p:cNvPr>
                  <p:cNvSpPr txBox="1"/>
                  <p:nvPr/>
                </p:nvSpPr>
                <p:spPr>
                  <a:xfrm>
                    <a:off x="1352419" y="16137582"/>
                    <a:ext cx="2402448" cy="11340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i="0" dirty="0">
                        <a:effectLst/>
                      </a:rPr>
                      <a:t>Reported potential</a:t>
                    </a:r>
                  </a:p>
                  <a:p>
                    <a:r>
                      <a:rPr lang="en-US" altLang="zh-CN" b="1" i="0" dirty="0">
                        <a:effectLst/>
                      </a:rPr>
                      <a:t>pathogens</a:t>
                    </a:r>
                    <a:endParaRPr lang="zh-CN" altLang="en-US" b="1" dirty="0"/>
                  </a:p>
                  <a:p>
                    <a:r>
                      <a:rPr lang="en-US" altLang="zh-CN" b="1" i="0" dirty="0">
                        <a:effectLst/>
                      </a:rPr>
                      <a:t> </a:t>
                    </a:r>
                  </a:p>
                </p:txBody>
              </p:sp>
              <p:sp>
                <p:nvSpPr>
                  <p:cNvPr id="429" name="TextBox 428">
                    <a:extLst>
                      <a:ext uri="{FF2B5EF4-FFF2-40B4-BE49-F238E27FC236}">
                        <a16:creationId xmlns:a16="http://schemas.microsoft.com/office/drawing/2014/main" id="{E8CC0A48-D3F0-4F8A-9D45-0A5160A3AC8C}"/>
                      </a:ext>
                    </a:extLst>
                  </p:cNvPr>
                  <p:cNvSpPr txBox="1"/>
                  <p:nvPr/>
                </p:nvSpPr>
                <p:spPr>
                  <a:xfrm>
                    <a:off x="1352418" y="16845275"/>
                    <a:ext cx="2568460" cy="4536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i="0" dirty="0">
                        <a:effectLst/>
                      </a:rPr>
                      <a:t>Unreported bacteria</a:t>
                    </a:r>
                    <a:endParaRPr lang="zh-CN" altLang="en-US" b="1" dirty="0"/>
                  </a:p>
                </p:txBody>
              </p:sp>
              <p:sp>
                <p:nvSpPr>
                  <p:cNvPr id="430" name="TextBox 429">
                    <a:extLst>
                      <a:ext uri="{FF2B5EF4-FFF2-40B4-BE49-F238E27FC236}">
                        <a16:creationId xmlns:a16="http://schemas.microsoft.com/office/drawing/2014/main" id="{0E98C879-CA31-484C-8E7D-6F59D9A13812}"/>
                      </a:ext>
                    </a:extLst>
                  </p:cNvPr>
                  <p:cNvSpPr txBox="1"/>
                  <p:nvPr/>
                </p:nvSpPr>
                <p:spPr>
                  <a:xfrm>
                    <a:off x="1352804" y="17421339"/>
                    <a:ext cx="1038926" cy="4536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i="0" dirty="0">
                        <a:effectLst/>
                      </a:rPr>
                      <a:t>Fungus</a:t>
                    </a:r>
                    <a:endParaRPr lang="zh-CN" altLang="en-US" b="1" dirty="0"/>
                  </a:p>
                </p:txBody>
              </p:sp>
            </p:grpSp>
            <p:pic>
              <p:nvPicPr>
                <p:cNvPr id="426" name="Picture 425" descr="Shape&#10;&#10;Description automatically generated">
                  <a:extLst>
                    <a:ext uri="{FF2B5EF4-FFF2-40B4-BE49-F238E27FC236}">
                      <a16:creationId xmlns:a16="http://schemas.microsoft.com/office/drawing/2014/main" id="{5799BC04-76EB-4D87-98E4-568094D7CD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1761" y="21104045"/>
                  <a:ext cx="560651" cy="2029557"/>
                </a:xfrm>
                <a:prstGeom prst="rect">
                  <a:avLst/>
                </a:prstGeom>
              </p:spPr>
            </p:pic>
          </p:grpSp>
          <p:grpSp>
            <p:nvGrpSpPr>
              <p:cNvPr id="421" name="Group 420">
                <a:extLst>
                  <a:ext uri="{FF2B5EF4-FFF2-40B4-BE49-F238E27FC236}">
                    <a16:creationId xmlns:a16="http://schemas.microsoft.com/office/drawing/2014/main" id="{4CE81D21-FC39-4928-8833-47B72D554CDE}"/>
                  </a:ext>
                </a:extLst>
              </p:cNvPr>
              <p:cNvGrpSpPr/>
              <p:nvPr/>
            </p:nvGrpSpPr>
            <p:grpSpPr>
              <a:xfrm>
                <a:off x="207790" y="20552816"/>
                <a:ext cx="1937944" cy="1019048"/>
                <a:chOff x="336164" y="19245736"/>
                <a:chExt cx="1937944" cy="1019048"/>
              </a:xfrm>
            </p:grpSpPr>
            <p:pic>
              <p:nvPicPr>
                <p:cNvPr id="422" name="Picture 421" descr="A red and blue ball&#10;&#10;Description automatically generated with low confidence">
                  <a:extLst>
                    <a:ext uri="{FF2B5EF4-FFF2-40B4-BE49-F238E27FC236}">
                      <a16:creationId xmlns:a16="http://schemas.microsoft.com/office/drawing/2014/main" id="{B84FDA44-A133-4C60-BE11-FDDF364A82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6164" y="19245736"/>
                  <a:ext cx="495238" cy="1019048"/>
                </a:xfrm>
                <a:prstGeom prst="rect">
                  <a:avLst/>
                </a:prstGeom>
              </p:spPr>
            </p:pic>
            <p:sp>
              <p:nvSpPr>
                <p:cNvPr id="423" name="TextBox 422">
                  <a:extLst>
                    <a:ext uri="{FF2B5EF4-FFF2-40B4-BE49-F238E27FC236}">
                      <a16:creationId xmlns:a16="http://schemas.microsoft.com/office/drawing/2014/main" id="{AE10A409-6CFA-4CC1-A5C4-0360BBC53527}"/>
                    </a:ext>
                  </a:extLst>
                </p:cNvPr>
                <p:cNvSpPr txBox="1"/>
                <p:nvPr/>
              </p:nvSpPr>
              <p:spPr>
                <a:xfrm>
                  <a:off x="787299" y="19330157"/>
                  <a:ext cx="14413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0" dirty="0">
                      <a:effectLst/>
                    </a:rPr>
                    <a:t>CRC Enriched</a:t>
                  </a:r>
                  <a:endParaRPr lang="zh-CN" altLang="en-US" b="1" dirty="0"/>
                </a:p>
              </p:txBody>
            </p:sp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6AE86D8F-8B6C-46F5-866B-8FE71430C217}"/>
                    </a:ext>
                  </a:extLst>
                </p:cNvPr>
                <p:cNvSpPr txBox="1"/>
                <p:nvPr/>
              </p:nvSpPr>
              <p:spPr>
                <a:xfrm>
                  <a:off x="793895" y="19845198"/>
                  <a:ext cx="14802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0" dirty="0">
                      <a:effectLst/>
                    </a:rPr>
                    <a:t>CRC Depleted</a:t>
                  </a:r>
                  <a:endParaRPr lang="zh-CN" altLang="en-US" b="1" dirty="0"/>
                </a:p>
              </p:txBody>
            </p:sp>
          </p:grpSp>
        </p:grpSp>
      </p:grpSp>
      <p:pic>
        <p:nvPicPr>
          <p:cNvPr id="443" name="Picture 442">
            <a:extLst>
              <a:ext uri="{FF2B5EF4-FFF2-40B4-BE49-F238E27FC236}">
                <a16:creationId xmlns:a16="http://schemas.microsoft.com/office/drawing/2014/main" id="{AA71E71D-9105-46F2-AB6E-12CD4B3C755D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7" r="13427"/>
          <a:stretch/>
        </p:blipFill>
        <p:spPr>
          <a:xfrm>
            <a:off x="138960" y="15751016"/>
            <a:ext cx="15039185" cy="9387948"/>
          </a:xfrm>
          <a:prstGeom prst="rect">
            <a:avLst/>
          </a:prstGeom>
        </p:spPr>
      </p:pic>
      <p:sp>
        <p:nvSpPr>
          <p:cNvPr id="444" name="TextBox 443">
            <a:extLst>
              <a:ext uri="{FF2B5EF4-FFF2-40B4-BE49-F238E27FC236}">
                <a16:creationId xmlns:a16="http://schemas.microsoft.com/office/drawing/2014/main" id="{E9B24EAB-CC43-4BD4-BF87-C29E3ACBAB83}"/>
              </a:ext>
            </a:extLst>
          </p:cNvPr>
          <p:cNvSpPr txBox="1"/>
          <p:nvPr/>
        </p:nvSpPr>
        <p:spPr>
          <a:xfrm>
            <a:off x="4003721" y="15592987"/>
            <a:ext cx="80904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4F4F4F"/>
                </a:solidFill>
                <a:effectLst/>
                <a:uLnTx/>
                <a:uFillTx/>
                <a:latin typeface="-apple-system"/>
                <a:ea typeface="等线" panose="02010600030101010101" pitchFamily="2" charset="-122"/>
                <a:cs typeface="+mn-cs"/>
              </a:rPr>
              <a:t>Network for the 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4F4F4F"/>
                </a:solidFill>
                <a:effectLst/>
                <a:uLnTx/>
                <a:uFillTx/>
                <a:latin typeface="-apple-system"/>
                <a:ea typeface="等线" panose="02010600030101010101" pitchFamily="2" charset="-122"/>
                <a:cs typeface="+mn-cs"/>
              </a:rPr>
              <a:t>differential correlation 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4F4F4F"/>
                </a:solidFill>
                <a:effectLst/>
                <a:uLnTx/>
                <a:uFillTx/>
                <a:latin typeface="-apple-system"/>
                <a:ea typeface="等线" panose="02010600030101010101" pitchFamily="2" charset="-122"/>
                <a:cs typeface="+mn-cs"/>
              </a:rPr>
              <a:t>of fungi and bacteria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4F4F4F"/>
                </a:solidFill>
                <a:effectLst/>
                <a:uLnTx/>
                <a:uFillTx/>
                <a:latin typeface="-apple-system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4F4F4F"/>
                </a:solidFill>
                <a:effectLst/>
                <a:uLnTx/>
                <a:uFillTx/>
                <a:latin typeface="-apple-system"/>
                <a:ea typeface="等线" panose="02010600030101010101" pitchFamily="2" charset="-122"/>
                <a:cs typeface="+mn-cs"/>
              </a:rPr>
              <a:t>between CRC and control</a:t>
            </a:r>
            <a:endParaRPr lang="zh-CN" altLang="en-US" sz="3000" dirty="0"/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1DDFE4CF-8B15-4912-846B-1D67611375E2}"/>
              </a:ext>
            </a:extLst>
          </p:cNvPr>
          <p:cNvSpPr txBox="1"/>
          <p:nvPr/>
        </p:nvSpPr>
        <p:spPr>
          <a:xfrm>
            <a:off x="2616371" y="16723116"/>
            <a:ext cx="1953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i="0" dirty="0" err="1">
                <a:solidFill>
                  <a:srgbClr val="C00000"/>
                </a:solidFill>
                <a:effectLst/>
                <a:latin typeface="-apple-system"/>
              </a:rPr>
              <a:t>Fun_Cluster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B52A5171-0EEB-4DFE-AB7A-71CF3414D6FD}"/>
              </a:ext>
            </a:extLst>
          </p:cNvPr>
          <p:cNvSpPr txBox="1"/>
          <p:nvPr/>
        </p:nvSpPr>
        <p:spPr>
          <a:xfrm>
            <a:off x="10707259" y="16654882"/>
            <a:ext cx="1934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i="0" dirty="0">
                <a:solidFill>
                  <a:schemeClr val="accent5">
                    <a:lumMod val="50000"/>
                  </a:schemeClr>
                </a:solidFill>
                <a:effectLst/>
                <a:latin typeface="-apple-system"/>
              </a:rPr>
              <a:t>Bac_Cluster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90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364</Words>
  <Application>Microsoft Office PowerPoint</Application>
  <PresentationFormat>Custom</PresentationFormat>
  <Paragraphs>134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-apple-system</vt:lpstr>
      <vt:lpstr>等线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Yu (MEDT)</dc:creator>
  <cp:lastModifiedBy>Jun Yu (MEDT)</cp:lastModifiedBy>
  <cp:revision>16</cp:revision>
  <dcterms:created xsi:type="dcterms:W3CDTF">2021-10-18T07:57:36Z</dcterms:created>
  <dcterms:modified xsi:type="dcterms:W3CDTF">2021-10-19T08:03:15Z</dcterms:modified>
</cp:coreProperties>
</file>