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901" autoAdjust="0"/>
  </p:normalViewPr>
  <p:slideViewPr>
    <p:cSldViewPr snapToGrid="0">
      <p:cViewPr>
        <p:scale>
          <a:sx n="125" d="100"/>
          <a:sy n="125" d="100"/>
        </p:scale>
        <p:origin x="90" y="-348"/>
      </p:cViewPr>
      <p:guideLst/>
    </p:cSldViewPr>
  </p:slideViewPr>
  <p:notesTextViewPr>
    <p:cViewPr>
      <p:scale>
        <a:sx n="50" d="100"/>
        <a:sy n="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548A79-DF5C-42BC-A964-9ADB8699366B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296CAE-91E9-4A77-B1CD-36A9921954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90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296CAE-91E9-4A77-B1CD-36A99219544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8063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1D680-7138-45B2-BA66-688654A2FB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118576-0342-4C65-82C1-0B0BC24221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71E58-CC43-47D7-9AE2-9ED2BE42E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497BE-7849-4454-9B9D-5110DA2AE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15EAA-094C-4FCF-A5DD-AD0E52871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938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EBEC5-2614-4A51-A8CB-F9040920C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B1AF10-69FA-4634-B7C6-001B6B7596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218EB-F593-49D9-8020-ACD5AD2B9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BB3384-043C-41A7-97BC-E73FA298C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985377-1338-44FD-AB41-78E4BC872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8869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A5564D-0DC6-4EBF-B795-7951C09BB1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F53E33-4110-4E07-A462-0A6E9EA3DB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37CBE-7822-4406-9354-D4A530795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B6A1E-F724-4D13-B4B9-3D95EB438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602E9-C897-4522-B303-7041CF389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313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E9CEF-2A87-4AD8-B6DF-CAB73908E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5C52C-65E1-40DB-A820-8C826CEE7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F29F8-CD2F-4EB8-A46B-55AB8B07F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3C64B-52AE-45CD-9C79-9A72A07BA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3CD346-1C2F-49A3-BABF-71FF34EEC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016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79502-8712-438A-B9C6-1960D7DDC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700DBE-75BB-4761-8F92-126AF5059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3B69B-1F9F-4820-B577-E04E89BEE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D3138-4450-4702-A587-7F7A32071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17FEE-D1AB-4DD6-B9E0-4F4835B13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382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A546B-6B80-490C-B7D4-378111BE4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9A79E-A50B-497C-A039-E2C45F86F5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733EFD-A300-4F67-9B7E-1238E6E795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E587D1-2894-457E-AC1E-C8F601485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3D795F-A2BA-46AA-A7D6-B8A1B7267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92E19-C7F8-476C-A144-161786785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5000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63EFD-9EED-4828-BDDA-A89E827DF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63D9AA-5900-4DC3-B1CA-186AA2F24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918D1E-EAC4-4352-B356-655F2E4CB8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7A4141-B56C-479F-9CA3-2582C84C1C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DB0E7C-408D-42E2-A02A-FF43921406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C391B9-B36A-4687-8062-202299F68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CB495C-C51A-4370-B412-26723B32A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BFEC8C-3A6D-4170-B19E-866AC0B60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7988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9DC57-2FE2-49D7-A848-5CE759B07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4D0780-CC11-447A-8B04-88FC1A31B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AFB880-9959-45A6-BABA-F826FBF09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025D80-D964-4C9B-8C7F-2558922FB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8816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90BB1A-CEE7-44AE-9040-A36106836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08A434-BB2D-4F7F-8ED8-05F9998BA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9F464A-6B10-49C3-A5CB-648D4C32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1473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58BF7-1FE7-4197-A405-5E92F8516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5A6F2-E136-44E9-9780-B9822D3DD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C467EA-5E2D-487E-B9FC-CB53AF007D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8E6E50-BFD1-45A0-B83B-7083EB84F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A97DAD-DCC3-4D5B-8E98-4DE6C49D9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139971-D0FB-446A-B437-1D560A325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7144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A5285-CF29-46C7-A963-89D0F0257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8B5DA4-9885-475F-B6EF-FC36DAFAD4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F1136A-B117-4571-B66C-35DD2A25F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E150BC-8D66-4228-8D2A-87A7AD7E8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B5FB84-C11A-4C59-BFBC-B0EFC6766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D4EE1E-E112-43C1-B307-B53D7D683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8018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FB7550-214B-4E52-A71B-49872A62A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AD1181-15DC-4244-85BD-D8E29647CD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A786D-9333-4C82-AB79-A73092C4D1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F6666-3EDE-4E8B-BC82-F371B9B084D1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980E30-2A5D-49FF-88BC-867C71B215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1F1D02-EFE4-41ED-A360-97DD742A32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800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10" Type="http://schemas.openxmlformats.org/officeDocument/2006/relationships/image" Target="../media/image8.jpg"/><Relationship Id="rId4" Type="http://schemas.openxmlformats.org/officeDocument/2006/relationships/image" Target="../media/image2.jpg"/><Relationship Id="rId9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D5A1520B-1F5B-4E68-88C2-1CB1E5D7B7F6}"/>
              </a:ext>
            </a:extLst>
          </p:cNvPr>
          <p:cNvGrpSpPr/>
          <p:nvPr/>
        </p:nvGrpSpPr>
        <p:grpSpPr>
          <a:xfrm>
            <a:off x="0" y="1251437"/>
            <a:ext cx="4170522" cy="4057710"/>
            <a:chOff x="-150972" y="104775"/>
            <a:chExt cx="4170522" cy="4057710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D0D060B-7260-45C5-A20E-E2E08059D3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66700" y="104775"/>
              <a:ext cx="3752850" cy="3752850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12FD647-D695-4872-B797-D5B56CD8A9DD}"/>
                </a:ext>
              </a:extLst>
            </p:cNvPr>
            <p:cNvSpPr txBox="1"/>
            <p:nvPr/>
          </p:nvSpPr>
          <p:spPr>
            <a:xfrm>
              <a:off x="1762125" y="3762375"/>
              <a:ext cx="1104900" cy="400110"/>
            </a:xfrm>
            <a:prstGeom prst="rect">
              <a:avLst/>
            </a:prstGeom>
            <a:noFill/>
          </p:spPr>
          <p:txBody>
            <a:bodyPr vert="horz" wrap="square">
              <a:spAutoFit/>
            </a:bodyPr>
            <a:lstStyle/>
            <a:p>
              <a:pPr algn="ctr"/>
              <a:r>
                <a:rPr lang="en-US" altLang="zh-CN" sz="2000" spc="-5" dirty="0">
                  <a:latin typeface="Bahnschrift Condensed" panose="020B0502040204020203" pitchFamily="34" charset="0"/>
                  <a:cs typeface="Arial"/>
                </a:rPr>
                <a:t>log</a:t>
              </a:r>
              <a:r>
                <a:rPr lang="en-US" altLang="zh-CN" sz="2000" spc="-5" baseline="-25000" dirty="0">
                  <a:latin typeface="Bahnschrift Condensed" panose="020B0502040204020203" pitchFamily="34" charset="0"/>
                  <a:cs typeface="Arial"/>
                </a:rPr>
                <a:t>2 </a:t>
              </a:r>
              <a:r>
                <a:rPr lang="en-US" altLang="zh-CN" sz="2000" spc="-5" dirty="0">
                  <a:latin typeface="Bahnschrift Condensed" panose="020B0502040204020203" pitchFamily="34" charset="0"/>
                  <a:cs typeface="Arial"/>
                </a:rPr>
                <a:t>FC</a:t>
              </a:r>
              <a:endParaRPr lang="zh-CN" altLang="en-US" sz="20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3204C53-F366-4D97-B4F2-6E63DD956F76}"/>
                </a:ext>
              </a:extLst>
            </p:cNvPr>
            <p:cNvSpPr txBox="1"/>
            <p:nvPr/>
          </p:nvSpPr>
          <p:spPr>
            <a:xfrm>
              <a:off x="-150972" y="1053658"/>
              <a:ext cx="492443" cy="1098992"/>
            </a:xfrm>
            <a:prstGeom prst="rect">
              <a:avLst/>
            </a:prstGeom>
            <a:noFill/>
          </p:spPr>
          <p:txBody>
            <a:bodyPr vert="vert270" wrap="square">
              <a:spAutoFit/>
            </a:bodyPr>
            <a:lstStyle/>
            <a:p>
              <a:pPr algn="ctr"/>
              <a:r>
                <a:rPr lang="en-US" altLang="zh-CN" sz="2000" spc="-5" dirty="0">
                  <a:latin typeface="Bahnschrift Condensed" panose="020B0502040204020203" pitchFamily="34" charset="0"/>
                  <a:cs typeface="Arial"/>
                </a:rPr>
                <a:t>- log</a:t>
              </a:r>
              <a:r>
                <a:rPr lang="en-US" altLang="zh-CN" sz="2000" spc="-5" baseline="-25000" dirty="0">
                  <a:latin typeface="Bahnschrift Condensed" panose="020B0502040204020203" pitchFamily="34" charset="0"/>
                  <a:cs typeface="Arial"/>
                </a:rPr>
                <a:t>10</a:t>
              </a:r>
              <a:r>
                <a:rPr lang="en-US" altLang="zh-CN" sz="2000" spc="-5" dirty="0">
                  <a:latin typeface="Bahnschrift Condensed" panose="020B0502040204020203" pitchFamily="34" charset="0"/>
                  <a:cs typeface="Arial"/>
                </a:rPr>
                <a:t> FDR</a:t>
              </a:r>
              <a:endParaRPr lang="zh-CN" altLang="en-US" sz="2000" dirty="0">
                <a:latin typeface="Bahnschrift Condensed" panose="020B0502040204020203" pitchFamily="34" charset="0"/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DEC765D-F2DF-4DDD-989C-190BA26D7202}"/>
                </a:ext>
              </a:extLst>
            </p:cNvPr>
            <p:cNvGrpSpPr/>
            <p:nvPr/>
          </p:nvGrpSpPr>
          <p:grpSpPr>
            <a:xfrm>
              <a:off x="1285874" y="3644869"/>
              <a:ext cx="2070955" cy="255747"/>
              <a:chOff x="1285874" y="3644869"/>
              <a:chExt cx="2070955" cy="255747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6BE6B22-44E2-4F7C-BFD7-BD70AD467351}"/>
                  </a:ext>
                </a:extLst>
              </p:cNvPr>
              <p:cNvSpPr txBox="1"/>
              <p:nvPr/>
            </p:nvSpPr>
            <p:spPr>
              <a:xfrm>
                <a:off x="1285874" y="3654395"/>
                <a:ext cx="52542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b="1" dirty="0"/>
                  <a:t>-0.5</a:t>
                </a:r>
                <a:endParaRPr lang="zh-CN" altLang="en-US" sz="1000" b="1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D705A15-69F7-4E3E-9004-6A957E5AAF5D}"/>
                  </a:ext>
                </a:extLst>
              </p:cNvPr>
              <p:cNvSpPr txBox="1"/>
              <p:nvPr/>
            </p:nvSpPr>
            <p:spPr>
              <a:xfrm>
                <a:off x="1908949" y="3654394"/>
                <a:ext cx="36357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b="1" dirty="0"/>
                  <a:t>0.0</a:t>
                </a:r>
                <a:endParaRPr lang="zh-CN" altLang="en-US" sz="1000" b="1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0C6425F-EA74-4223-A55E-BD8A9C7F6738}"/>
                  </a:ext>
                </a:extLst>
              </p:cNvPr>
              <p:cNvSpPr txBox="1"/>
              <p:nvPr/>
            </p:nvSpPr>
            <p:spPr>
              <a:xfrm>
                <a:off x="2457450" y="3644870"/>
                <a:ext cx="36357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b="1" dirty="0"/>
                  <a:t>0.5</a:t>
                </a:r>
                <a:endParaRPr lang="zh-CN" altLang="en-US" sz="1000" b="1" dirty="0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21AF50E-153A-4C23-8A28-E84D9D59BFA7}"/>
                  </a:ext>
                </a:extLst>
              </p:cNvPr>
              <p:cNvSpPr txBox="1"/>
              <p:nvPr/>
            </p:nvSpPr>
            <p:spPr>
              <a:xfrm>
                <a:off x="2993251" y="3644869"/>
                <a:ext cx="36357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b="1" dirty="0"/>
                  <a:t>1.0</a:t>
                </a:r>
                <a:endParaRPr lang="zh-CN" altLang="en-US" sz="1000" b="1" dirty="0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ABEF622-3791-4D3B-AECD-CF6A2C9BD761}"/>
                </a:ext>
              </a:extLst>
            </p:cNvPr>
            <p:cNvGrpSpPr/>
            <p:nvPr/>
          </p:nvGrpSpPr>
          <p:grpSpPr>
            <a:xfrm>
              <a:off x="156506" y="914356"/>
              <a:ext cx="326094" cy="2700511"/>
              <a:chOff x="156506" y="914356"/>
              <a:chExt cx="326094" cy="2700511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8638657-93C5-4DFB-9B6F-1AE7577DD55F}"/>
                  </a:ext>
                </a:extLst>
              </p:cNvPr>
              <p:cNvSpPr txBox="1"/>
              <p:nvPr/>
            </p:nvSpPr>
            <p:spPr>
              <a:xfrm>
                <a:off x="156507" y="3368646"/>
                <a:ext cx="32609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1000" b="1" dirty="0"/>
                  <a:t>0</a:t>
                </a:r>
                <a:endParaRPr lang="zh-CN" altLang="en-US" sz="1000" b="1" dirty="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20CDCF9-9357-4D3F-BA8B-1F97C3F6A511}"/>
                  </a:ext>
                </a:extLst>
              </p:cNvPr>
              <p:cNvSpPr txBox="1"/>
              <p:nvPr/>
            </p:nvSpPr>
            <p:spPr>
              <a:xfrm>
                <a:off x="156506" y="2140715"/>
                <a:ext cx="32609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1000" b="1" dirty="0"/>
                  <a:t>5</a:t>
                </a:r>
                <a:endParaRPr lang="zh-CN" altLang="en-US" sz="1000" b="1" dirty="0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68A25B4-2D40-4190-ACBC-8E16A91CB124}"/>
                  </a:ext>
                </a:extLst>
              </p:cNvPr>
              <p:cNvSpPr txBox="1"/>
              <p:nvPr/>
            </p:nvSpPr>
            <p:spPr>
              <a:xfrm>
                <a:off x="156506" y="914356"/>
                <a:ext cx="32609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1000" b="1" dirty="0"/>
                  <a:t>10</a:t>
                </a:r>
                <a:endParaRPr lang="zh-CN" altLang="en-US" sz="1000" b="1" dirty="0"/>
              </a:p>
            </p:txBody>
          </p:sp>
        </p:grp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0B2BC4A2-3A77-4D71-89EC-B184E5E4BBDB}"/>
              </a:ext>
            </a:extLst>
          </p:cNvPr>
          <p:cNvSpPr txBox="1"/>
          <p:nvPr/>
        </p:nvSpPr>
        <p:spPr>
          <a:xfrm>
            <a:off x="895669" y="3814619"/>
            <a:ext cx="5254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b="1" dirty="0"/>
              <a:t>-1.0</a:t>
            </a:r>
            <a:endParaRPr lang="zh-CN" altLang="en-US" sz="1000" b="1" dirty="0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3C0764D5-9B17-4DC0-8904-77EF019CACC7}"/>
              </a:ext>
            </a:extLst>
          </p:cNvPr>
          <p:cNvGrpSpPr/>
          <p:nvPr/>
        </p:nvGrpSpPr>
        <p:grpSpPr>
          <a:xfrm>
            <a:off x="4388412" y="1129765"/>
            <a:ext cx="6685828" cy="3874522"/>
            <a:chOff x="4388412" y="145028"/>
            <a:chExt cx="6685828" cy="3874522"/>
          </a:xfrm>
        </p:grpSpPr>
        <p:pic>
          <p:nvPicPr>
            <p:cNvPr id="57" name="Picture 56" descr="Chart&#10;&#10;Description automatically generated">
              <a:extLst>
                <a:ext uri="{FF2B5EF4-FFF2-40B4-BE49-F238E27FC236}">
                  <a16:creationId xmlns:a16="http://schemas.microsoft.com/office/drawing/2014/main" id="{EDD9D1F8-3819-4F7C-9617-42E7429BB9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60" t="1852" r="29487" b="23801"/>
            <a:stretch/>
          </p:blipFill>
          <p:spPr>
            <a:xfrm>
              <a:off x="4388412" y="668248"/>
              <a:ext cx="1568450" cy="1338263"/>
            </a:xfrm>
            <a:prstGeom prst="rect">
              <a:avLst/>
            </a:prstGeom>
          </p:spPr>
        </p:pic>
        <p:pic>
          <p:nvPicPr>
            <p:cNvPr id="59" name="Picture 58" descr="A picture containing diagram&#10;&#10;Description automatically generated">
              <a:extLst>
                <a:ext uri="{FF2B5EF4-FFF2-40B4-BE49-F238E27FC236}">
                  <a16:creationId xmlns:a16="http://schemas.microsoft.com/office/drawing/2014/main" id="{DE948901-1E40-46C7-9631-FB40C9E945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58" t="1852" r="28562" b="23800"/>
            <a:stretch/>
          </p:blipFill>
          <p:spPr>
            <a:xfrm>
              <a:off x="6051138" y="668249"/>
              <a:ext cx="1585912" cy="1338262"/>
            </a:xfrm>
            <a:prstGeom prst="rect">
              <a:avLst/>
            </a:prstGeom>
          </p:spPr>
        </p:pic>
        <p:pic>
          <p:nvPicPr>
            <p:cNvPr id="61" name="Picture 60" descr="A picture containing chart&#10;&#10;Description automatically generated">
              <a:extLst>
                <a:ext uri="{FF2B5EF4-FFF2-40B4-BE49-F238E27FC236}">
                  <a16:creationId xmlns:a16="http://schemas.microsoft.com/office/drawing/2014/main" id="{88D3C936-72F1-4F12-BBFD-CBA396C047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21" t="1235" r="28827" b="23801"/>
            <a:stretch/>
          </p:blipFill>
          <p:spPr>
            <a:xfrm>
              <a:off x="7731326" y="668248"/>
              <a:ext cx="1568450" cy="1349375"/>
            </a:xfrm>
            <a:prstGeom prst="rect">
              <a:avLst/>
            </a:prstGeom>
          </p:spPr>
        </p:pic>
        <p:pic>
          <p:nvPicPr>
            <p:cNvPr id="63" name="Picture 62" descr="A picture containing chart&#10;&#10;Description automatically generated">
              <a:extLst>
                <a:ext uri="{FF2B5EF4-FFF2-40B4-BE49-F238E27FC236}">
                  <a16:creationId xmlns:a16="http://schemas.microsoft.com/office/drawing/2014/main" id="{1EEC63E2-B87A-479B-97FA-842E51D154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60" t="1235" r="28562" b="23801"/>
            <a:stretch/>
          </p:blipFill>
          <p:spPr>
            <a:xfrm>
              <a:off x="9483565" y="657136"/>
              <a:ext cx="1590675" cy="1349375"/>
            </a:xfrm>
            <a:prstGeom prst="rect">
              <a:avLst/>
            </a:prstGeom>
          </p:spPr>
        </p:pic>
        <p:pic>
          <p:nvPicPr>
            <p:cNvPr id="65" name="Picture 64" descr="Chart&#10;&#10;Description automatically generated">
              <a:extLst>
                <a:ext uri="{FF2B5EF4-FFF2-40B4-BE49-F238E27FC236}">
                  <a16:creationId xmlns:a16="http://schemas.microsoft.com/office/drawing/2014/main" id="{DB22882D-FFC2-45CD-A4B3-FA38E0FFE2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27" t="1411" r="30150" b="23800"/>
            <a:stretch/>
          </p:blipFill>
          <p:spPr>
            <a:xfrm>
              <a:off x="4394422" y="2648614"/>
              <a:ext cx="1555750" cy="1346200"/>
            </a:xfrm>
            <a:prstGeom prst="rect">
              <a:avLst/>
            </a:prstGeom>
          </p:spPr>
        </p:pic>
        <p:pic>
          <p:nvPicPr>
            <p:cNvPr id="67" name="Picture 66" descr="A picture containing chart&#10;&#10;Description automatically generated">
              <a:extLst>
                <a:ext uri="{FF2B5EF4-FFF2-40B4-BE49-F238E27FC236}">
                  <a16:creationId xmlns:a16="http://schemas.microsoft.com/office/drawing/2014/main" id="{4DFD42E9-32EC-4313-A2A9-7C1337CE24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23" t="1235" r="27011" b="23801"/>
            <a:stretch/>
          </p:blipFill>
          <p:spPr>
            <a:xfrm>
              <a:off x="6051138" y="2645439"/>
              <a:ext cx="1621588" cy="1349375"/>
            </a:xfrm>
            <a:prstGeom prst="rect">
              <a:avLst/>
            </a:prstGeom>
          </p:spPr>
        </p:pic>
        <p:pic>
          <p:nvPicPr>
            <p:cNvPr id="69" name="Picture 68" descr="A picture containing chart&#10;&#10;Description automatically generated">
              <a:extLst>
                <a:ext uri="{FF2B5EF4-FFF2-40B4-BE49-F238E27FC236}">
                  <a16:creationId xmlns:a16="http://schemas.microsoft.com/office/drawing/2014/main" id="{023D1CCA-4260-4037-BEC5-8C4C6AFEA6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60" t="730" r="28952" b="22931"/>
            <a:stretch/>
          </p:blipFill>
          <p:spPr>
            <a:xfrm>
              <a:off x="7743686" y="2645439"/>
              <a:ext cx="1562100" cy="1374111"/>
            </a:xfrm>
            <a:prstGeom prst="rect">
              <a:avLst/>
            </a:prstGeom>
          </p:spPr>
        </p:pic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6F43065F-5BD8-40D9-8619-99BB20ECB276}"/>
                </a:ext>
              </a:extLst>
            </p:cNvPr>
            <p:cNvSpPr txBox="1"/>
            <p:nvPr/>
          </p:nvSpPr>
          <p:spPr>
            <a:xfrm>
              <a:off x="4762449" y="156963"/>
              <a:ext cx="1104900" cy="553998"/>
            </a:xfrm>
            <a:prstGeom prst="rect">
              <a:avLst/>
            </a:prstGeom>
            <a:noFill/>
          </p:spPr>
          <p:txBody>
            <a:bodyPr vert="horz" wrap="square">
              <a:spAutoFit/>
            </a:bodyPr>
            <a:lstStyle/>
            <a:p>
              <a:pPr algn="ctr"/>
              <a:r>
                <a:rPr lang="en-US" altLang="zh-CN" sz="1500" spc="-5" dirty="0">
                  <a:latin typeface="Bahnschrift Condensed" panose="020B0502040204020203" pitchFamily="34" charset="0"/>
                  <a:cs typeface="Arial"/>
                </a:rPr>
                <a:t>Aspergillus rambellii</a:t>
              </a:r>
              <a:endParaRPr lang="zh-CN" altLang="en-US" sz="1500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4CC8592-9EDE-46B9-9ECE-99E74564CD99}"/>
                </a:ext>
              </a:extLst>
            </p:cNvPr>
            <p:cNvSpPr txBox="1"/>
            <p:nvPr/>
          </p:nvSpPr>
          <p:spPr>
            <a:xfrm>
              <a:off x="6374079" y="2134301"/>
              <a:ext cx="1104900" cy="553998"/>
            </a:xfrm>
            <a:prstGeom prst="rect">
              <a:avLst/>
            </a:prstGeom>
            <a:noFill/>
          </p:spPr>
          <p:txBody>
            <a:bodyPr vert="horz" wrap="square">
              <a:spAutoFit/>
            </a:bodyPr>
            <a:lstStyle/>
            <a:p>
              <a:pPr algn="ctr"/>
              <a:r>
                <a:rPr lang="en-US" altLang="zh-CN" sz="1500" spc="-5" dirty="0" err="1">
                  <a:latin typeface="Bahnschrift Condensed" panose="020B0502040204020203" pitchFamily="34" charset="0"/>
                  <a:cs typeface="Arial"/>
                </a:rPr>
                <a:t>Saitoella</a:t>
              </a:r>
              <a:r>
                <a:rPr lang="en-US" altLang="zh-CN" sz="1500" spc="-5" dirty="0">
                  <a:latin typeface="Bahnschrift Condensed" panose="020B0502040204020203" pitchFamily="34" charset="0"/>
                  <a:cs typeface="Arial"/>
                </a:rPr>
                <a:t> </a:t>
              </a:r>
              <a:r>
                <a:rPr lang="en-US" altLang="zh-CN" sz="1500" spc="-5" dirty="0" err="1">
                  <a:latin typeface="Bahnschrift Condensed" panose="020B0502040204020203" pitchFamily="34" charset="0"/>
                  <a:cs typeface="Arial"/>
                </a:rPr>
                <a:t>complicata</a:t>
              </a:r>
              <a:endParaRPr lang="zh-CN" altLang="en-US" sz="1500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95BD6BA5-186A-4206-BF30-CFE967A0C436}"/>
                </a:ext>
              </a:extLst>
            </p:cNvPr>
            <p:cNvSpPr txBox="1"/>
            <p:nvPr/>
          </p:nvSpPr>
          <p:spPr>
            <a:xfrm>
              <a:off x="4768459" y="2134301"/>
              <a:ext cx="1104900" cy="553998"/>
            </a:xfrm>
            <a:prstGeom prst="rect">
              <a:avLst/>
            </a:prstGeom>
            <a:noFill/>
          </p:spPr>
          <p:txBody>
            <a:bodyPr vert="horz" wrap="square">
              <a:spAutoFit/>
            </a:bodyPr>
            <a:lstStyle/>
            <a:p>
              <a:pPr algn="ctr"/>
              <a:r>
                <a:rPr lang="en-US" altLang="zh-CN" sz="1500" spc="-5" dirty="0">
                  <a:latin typeface="Bahnschrift Condensed" panose="020B0502040204020203" pitchFamily="34" charset="0"/>
                  <a:cs typeface="Arial"/>
                </a:rPr>
                <a:t>Cryptococcus neoformans</a:t>
              </a:r>
              <a:endParaRPr lang="zh-CN" altLang="en-US" sz="1500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5D295C8-7A00-4DD6-9C66-76E2AC3E1123}"/>
                </a:ext>
              </a:extLst>
            </p:cNvPr>
            <p:cNvSpPr txBox="1"/>
            <p:nvPr/>
          </p:nvSpPr>
          <p:spPr>
            <a:xfrm>
              <a:off x="9812583" y="145028"/>
              <a:ext cx="1104900" cy="553998"/>
            </a:xfrm>
            <a:prstGeom prst="rect">
              <a:avLst/>
            </a:prstGeom>
            <a:noFill/>
          </p:spPr>
          <p:txBody>
            <a:bodyPr vert="horz" wrap="square">
              <a:spAutoFit/>
            </a:bodyPr>
            <a:lstStyle/>
            <a:p>
              <a:pPr algn="ctr"/>
              <a:r>
                <a:rPr lang="en-US" altLang="zh-CN" sz="1500" spc="-5" dirty="0">
                  <a:latin typeface="Bahnschrift Condensed" panose="020B0502040204020203" pitchFamily="34" charset="0"/>
                  <a:cs typeface="Arial"/>
                </a:rPr>
                <a:t>Lentinula edodes</a:t>
              </a:r>
              <a:endParaRPr lang="zh-CN" altLang="en-US" sz="1500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C6D0F113-DAFE-40B4-A5B9-70100F748C5D}"/>
                </a:ext>
              </a:extLst>
            </p:cNvPr>
            <p:cNvSpPr txBox="1"/>
            <p:nvPr/>
          </p:nvSpPr>
          <p:spPr>
            <a:xfrm>
              <a:off x="6356459" y="145028"/>
              <a:ext cx="1104900" cy="553998"/>
            </a:xfrm>
            <a:prstGeom prst="rect">
              <a:avLst/>
            </a:prstGeom>
            <a:noFill/>
          </p:spPr>
          <p:txBody>
            <a:bodyPr vert="horz" wrap="square">
              <a:spAutoFit/>
            </a:bodyPr>
            <a:lstStyle/>
            <a:p>
              <a:pPr algn="ctr"/>
              <a:r>
                <a:rPr lang="en-US" altLang="zh-CN" sz="1500" spc="-5" dirty="0">
                  <a:latin typeface="Bahnschrift Condensed" panose="020B0502040204020203" pitchFamily="34" charset="0"/>
                  <a:cs typeface="Arial"/>
                </a:rPr>
                <a:t>Aspergillus kawachii</a:t>
              </a:r>
              <a:endParaRPr lang="zh-CN" altLang="en-US" sz="1500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D54CF74-6BE5-43F0-8DBF-3EF8A87C3855}"/>
                </a:ext>
              </a:extLst>
            </p:cNvPr>
            <p:cNvSpPr txBox="1"/>
            <p:nvPr/>
          </p:nvSpPr>
          <p:spPr>
            <a:xfrm>
              <a:off x="7820839" y="145028"/>
              <a:ext cx="1562099" cy="553998"/>
            </a:xfrm>
            <a:prstGeom prst="rect">
              <a:avLst/>
            </a:prstGeom>
            <a:noFill/>
          </p:spPr>
          <p:txBody>
            <a:bodyPr vert="horz" wrap="square">
              <a:spAutoFit/>
            </a:bodyPr>
            <a:lstStyle/>
            <a:p>
              <a:pPr algn="ctr"/>
              <a:r>
                <a:rPr lang="en-US" altLang="zh-CN" sz="1500" spc="-5" dirty="0">
                  <a:latin typeface="Bahnschrift Condensed" panose="020B0502040204020203" pitchFamily="34" charset="0"/>
                  <a:cs typeface="Arial"/>
                </a:rPr>
                <a:t>Fusarium </a:t>
              </a:r>
              <a:r>
                <a:rPr lang="en-US" altLang="zh-CN" sz="1500" spc="-5" dirty="0" err="1">
                  <a:latin typeface="Bahnschrift Condensed" panose="020B0502040204020203" pitchFamily="34" charset="0"/>
                  <a:cs typeface="Arial"/>
                </a:rPr>
                <a:t>pseudograminearum</a:t>
              </a:r>
              <a:endParaRPr lang="zh-CN" altLang="en-US" sz="1500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C7C950E-8482-4C1A-8952-0509B36D5D53}"/>
                </a:ext>
              </a:extLst>
            </p:cNvPr>
            <p:cNvSpPr txBox="1"/>
            <p:nvPr/>
          </p:nvSpPr>
          <p:spPr>
            <a:xfrm>
              <a:off x="7979699" y="2134301"/>
              <a:ext cx="1179468" cy="553998"/>
            </a:xfrm>
            <a:prstGeom prst="rect">
              <a:avLst/>
            </a:prstGeom>
            <a:noFill/>
          </p:spPr>
          <p:txBody>
            <a:bodyPr vert="horz" wrap="square">
              <a:spAutoFit/>
            </a:bodyPr>
            <a:lstStyle/>
            <a:p>
              <a:pPr algn="ctr"/>
              <a:r>
                <a:rPr lang="en-US" altLang="zh-CN" sz="1500" spc="-5" dirty="0" err="1">
                  <a:latin typeface="Bahnschrift Condensed" panose="020B0502040204020203" pitchFamily="34" charset="0"/>
                  <a:cs typeface="Arial"/>
                </a:rPr>
                <a:t>Hanseniaspora</a:t>
              </a:r>
              <a:r>
                <a:rPr lang="en-US" altLang="zh-CN" sz="1500" spc="-5" dirty="0">
                  <a:latin typeface="Bahnschrift Condensed" panose="020B0502040204020203" pitchFamily="34" charset="0"/>
                  <a:cs typeface="Arial"/>
                </a:rPr>
                <a:t> </a:t>
              </a:r>
              <a:r>
                <a:rPr lang="en-US" altLang="zh-CN" sz="1500" spc="-5" dirty="0" err="1">
                  <a:latin typeface="Bahnschrift Condensed" panose="020B0502040204020203" pitchFamily="34" charset="0"/>
                  <a:cs typeface="Arial"/>
                </a:rPr>
                <a:t>guilliermondii</a:t>
              </a:r>
              <a:endParaRPr lang="zh-CN" altLang="en-US" sz="1500" dirty="0"/>
            </a:p>
          </p:txBody>
        </p:sp>
        <p:pic>
          <p:nvPicPr>
            <p:cNvPr id="80" name="Picture 79" descr="A picture containing chart&#10;&#10;Description automatically generated">
              <a:extLst>
                <a:ext uri="{FF2B5EF4-FFF2-40B4-BE49-F238E27FC236}">
                  <a16:creationId xmlns:a16="http://schemas.microsoft.com/office/drawing/2014/main" id="{2D1D77D4-C6AF-442F-BAA3-4826301FCB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765" t="37568" r="2532" b="43911"/>
            <a:stretch/>
          </p:blipFill>
          <p:spPr>
            <a:xfrm>
              <a:off x="9539226" y="3661439"/>
              <a:ext cx="592853" cy="333375"/>
            </a:xfrm>
            <a:prstGeom prst="rect">
              <a:avLst/>
            </a:prstGeom>
          </p:spPr>
        </p:pic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8140AAFD-DC0E-4687-B9AE-DEFA07C84FCA}"/>
                </a:ext>
              </a:extLst>
            </p:cNvPr>
            <p:cNvSpPr txBox="1"/>
            <p:nvPr/>
          </p:nvSpPr>
          <p:spPr>
            <a:xfrm>
              <a:off x="9485398" y="3332494"/>
              <a:ext cx="592853" cy="323165"/>
            </a:xfrm>
            <a:prstGeom prst="rect">
              <a:avLst/>
            </a:prstGeom>
            <a:noFill/>
          </p:spPr>
          <p:txBody>
            <a:bodyPr vert="horz" wrap="square">
              <a:spAutoFit/>
            </a:bodyPr>
            <a:lstStyle/>
            <a:p>
              <a:pPr algn="ctr"/>
              <a:r>
                <a:rPr lang="en-US" altLang="zh-CN" sz="1500" spc="-5" dirty="0">
                  <a:latin typeface="Bahnschrift Condensed" panose="020B0502040204020203" pitchFamily="34" charset="0"/>
                  <a:cs typeface="Arial"/>
                </a:rPr>
                <a:t>Stage</a:t>
              </a:r>
              <a:endParaRPr lang="zh-CN" altLang="en-US" sz="1500" dirty="0"/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FF5F2D1A-84A2-4374-8F4F-D44DC77D8CF4}"/>
              </a:ext>
            </a:extLst>
          </p:cNvPr>
          <p:cNvSpPr txBox="1"/>
          <p:nvPr/>
        </p:nvSpPr>
        <p:spPr>
          <a:xfrm>
            <a:off x="4231565" y="995719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b</a:t>
            </a:r>
            <a:endParaRPr lang="zh-CN" altLang="en-US" sz="2000" b="1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08CC1C3-2666-4DFB-9A1D-4A10D2A1D033}"/>
              </a:ext>
            </a:extLst>
          </p:cNvPr>
          <p:cNvSpPr txBox="1"/>
          <p:nvPr/>
        </p:nvSpPr>
        <p:spPr>
          <a:xfrm>
            <a:off x="201542" y="1023059"/>
            <a:ext cx="319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a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092535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</TotalTime>
  <Words>33</Words>
  <Application>Microsoft Office PowerPoint</Application>
  <PresentationFormat>Widescreen</PresentationFormat>
  <Paragraphs>21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DengXian</vt:lpstr>
      <vt:lpstr>DengXian Light</vt:lpstr>
      <vt:lpstr>Arial</vt:lpstr>
      <vt:lpstr>Bahnschrift Condensed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LIN, Yufeng</dc:creator>
  <cp:lastModifiedBy>LIN, Yufeng</cp:lastModifiedBy>
  <cp:revision>7</cp:revision>
  <dcterms:created xsi:type="dcterms:W3CDTF">2021-09-21T06:57:15Z</dcterms:created>
  <dcterms:modified xsi:type="dcterms:W3CDTF">2021-10-07T08:40:37Z</dcterms:modified>
</cp:coreProperties>
</file>