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56" r:id="rId2"/>
  </p:sldIdLst>
  <p:sldSz cx="18000663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0102"/>
    <a:srgbClr val="FFD320"/>
    <a:srgbClr val="FF420E"/>
    <a:srgbClr val="0045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901" autoAdjust="0"/>
  </p:normalViewPr>
  <p:slideViewPr>
    <p:cSldViewPr snapToGrid="0">
      <p:cViewPr varScale="1">
        <p:scale>
          <a:sx n="39" d="100"/>
          <a:sy n="39" d="100"/>
        </p:scale>
        <p:origin x="2875" y="77"/>
      </p:cViewPr>
      <p:guideLst/>
    </p:cSldViewPr>
  </p:slideViewPr>
  <p:notesTextViewPr>
    <p:cViewPr>
      <p:scale>
        <a:sx n="50" d="100"/>
        <a:sy n="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548A79-DF5C-42BC-A964-9ADB8699366B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96CAE-91E9-4A77-B1CD-36A9921954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90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750697" rtl="0" eaLnBrk="1" latinLnBrk="0" hangingPunct="1">
      <a:defRPr sz="3610" kern="1200">
        <a:solidFill>
          <a:schemeClr val="tx1"/>
        </a:solidFill>
        <a:latin typeface="+mn-lt"/>
        <a:ea typeface="+mn-ea"/>
        <a:cs typeface="+mn-cs"/>
      </a:defRPr>
    </a:lvl1pPr>
    <a:lvl2pPr marL="1375349" algn="l" defTabSz="2750697" rtl="0" eaLnBrk="1" latinLnBrk="0" hangingPunct="1">
      <a:defRPr sz="3610" kern="1200">
        <a:solidFill>
          <a:schemeClr val="tx1"/>
        </a:solidFill>
        <a:latin typeface="+mn-lt"/>
        <a:ea typeface="+mn-ea"/>
        <a:cs typeface="+mn-cs"/>
      </a:defRPr>
    </a:lvl2pPr>
    <a:lvl3pPr marL="2750697" algn="l" defTabSz="2750697" rtl="0" eaLnBrk="1" latinLnBrk="0" hangingPunct="1">
      <a:defRPr sz="3610" kern="1200">
        <a:solidFill>
          <a:schemeClr val="tx1"/>
        </a:solidFill>
        <a:latin typeface="+mn-lt"/>
        <a:ea typeface="+mn-ea"/>
        <a:cs typeface="+mn-cs"/>
      </a:defRPr>
    </a:lvl3pPr>
    <a:lvl4pPr marL="4126046" algn="l" defTabSz="2750697" rtl="0" eaLnBrk="1" latinLnBrk="0" hangingPunct="1">
      <a:defRPr sz="3610" kern="1200">
        <a:solidFill>
          <a:schemeClr val="tx1"/>
        </a:solidFill>
        <a:latin typeface="+mn-lt"/>
        <a:ea typeface="+mn-ea"/>
        <a:cs typeface="+mn-cs"/>
      </a:defRPr>
    </a:lvl4pPr>
    <a:lvl5pPr marL="5501394" algn="l" defTabSz="2750697" rtl="0" eaLnBrk="1" latinLnBrk="0" hangingPunct="1">
      <a:defRPr sz="3610" kern="1200">
        <a:solidFill>
          <a:schemeClr val="tx1"/>
        </a:solidFill>
        <a:latin typeface="+mn-lt"/>
        <a:ea typeface="+mn-ea"/>
        <a:cs typeface="+mn-cs"/>
      </a:defRPr>
    </a:lvl5pPr>
    <a:lvl6pPr marL="6876742" algn="l" defTabSz="2750697" rtl="0" eaLnBrk="1" latinLnBrk="0" hangingPunct="1">
      <a:defRPr sz="3610" kern="1200">
        <a:solidFill>
          <a:schemeClr val="tx1"/>
        </a:solidFill>
        <a:latin typeface="+mn-lt"/>
        <a:ea typeface="+mn-ea"/>
        <a:cs typeface="+mn-cs"/>
      </a:defRPr>
    </a:lvl6pPr>
    <a:lvl7pPr marL="8252090" algn="l" defTabSz="2750697" rtl="0" eaLnBrk="1" latinLnBrk="0" hangingPunct="1">
      <a:defRPr sz="3610" kern="1200">
        <a:solidFill>
          <a:schemeClr val="tx1"/>
        </a:solidFill>
        <a:latin typeface="+mn-lt"/>
        <a:ea typeface="+mn-ea"/>
        <a:cs typeface="+mn-cs"/>
      </a:defRPr>
    </a:lvl7pPr>
    <a:lvl8pPr marL="9627439" algn="l" defTabSz="2750697" rtl="0" eaLnBrk="1" latinLnBrk="0" hangingPunct="1">
      <a:defRPr sz="3610" kern="1200">
        <a:solidFill>
          <a:schemeClr val="tx1"/>
        </a:solidFill>
        <a:latin typeface="+mn-lt"/>
        <a:ea typeface="+mn-ea"/>
        <a:cs typeface="+mn-cs"/>
      </a:defRPr>
    </a:lvl8pPr>
    <a:lvl9pPr marL="11002788" algn="l" defTabSz="2750697" rtl="0" eaLnBrk="1" latinLnBrk="0" hangingPunct="1">
      <a:defRPr sz="361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96CAE-91E9-4A77-B1CD-36A99219544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063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945943"/>
            <a:ext cx="15300564" cy="626689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9454516"/>
            <a:ext cx="13500497" cy="4345992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011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768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958369"/>
            <a:ext cx="3881393" cy="1525473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958369"/>
            <a:ext cx="11419171" cy="15254730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696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744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4487671"/>
            <a:ext cx="15525572" cy="7487774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2046282"/>
            <a:ext cx="15525572" cy="3937644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140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4791843"/>
            <a:ext cx="7650282" cy="11421255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4791843"/>
            <a:ext cx="7650282" cy="11421255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503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58373"/>
            <a:ext cx="15525572" cy="3479296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4412664"/>
            <a:ext cx="7615123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6575242"/>
            <a:ext cx="7615123" cy="9671191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4412664"/>
            <a:ext cx="7652626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6575242"/>
            <a:ext cx="7652626" cy="9671191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621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581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289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591766"/>
            <a:ext cx="9112836" cy="12792138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989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591766"/>
            <a:ext cx="9112836" cy="12792138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697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958373"/>
            <a:ext cx="15525572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4791843"/>
            <a:ext cx="15525572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F6666-3EDE-4E8B-BC82-F371B9B084D1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6683952"/>
            <a:ext cx="607522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602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1.png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Box 258">
            <a:extLst>
              <a:ext uri="{FF2B5EF4-FFF2-40B4-BE49-F238E27FC236}">
                <a16:creationId xmlns:a16="http://schemas.microsoft.com/office/drawing/2014/main" id="{8AA83E9B-415D-45AE-9BB7-ACBE05D38978}"/>
              </a:ext>
            </a:extLst>
          </p:cNvPr>
          <p:cNvSpPr txBox="1"/>
          <p:nvPr/>
        </p:nvSpPr>
        <p:spPr>
          <a:xfrm>
            <a:off x="179751" y="15343310"/>
            <a:ext cx="1782091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 figure 6 </a:t>
            </a:r>
            <a:r>
              <a:rPr lang="zh-CN" altLang="zh-CN" sz="2400" b="1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effectLst/>
                <a:latin typeface="DengXian" panose="02010600030101010101" pitchFamily="2" charset="-122"/>
                <a:cs typeface="Times New Roman" panose="02020603050405020304" pitchFamily="18" charset="0"/>
              </a:rPr>
              <a:t>Comparison of differential relationship between CRC and healthy control. (a)</a:t>
            </a:r>
            <a:r>
              <a:rPr lang="en-US" altLang="zh-CN" sz="2400" dirty="0">
                <a:effectLst/>
                <a:latin typeface="DengXian" panose="02010600030101010101" pitchFamily="2" charset="-122"/>
                <a:cs typeface="Times New Roman" panose="02020603050405020304" pitchFamily="18" charset="0"/>
              </a:rPr>
              <a:t> Density graph with z-score of intra-bacterial, intra-fungal, and fungal-bacterial correlational comparisons. Left panel: the stacked density chart in all correlational comparisons. Right-top panel: the density plot for z-score of intra-bacteria. Right-middle : the density plot for z-score of intra-fungi. Right-bottom: the density plot for z-score of fungi-bacteria. </a:t>
            </a:r>
            <a:r>
              <a:rPr lang="en-US" altLang="zh-CN" sz="2400" b="1" dirty="0">
                <a:effectLst/>
                <a:latin typeface="DengXian" panose="02010600030101010101" pitchFamily="2" charset="-122"/>
                <a:cs typeface="Times New Roman" panose="02020603050405020304" pitchFamily="18" charset="0"/>
              </a:rPr>
              <a:t>(b) </a:t>
            </a:r>
            <a:r>
              <a:rPr lang="en-US" altLang="zh-CN" sz="2400" dirty="0">
                <a:effectLst/>
                <a:latin typeface="DengXian" panose="02010600030101010101" pitchFamily="2" charset="-122"/>
                <a:cs typeface="Times New Roman" panose="02020603050405020304" pitchFamily="18" charset="0"/>
              </a:rPr>
              <a:t>Left panel: definition of differential correlation classes. The front and back of the semicolon represent the characteristics of the relationship in CRC and the healthy control, respectively.</a:t>
            </a:r>
            <a:r>
              <a:rPr lang="en-US" altLang="zh-CN" sz="2400" b="1" dirty="0">
                <a:effectLst/>
                <a:latin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effectLst/>
                <a:latin typeface="DengXian" panose="02010600030101010101" pitchFamily="2" charset="-122"/>
                <a:cs typeface="Times New Roman" panose="02020603050405020304" pitchFamily="18" charset="0"/>
              </a:rPr>
              <a:t>Right panel: percentage of differential correlational classes. Blue, orange, and yellow bar represented the intra-bacterial, intra-fungal, and fungal-bacterial groups, respectively.</a:t>
            </a:r>
            <a:endParaRPr lang="en-HK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0" name="Table 99">
                <a:extLst>
                  <a:ext uri="{FF2B5EF4-FFF2-40B4-BE49-F238E27FC236}">
                    <a16:creationId xmlns:a16="http://schemas.microsoft.com/office/drawing/2014/main" id="{981D1E63-46F4-4ED7-9F9A-5AB661E93F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1171169"/>
                  </p:ext>
                </p:extLst>
              </p:nvPr>
            </p:nvGraphicFramePr>
            <p:xfrm>
              <a:off x="1707944" y="10753476"/>
              <a:ext cx="4730850" cy="3682644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1576950">
                      <a:extLst>
                        <a:ext uri="{9D8B030D-6E8A-4147-A177-3AD203B41FA5}">
                          <a16:colId xmlns:a16="http://schemas.microsoft.com/office/drawing/2014/main" val="3698357093"/>
                        </a:ext>
                      </a:extLst>
                    </a:gridCol>
                    <a:gridCol w="1576950">
                      <a:extLst>
                        <a:ext uri="{9D8B030D-6E8A-4147-A177-3AD203B41FA5}">
                          <a16:colId xmlns:a16="http://schemas.microsoft.com/office/drawing/2014/main" val="1113062677"/>
                        </a:ext>
                      </a:extLst>
                    </a:gridCol>
                    <a:gridCol w="1576950">
                      <a:extLst>
                        <a:ext uri="{9D8B030D-6E8A-4147-A177-3AD203B41FA5}">
                          <a16:colId xmlns:a16="http://schemas.microsoft.com/office/drawing/2014/main" val="3587718448"/>
                        </a:ext>
                      </a:extLst>
                    </a:gridCol>
                  </a:tblGrid>
                  <a:tr h="12275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accent6"/>
                              </a:solidFill>
                              <a:latin typeface="+mn-lt"/>
                            </a:rPr>
                            <a:t>+</a:t>
                          </a:r>
                          <a:r>
                            <a:rPr lang="en-US" altLang="zh-CN" sz="3600" b="1" kern="12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/</a:t>
                          </a:r>
                          <a:r>
                            <a:rPr lang="en-US" altLang="zh-CN" sz="3600" b="1" kern="1200" dirty="0">
                              <a:solidFill>
                                <a:schemeClr val="accent6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+</a:t>
                          </a:r>
                          <a:endParaRPr lang="en-US" altLang="zh-CN" sz="1000" b="1" kern="1200" dirty="0">
                            <a:solidFill>
                              <a:schemeClr val="accent6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𝑧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𝑠𝑐𝑜𝑟𝑒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altLang="zh-CN" sz="18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∈(−∞, +∞)</m:t>
                                </m:r>
                              </m:oMath>
                            </m:oMathPara>
                          </a14:m>
                          <a:endParaRPr lang="zh-CN" altLang="en-US" sz="18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600" b="1" kern="1200" dirty="0">
                              <a:solidFill>
                                <a:schemeClr val="accent6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+</a:t>
                          </a:r>
                          <a:r>
                            <a:rPr lang="en-US" altLang="zh-CN" sz="3600" b="1" kern="12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/0</a:t>
                          </a:r>
                        </a:p>
                        <a:p>
                          <a:pPr marL="0" marR="0" lvl="0" indent="0" algn="ctr" defTabSz="1828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𝑧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𝑠𝑐𝑜𝑟𝑒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∈(−∞, 0)</m:t>
                                </m:r>
                              </m:oMath>
                            </m:oMathPara>
                          </a14:m>
                          <a:endParaRPr lang="zh-CN" altLang="en-US" sz="18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600" b="1" kern="1200" dirty="0">
                              <a:solidFill>
                                <a:schemeClr val="accent6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+</a:t>
                          </a:r>
                          <a:r>
                            <a:rPr lang="en-US" altLang="zh-CN" sz="3600" b="1" kern="12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/</a:t>
                          </a:r>
                          <a:r>
                            <a:rPr lang="en-US" altLang="zh-CN" sz="36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</a:t>
                          </a:r>
                        </a:p>
                        <a:p>
                          <a:pPr marL="0" marR="0" lvl="0" indent="0" algn="ctr" defTabSz="1828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𝑧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𝑠𝑐𝑜𝑟𝑒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∈(−∞, 0)</m:t>
                                </m:r>
                              </m:oMath>
                            </m:oMathPara>
                          </a14:m>
                          <a:endParaRPr lang="zh-CN" altLang="en-US" sz="18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13986583"/>
                      </a:ext>
                    </a:extLst>
                  </a:tr>
                  <a:tr h="12275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600" b="1" kern="12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0/</a:t>
                          </a:r>
                          <a:r>
                            <a:rPr lang="en-US" altLang="zh-CN" sz="3600" b="1" kern="1200" dirty="0">
                              <a:solidFill>
                                <a:schemeClr val="accent6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+</a:t>
                          </a:r>
                        </a:p>
                        <a:p>
                          <a:pPr marL="0" marR="0" lvl="0" indent="0" algn="ctr" defTabSz="1828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𝑧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𝑠𝑐𝑜𝑟𝑒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∈(0, +∞)</m:t>
                                </m:r>
                              </m:oMath>
                            </m:oMathPara>
                          </a14:m>
                          <a:endParaRPr lang="zh-CN" altLang="en-US" sz="18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600" b="1" kern="12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0/0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𝑤𝑖𝑡h𝑜𝑢𝑡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altLang="zh-CN" sz="1800" b="0" i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𝑚𝑒𝑎𝑛𝑖𝑛𝑔</m:t>
                                </m:r>
                              </m:oMath>
                            </m:oMathPara>
                          </a14:m>
                          <a:endParaRPr lang="zh-CN" altLang="en-US" sz="1800" b="1" kern="12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+mn-lt"/>
                            </a:rPr>
                            <a:t>0/</a:t>
                          </a:r>
                          <a:r>
                            <a:rPr lang="en-US" altLang="zh-CN" sz="36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</a:t>
                          </a:r>
                        </a:p>
                        <a:p>
                          <a:pPr marL="0" marR="0" lvl="0" indent="0" algn="ctr" defTabSz="1828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𝑧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𝑠𝑐𝑜𝑟𝑒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∈(−∞, 0)</m:t>
                                </m:r>
                              </m:oMath>
                            </m:oMathPara>
                          </a14:m>
                          <a:endParaRPr lang="zh-CN" altLang="en-US" sz="18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99081056"/>
                      </a:ext>
                    </a:extLst>
                  </a:tr>
                  <a:tr h="12275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rgbClr val="FF0000"/>
                              </a:solidFill>
                              <a:latin typeface="+mn-lt"/>
                            </a:rPr>
                            <a:t>-</a:t>
                          </a:r>
                          <a:r>
                            <a:rPr lang="en-US" altLang="zh-CN" sz="3600" b="1" kern="12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/</a:t>
                          </a:r>
                          <a:r>
                            <a:rPr lang="en-US" altLang="zh-CN" sz="3600" b="1" kern="1200" dirty="0">
                              <a:solidFill>
                                <a:schemeClr val="accent6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+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𝑧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𝑠𝑐𝑜𝑟𝑒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altLang="zh-CN" sz="18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∈(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  <m:r>
                                  <a:rPr lang="en-US" altLang="zh-CN" sz="18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, +∞)</m:t>
                                </m:r>
                              </m:oMath>
                            </m:oMathPara>
                          </a14:m>
                          <a:endParaRPr lang="zh-CN" altLang="en-US" sz="1800" b="1" kern="1200" dirty="0">
                            <a:solidFill>
                              <a:schemeClr val="accent6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6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</a:t>
                          </a:r>
                          <a:r>
                            <a:rPr lang="en-US" altLang="zh-CN" sz="3600" b="1" kern="12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/0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𝑧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𝑠𝑐𝑜𝑟𝑒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altLang="zh-CN" sz="18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∈(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  <m:r>
                                  <a:rPr lang="en-US" altLang="zh-CN" sz="18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, +∞)</m:t>
                                </m:r>
                              </m:oMath>
                            </m:oMathPara>
                          </a14:m>
                          <a:endParaRPr lang="zh-CN" altLang="en-US" sz="1800" b="1" kern="12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6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</a:t>
                          </a:r>
                          <a:r>
                            <a:rPr lang="en-US" altLang="zh-CN" sz="3600" b="1" kern="12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/</a:t>
                          </a:r>
                          <a:r>
                            <a:rPr lang="en-US" altLang="zh-CN" sz="36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𝑧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𝑠𝑐𝑜𝑟𝑒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altLang="zh-CN" sz="18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∈(−∞, +∞)</m:t>
                                </m:r>
                              </m:oMath>
                            </m:oMathPara>
                          </a14:m>
                          <a:endParaRPr lang="zh-CN" altLang="en-US" sz="1800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644595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0" name="Table 99">
                <a:extLst>
                  <a:ext uri="{FF2B5EF4-FFF2-40B4-BE49-F238E27FC236}">
                    <a16:creationId xmlns:a16="http://schemas.microsoft.com/office/drawing/2014/main" id="{981D1E63-46F4-4ED7-9F9A-5AB661E93F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1171169"/>
                  </p:ext>
                </p:extLst>
              </p:nvPr>
            </p:nvGraphicFramePr>
            <p:xfrm>
              <a:off x="1707944" y="10753476"/>
              <a:ext cx="4730850" cy="3682644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1576950">
                      <a:extLst>
                        <a:ext uri="{9D8B030D-6E8A-4147-A177-3AD203B41FA5}">
                          <a16:colId xmlns:a16="http://schemas.microsoft.com/office/drawing/2014/main" val="3698357093"/>
                        </a:ext>
                      </a:extLst>
                    </a:gridCol>
                    <a:gridCol w="1576950">
                      <a:extLst>
                        <a:ext uri="{9D8B030D-6E8A-4147-A177-3AD203B41FA5}">
                          <a16:colId xmlns:a16="http://schemas.microsoft.com/office/drawing/2014/main" val="1113062677"/>
                        </a:ext>
                      </a:extLst>
                    </a:gridCol>
                    <a:gridCol w="1576950">
                      <a:extLst>
                        <a:ext uri="{9D8B030D-6E8A-4147-A177-3AD203B41FA5}">
                          <a16:colId xmlns:a16="http://schemas.microsoft.com/office/drawing/2014/main" val="3587718448"/>
                        </a:ext>
                      </a:extLst>
                    </a:gridCol>
                  </a:tblGrid>
                  <a:tr h="122754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86" t="-5941" r="-200772" b="-2014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386" t="-5941" r="-100772" b="-2014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386" t="-5941" r="-772" b="-2014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3986583"/>
                      </a:ext>
                    </a:extLst>
                  </a:tr>
                  <a:tr h="122754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86" t="-106468" r="-200772" b="-102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386" t="-106468" r="-100772" b="-102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386" t="-106468" r="-772" b="-1024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9081056"/>
                      </a:ext>
                    </a:extLst>
                  </a:tr>
                  <a:tr h="122754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86" t="-205446" r="-200772" b="-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386" t="-205446" r="-100772" b="-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386" t="-205446" r="-772" b="-19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445959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61" name="Group 260">
            <a:extLst>
              <a:ext uri="{FF2B5EF4-FFF2-40B4-BE49-F238E27FC236}">
                <a16:creationId xmlns:a16="http://schemas.microsoft.com/office/drawing/2014/main" id="{9348AF37-FBE5-4620-A9E1-E8C8A2E1529C}"/>
              </a:ext>
            </a:extLst>
          </p:cNvPr>
          <p:cNvGrpSpPr/>
          <p:nvPr/>
        </p:nvGrpSpPr>
        <p:grpSpPr>
          <a:xfrm>
            <a:off x="485786" y="9709107"/>
            <a:ext cx="5763798" cy="4587012"/>
            <a:chOff x="1395300" y="7001265"/>
            <a:chExt cx="5308904" cy="4587012"/>
          </a:xfrm>
        </p:grpSpPr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3D0F834E-5D26-45C1-8278-9E8B6EE4DB2D}"/>
                </a:ext>
              </a:extLst>
            </p:cNvPr>
            <p:cNvGrpSpPr/>
            <p:nvPr/>
          </p:nvGrpSpPr>
          <p:grpSpPr>
            <a:xfrm>
              <a:off x="1828565" y="7399234"/>
              <a:ext cx="4791537" cy="4174909"/>
              <a:chOff x="1755628" y="6930459"/>
              <a:chExt cx="4791537" cy="4174909"/>
            </a:xfrm>
          </p:grpSpPr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2EAFDB0D-506E-41E0-98F4-A3B237581BDE}"/>
                  </a:ext>
                </a:extLst>
              </p:cNvPr>
              <p:cNvSpPr txBox="1"/>
              <p:nvPr/>
            </p:nvSpPr>
            <p:spPr>
              <a:xfrm>
                <a:off x="2695635" y="6930459"/>
                <a:ext cx="94377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l-GR" altLang="zh-CN" sz="2000" b="1" i="0" dirty="0">
                    <a:effectLst/>
                  </a:rPr>
                  <a:t>ρ</a:t>
                </a:r>
                <a:r>
                  <a:rPr lang="en-US" altLang="zh-CN" sz="2000" b="1" i="0" dirty="0">
                    <a:effectLst/>
                  </a:rPr>
                  <a:t> &gt; 0</a:t>
                </a:r>
              </a:p>
              <a:p>
                <a:pPr algn="ctr"/>
                <a:r>
                  <a:rPr lang="en-US" altLang="zh-CN" sz="2000" b="1" i="0" dirty="0">
                    <a:effectLst/>
                  </a:rPr>
                  <a:t>p &lt; 0.05</a:t>
                </a:r>
                <a:endParaRPr lang="zh-CN" altLang="en-US" sz="2000" b="1" dirty="0"/>
              </a:p>
            </p:txBody>
          </p:sp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4AA2A426-073F-4DF4-A511-0D0B321F3E71}"/>
                  </a:ext>
                </a:extLst>
              </p:cNvPr>
              <p:cNvSpPr txBox="1"/>
              <p:nvPr/>
            </p:nvSpPr>
            <p:spPr>
              <a:xfrm>
                <a:off x="4149515" y="7209922"/>
                <a:ext cx="94377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000" b="1" dirty="0"/>
                  <a:t>p &gt; 0.05</a:t>
                </a:r>
                <a:endParaRPr lang="zh-CN" altLang="en-US" sz="2000" b="1" dirty="0"/>
              </a:p>
            </p:txBody>
          </p:sp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46628D32-6E57-4BBC-A13E-2C37E15BBE64}"/>
                  </a:ext>
                </a:extLst>
              </p:cNvPr>
              <p:cNvSpPr txBox="1"/>
              <p:nvPr/>
            </p:nvSpPr>
            <p:spPr>
              <a:xfrm>
                <a:off x="5603393" y="6930459"/>
                <a:ext cx="94377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l-GR" altLang="zh-CN" sz="2000" b="1" i="0" dirty="0">
                    <a:effectLst/>
                  </a:rPr>
                  <a:t>ρ</a:t>
                </a:r>
                <a:r>
                  <a:rPr lang="en-US" altLang="zh-CN" sz="2000" b="1" i="0" dirty="0">
                    <a:effectLst/>
                  </a:rPr>
                  <a:t> &lt; 0</a:t>
                </a:r>
              </a:p>
              <a:p>
                <a:pPr algn="ctr"/>
                <a:r>
                  <a:rPr lang="en-US" altLang="zh-CN" sz="2000" b="1" dirty="0"/>
                  <a:t>p &lt; 0.05</a:t>
                </a:r>
                <a:endParaRPr lang="zh-CN" altLang="en-US" sz="2000" b="1" dirty="0"/>
              </a:p>
            </p:txBody>
          </p:sp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D33DC14E-A7B8-48C8-A282-14CB7921BE02}"/>
                  </a:ext>
                </a:extLst>
              </p:cNvPr>
              <p:cNvSpPr txBox="1"/>
              <p:nvPr/>
            </p:nvSpPr>
            <p:spPr>
              <a:xfrm>
                <a:off x="1755628" y="7657709"/>
                <a:ext cx="737064" cy="932307"/>
              </a:xfrm>
              <a:prstGeom prst="rect">
                <a:avLst/>
              </a:prstGeom>
              <a:noFill/>
            </p:spPr>
            <p:txBody>
              <a:bodyPr vert="vert270" wrap="none" rtlCol="0">
                <a:spAutoFit/>
              </a:bodyPr>
              <a:lstStyle/>
              <a:p>
                <a:pPr algn="ctr"/>
                <a:r>
                  <a:rPr lang="el-GR" altLang="zh-CN" sz="2000" b="1" i="0" dirty="0">
                    <a:effectLst/>
                  </a:rPr>
                  <a:t>ρ</a:t>
                </a:r>
                <a:r>
                  <a:rPr lang="en-US" altLang="zh-CN" sz="2000" b="1" i="0" dirty="0">
                    <a:effectLst/>
                  </a:rPr>
                  <a:t> &gt; 0</a:t>
                </a:r>
              </a:p>
              <a:p>
                <a:pPr algn="ctr"/>
                <a:r>
                  <a:rPr lang="en-US" altLang="zh-CN" sz="2000" b="1" dirty="0"/>
                  <a:t>p &lt; 0.05</a:t>
                </a:r>
                <a:endParaRPr lang="zh-CN" altLang="en-US" sz="2000" b="1" dirty="0"/>
              </a:p>
            </p:txBody>
          </p:sp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B709A902-F131-40F1-811F-83E45216E600}"/>
                  </a:ext>
                </a:extLst>
              </p:cNvPr>
              <p:cNvSpPr txBox="1"/>
              <p:nvPr/>
            </p:nvSpPr>
            <p:spPr>
              <a:xfrm>
                <a:off x="2010464" y="8915385"/>
                <a:ext cx="453578" cy="932307"/>
              </a:xfrm>
              <a:prstGeom prst="rect">
                <a:avLst/>
              </a:prstGeom>
              <a:noFill/>
            </p:spPr>
            <p:txBody>
              <a:bodyPr vert="vert270" wrap="none" rtlCol="0">
                <a:spAutoFit/>
              </a:bodyPr>
              <a:lstStyle/>
              <a:p>
                <a:pPr algn="ctr"/>
                <a:r>
                  <a:rPr lang="en-US" altLang="zh-CN" sz="2000" b="1" i="0" dirty="0">
                    <a:effectLst/>
                  </a:rPr>
                  <a:t>p &lt; 0.05</a:t>
                </a:r>
                <a:endParaRPr lang="zh-CN" altLang="en-US" sz="2000" b="1" dirty="0"/>
              </a:p>
            </p:txBody>
          </p:sp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43502FFF-C051-4949-B5CE-8F9DCD82B7D8}"/>
                  </a:ext>
                </a:extLst>
              </p:cNvPr>
              <p:cNvSpPr txBox="1"/>
              <p:nvPr/>
            </p:nvSpPr>
            <p:spPr>
              <a:xfrm>
                <a:off x="1755629" y="10173061"/>
                <a:ext cx="737064" cy="932307"/>
              </a:xfrm>
              <a:prstGeom prst="rect">
                <a:avLst/>
              </a:prstGeom>
              <a:noFill/>
            </p:spPr>
            <p:txBody>
              <a:bodyPr vert="vert270" wrap="none" rtlCol="0">
                <a:spAutoFit/>
              </a:bodyPr>
              <a:lstStyle/>
              <a:p>
                <a:pPr algn="ctr"/>
                <a:r>
                  <a:rPr lang="el-GR" altLang="zh-CN" sz="2000" b="1" i="0" dirty="0">
                    <a:effectLst/>
                  </a:rPr>
                  <a:t>ρ</a:t>
                </a:r>
                <a:r>
                  <a:rPr lang="en-US" altLang="zh-CN" sz="2000" b="1" i="0" dirty="0">
                    <a:effectLst/>
                  </a:rPr>
                  <a:t> &lt; 0</a:t>
                </a:r>
              </a:p>
              <a:p>
                <a:pPr algn="ctr"/>
                <a:r>
                  <a:rPr lang="en-US" altLang="zh-CN" sz="2000" b="1" dirty="0"/>
                  <a:t>p &lt; 0.05</a:t>
                </a:r>
                <a:endParaRPr lang="zh-CN" altLang="en-US" sz="2000" b="1" dirty="0"/>
              </a:p>
            </p:txBody>
          </p:sp>
        </p:grp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7826DFC7-5A4D-4F4C-ACB8-28811FB334B1}"/>
                </a:ext>
              </a:extLst>
            </p:cNvPr>
            <p:cNvSpPr txBox="1"/>
            <p:nvPr/>
          </p:nvSpPr>
          <p:spPr>
            <a:xfrm>
              <a:off x="2378149" y="7001265"/>
              <a:ext cx="4326055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500" b="1" dirty="0"/>
                <a:t>Feature Pair Correlation in control</a:t>
              </a:r>
              <a:endParaRPr lang="zh-CN" altLang="en-US" sz="2500" b="1" dirty="0"/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34B5D931-848A-4B45-A74C-F926035B5057}"/>
                </a:ext>
              </a:extLst>
            </p:cNvPr>
            <p:cNvSpPr txBox="1"/>
            <p:nvPr/>
          </p:nvSpPr>
          <p:spPr>
            <a:xfrm>
              <a:off x="1395300" y="7412262"/>
              <a:ext cx="524449" cy="417601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pPr algn="ctr"/>
              <a:r>
                <a:rPr lang="en-US" altLang="zh-CN" sz="2500" b="1" dirty="0"/>
                <a:t>Feature Pair Correlation in CRC</a:t>
              </a:r>
              <a:endParaRPr lang="zh-CN" altLang="en-US" sz="2500" b="1" dirty="0"/>
            </a:p>
          </p:txBody>
        </p:sp>
      </p:grpSp>
      <p:sp>
        <p:nvSpPr>
          <p:cNvPr id="271" name="TextBox 270">
            <a:extLst>
              <a:ext uri="{FF2B5EF4-FFF2-40B4-BE49-F238E27FC236}">
                <a16:creationId xmlns:a16="http://schemas.microsoft.com/office/drawing/2014/main" id="{50A82E39-7A68-4F85-BCAE-E39342F9AFF9}"/>
              </a:ext>
            </a:extLst>
          </p:cNvPr>
          <p:cNvSpPr txBox="1"/>
          <p:nvPr/>
        </p:nvSpPr>
        <p:spPr>
          <a:xfrm>
            <a:off x="1288924" y="8679495"/>
            <a:ext cx="526417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000" b="1" dirty="0"/>
              <a:t>Definition of differential correlation classes</a:t>
            </a:r>
            <a:endParaRPr lang="zh-CN" altLang="en-US" sz="3000" b="1" dirty="0"/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B022B4A8-5831-46BE-A493-8B902A5B6437}"/>
              </a:ext>
            </a:extLst>
          </p:cNvPr>
          <p:cNvSpPr txBox="1"/>
          <p:nvPr/>
        </p:nvSpPr>
        <p:spPr>
          <a:xfrm>
            <a:off x="138146" y="8702034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b</a:t>
            </a:r>
            <a:endParaRPr lang="zh-CN" altLang="en-US" sz="3600" b="1" dirty="0"/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8E8B6C12-FA71-438B-9D9D-B3616549B5B8}"/>
              </a:ext>
            </a:extLst>
          </p:cNvPr>
          <p:cNvSpPr txBox="1"/>
          <p:nvPr/>
        </p:nvSpPr>
        <p:spPr>
          <a:xfrm>
            <a:off x="138146" y="76123"/>
            <a:ext cx="412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a</a:t>
            </a:r>
            <a:endParaRPr lang="zh-CN" altLang="en-US" sz="3600" b="1" dirty="0"/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2939AB25-5DBC-430A-A185-913E38406CD6}"/>
              </a:ext>
            </a:extLst>
          </p:cNvPr>
          <p:cNvSpPr txBox="1"/>
          <p:nvPr/>
        </p:nvSpPr>
        <p:spPr>
          <a:xfrm>
            <a:off x="2685054" y="527333"/>
            <a:ext cx="767922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000" b="1" dirty="0"/>
              <a:t>Density graph with z-score (CRC vs control)</a:t>
            </a:r>
            <a:endParaRPr lang="zh-CN" altLang="en-US" sz="3000" b="1" dirty="0"/>
          </a:p>
        </p:txBody>
      </p: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64E4D50B-8302-4D48-941B-0047CB75099C}"/>
              </a:ext>
            </a:extLst>
          </p:cNvPr>
          <p:cNvGrpSpPr/>
          <p:nvPr/>
        </p:nvGrpSpPr>
        <p:grpSpPr>
          <a:xfrm>
            <a:off x="13014899" y="5669503"/>
            <a:ext cx="4445842" cy="2266612"/>
            <a:chOff x="12251156" y="6246291"/>
            <a:chExt cx="4445842" cy="2266612"/>
          </a:xfrm>
        </p:grpSpPr>
        <p:pic>
          <p:nvPicPr>
            <p:cNvPr id="276" name="Picture 275">
              <a:extLst>
                <a:ext uri="{FF2B5EF4-FFF2-40B4-BE49-F238E27FC236}">
                  <a16:creationId xmlns:a16="http://schemas.microsoft.com/office/drawing/2014/main" id="{DD722F79-3036-4415-8828-C4F80F16AC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8112" t="5404" b="10354"/>
            <a:stretch/>
          </p:blipFill>
          <p:spPr>
            <a:xfrm>
              <a:off x="12665623" y="6246291"/>
              <a:ext cx="4031375" cy="2046059"/>
            </a:xfrm>
            <a:prstGeom prst="rect">
              <a:avLst/>
            </a:prstGeom>
          </p:spPr>
        </p:pic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B4320ABE-54CE-40B4-8FF8-D25987F4D097}"/>
                </a:ext>
              </a:extLst>
            </p:cNvPr>
            <p:cNvGrpSpPr/>
            <p:nvPr/>
          </p:nvGrpSpPr>
          <p:grpSpPr>
            <a:xfrm>
              <a:off x="13077189" y="8189737"/>
              <a:ext cx="3592685" cy="323166"/>
              <a:chOff x="13229508" y="3913645"/>
              <a:chExt cx="3592685" cy="323166"/>
            </a:xfrm>
          </p:grpSpPr>
          <p:sp>
            <p:nvSpPr>
              <p:cNvPr id="283" name="TextBox 282">
                <a:extLst>
                  <a:ext uri="{FF2B5EF4-FFF2-40B4-BE49-F238E27FC236}">
                    <a16:creationId xmlns:a16="http://schemas.microsoft.com/office/drawing/2014/main" id="{7F61822D-D827-495D-BC81-CAAABEB61623}"/>
                  </a:ext>
                </a:extLst>
              </p:cNvPr>
              <p:cNvSpPr txBox="1"/>
              <p:nvPr/>
            </p:nvSpPr>
            <p:spPr>
              <a:xfrm>
                <a:off x="16441960" y="3913646"/>
                <a:ext cx="380233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dirty="0"/>
                  <a:t>30</a:t>
                </a:r>
                <a:endParaRPr lang="zh-CN" altLang="en-US" sz="1500" dirty="0"/>
              </a:p>
            </p:txBody>
          </p:sp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AD8D140C-F24B-48BE-B758-382AC500E758}"/>
                  </a:ext>
                </a:extLst>
              </p:cNvPr>
              <p:cNvSpPr txBox="1"/>
              <p:nvPr/>
            </p:nvSpPr>
            <p:spPr>
              <a:xfrm>
                <a:off x="15685876" y="3913645"/>
                <a:ext cx="380233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dirty="0"/>
                  <a:t>20</a:t>
                </a:r>
                <a:endParaRPr lang="zh-CN" altLang="en-US" sz="1500" dirty="0"/>
              </a:p>
            </p:txBody>
          </p:sp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863A43FE-3326-469C-AF7C-BFB25A2CD180}"/>
                  </a:ext>
                </a:extLst>
              </p:cNvPr>
              <p:cNvSpPr txBox="1"/>
              <p:nvPr/>
            </p:nvSpPr>
            <p:spPr>
              <a:xfrm>
                <a:off x="14844960" y="3913645"/>
                <a:ext cx="380233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dirty="0"/>
                  <a:t>10</a:t>
                </a:r>
                <a:endParaRPr lang="zh-CN" altLang="en-US" sz="1500" dirty="0"/>
              </a:p>
            </p:txBody>
          </p:sp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C7DA6539-10FB-4193-90C3-37A31A09CB48}"/>
                  </a:ext>
                </a:extLst>
              </p:cNvPr>
              <p:cNvSpPr txBox="1"/>
              <p:nvPr/>
            </p:nvSpPr>
            <p:spPr>
              <a:xfrm>
                <a:off x="14099331" y="3913645"/>
                <a:ext cx="282450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dirty="0"/>
                  <a:t>0</a:t>
                </a:r>
                <a:endParaRPr lang="zh-CN" altLang="en-US" sz="1500" dirty="0"/>
              </a:p>
            </p:txBody>
          </p:sp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58B8C230-B488-44EA-997F-1A06C0DBF826}"/>
                  </a:ext>
                </a:extLst>
              </p:cNvPr>
              <p:cNvSpPr txBox="1"/>
              <p:nvPr/>
            </p:nvSpPr>
            <p:spPr>
              <a:xfrm>
                <a:off x="13229508" y="3913645"/>
                <a:ext cx="439544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dirty="0"/>
                  <a:t>-10</a:t>
                </a:r>
                <a:endParaRPr lang="zh-CN" altLang="en-US" sz="1500" dirty="0"/>
              </a:p>
            </p:txBody>
          </p:sp>
        </p:grpSp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7B3A2B1D-B570-4F8C-8DFA-7705F5347235}"/>
                </a:ext>
              </a:extLst>
            </p:cNvPr>
            <p:cNvGrpSpPr/>
            <p:nvPr/>
          </p:nvGrpSpPr>
          <p:grpSpPr>
            <a:xfrm>
              <a:off x="12251156" y="6351868"/>
              <a:ext cx="526106" cy="1942830"/>
              <a:chOff x="12251131" y="1909037"/>
              <a:chExt cx="526106" cy="2069361"/>
            </a:xfrm>
          </p:grpSpPr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E3B76FDF-8ADD-4AE7-9025-AD33507C9A3A}"/>
                  </a:ext>
                </a:extLst>
              </p:cNvPr>
              <p:cNvSpPr txBox="1"/>
              <p:nvPr/>
            </p:nvSpPr>
            <p:spPr>
              <a:xfrm>
                <a:off x="12251131" y="3634186"/>
                <a:ext cx="526106" cy="3442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dirty="0"/>
                  <a:t>0.00</a:t>
                </a:r>
                <a:endParaRPr lang="zh-CN" altLang="en-US" sz="1500" dirty="0"/>
              </a:p>
            </p:txBody>
          </p:sp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BC27FBE3-1019-4D0A-98FA-8D1F5B69266E}"/>
                  </a:ext>
                </a:extLst>
              </p:cNvPr>
              <p:cNvSpPr txBox="1"/>
              <p:nvPr/>
            </p:nvSpPr>
            <p:spPr>
              <a:xfrm>
                <a:off x="12251131" y="3080928"/>
                <a:ext cx="526106" cy="3442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dirty="0"/>
                  <a:t>0.05</a:t>
                </a:r>
                <a:endParaRPr lang="zh-CN" altLang="en-US" sz="1500" dirty="0"/>
              </a:p>
            </p:txBody>
          </p:sp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526693C2-D96F-49F8-9CF6-88EBE0557F4B}"/>
                  </a:ext>
                </a:extLst>
              </p:cNvPr>
              <p:cNvSpPr txBox="1"/>
              <p:nvPr/>
            </p:nvSpPr>
            <p:spPr>
              <a:xfrm>
                <a:off x="12251131" y="2505695"/>
                <a:ext cx="526106" cy="3442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dirty="0"/>
                  <a:t>0.10</a:t>
                </a:r>
                <a:endParaRPr lang="zh-CN" altLang="en-US" sz="1500" dirty="0"/>
              </a:p>
            </p:txBody>
          </p:sp>
          <p:sp>
            <p:nvSpPr>
              <p:cNvPr id="282" name="TextBox 281">
                <a:extLst>
                  <a:ext uri="{FF2B5EF4-FFF2-40B4-BE49-F238E27FC236}">
                    <a16:creationId xmlns:a16="http://schemas.microsoft.com/office/drawing/2014/main" id="{BBBB8F8B-11CA-4550-8AAA-510219FEA9EC}"/>
                  </a:ext>
                </a:extLst>
              </p:cNvPr>
              <p:cNvSpPr txBox="1"/>
              <p:nvPr/>
            </p:nvSpPr>
            <p:spPr>
              <a:xfrm>
                <a:off x="12251131" y="1909037"/>
                <a:ext cx="526106" cy="3442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dirty="0"/>
                  <a:t>0.15</a:t>
                </a:r>
                <a:endParaRPr lang="zh-CN" altLang="en-US" sz="1500" dirty="0"/>
              </a:p>
            </p:txBody>
          </p:sp>
        </p:grpSp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7DB50FF8-A1FD-44B0-84C5-605069BC6779}"/>
              </a:ext>
            </a:extLst>
          </p:cNvPr>
          <p:cNvGrpSpPr/>
          <p:nvPr/>
        </p:nvGrpSpPr>
        <p:grpSpPr>
          <a:xfrm>
            <a:off x="13014873" y="3268922"/>
            <a:ext cx="4465793" cy="2432849"/>
            <a:chOff x="12251130" y="3883810"/>
            <a:chExt cx="4465793" cy="2432849"/>
          </a:xfrm>
        </p:grpSpPr>
        <p:pic>
          <p:nvPicPr>
            <p:cNvPr id="289" name="Picture 288">
              <a:extLst>
                <a:ext uri="{FF2B5EF4-FFF2-40B4-BE49-F238E27FC236}">
                  <a16:creationId xmlns:a16="http://schemas.microsoft.com/office/drawing/2014/main" id="{F37EDD29-3641-48CE-8121-9B598BBB38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3745" r="33806" b="10259"/>
            <a:stretch/>
          </p:blipFill>
          <p:spPr>
            <a:xfrm>
              <a:off x="12614633" y="3883810"/>
              <a:ext cx="4102290" cy="2179640"/>
            </a:xfrm>
            <a:prstGeom prst="rect">
              <a:avLst/>
            </a:prstGeom>
          </p:spPr>
        </p:pic>
        <p:grpSp>
          <p:nvGrpSpPr>
            <p:cNvPr id="290" name="Group 289">
              <a:extLst>
                <a:ext uri="{FF2B5EF4-FFF2-40B4-BE49-F238E27FC236}">
                  <a16:creationId xmlns:a16="http://schemas.microsoft.com/office/drawing/2014/main" id="{30D85CA2-BD88-46B7-A694-2704CC6869B0}"/>
                </a:ext>
              </a:extLst>
            </p:cNvPr>
            <p:cNvGrpSpPr/>
            <p:nvPr/>
          </p:nvGrpSpPr>
          <p:grpSpPr>
            <a:xfrm>
              <a:off x="13077108" y="5993493"/>
              <a:ext cx="3592685" cy="323166"/>
              <a:chOff x="13229508" y="3913645"/>
              <a:chExt cx="3592685" cy="323166"/>
            </a:xfrm>
          </p:grpSpPr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65DD1522-048A-4643-9482-0F924B480BC7}"/>
                  </a:ext>
                </a:extLst>
              </p:cNvPr>
              <p:cNvSpPr txBox="1"/>
              <p:nvPr/>
            </p:nvSpPr>
            <p:spPr>
              <a:xfrm>
                <a:off x="16441960" y="3913646"/>
                <a:ext cx="380233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dirty="0"/>
                  <a:t>30</a:t>
                </a:r>
                <a:endParaRPr lang="zh-CN" altLang="en-US" sz="1500" dirty="0"/>
              </a:p>
            </p:txBody>
          </p:sp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2E6DD53F-887D-45A8-9288-F21A2B6DD417}"/>
                  </a:ext>
                </a:extLst>
              </p:cNvPr>
              <p:cNvSpPr txBox="1"/>
              <p:nvPr/>
            </p:nvSpPr>
            <p:spPr>
              <a:xfrm>
                <a:off x="15685876" y="3913645"/>
                <a:ext cx="380233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dirty="0"/>
                  <a:t>20</a:t>
                </a:r>
                <a:endParaRPr lang="zh-CN" altLang="en-US" sz="1500" dirty="0"/>
              </a:p>
            </p:txBody>
          </p:sp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A01B3BA9-FC9B-4B1F-8DA7-E12D50EDE5F8}"/>
                  </a:ext>
                </a:extLst>
              </p:cNvPr>
              <p:cNvSpPr txBox="1"/>
              <p:nvPr/>
            </p:nvSpPr>
            <p:spPr>
              <a:xfrm>
                <a:off x="14844960" y="3913645"/>
                <a:ext cx="380233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dirty="0"/>
                  <a:t>10</a:t>
                </a:r>
                <a:endParaRPr lang="zh-CN" altLang="en-US" sz="1500" dirty="0"/>
              </a:p>
            </p:txBody>
          </p:sp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F1D69F5E-BC33-43F1-AFE9-0B4D081EAE47}"/>
                  </a:ext>
                </a:extLst>
              </p:cNvPr>
              <p:cNvSpPr txBox="1"/>
              <p:nvPr/>
            </p:nvSpPr>
            <p:spPr>
              <a:xfrm>
                <a:off x="14099331" y="3913645"/>
                <a:ext cx="282450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dirty="0"/>
                  <a:t>0</a:t>
                </a:r>
                <a:endParaRPr lang="zh-CN" altLang="en-US" sz="1500" dirty="0"/>
              </a:p>
            </p:txBody>
          </p:sp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4A57FAB0-571B-49D5-85B3-99A6A044780C}"/>
                  </a:ext>
                </a:extLst>
              </p:cNvPr>
              <p:cNvSpPr txBox="1"/>
              <p:nvPr/>
            </p:nvSpPr>
            <p:spPr>
              <a:xfrm>
                <a:off x="13229508" y="3913645"/>
                <a:ext cx="439544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dirty="0"/>
                  <a:t>-10</a:t>
                </a:r>
                <a:endParaRPr lang="zh-CN" altLang="en-US" sz="1500" dirty="0"/>
              </a:p>
            </p:txBody>
          </p:sp>
        </p:grp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D42154E0-6CAE-4F66-B5BB-44C950CC88C8}"/>
                </a:ext>
              </a:extLst>
            </p:cNvPr>
            <p:cNvGrpSpPr/>
            <p:nvPr/>
          </p:nvGrpSpPr>
          <p:grpSpPr>
            <a:xfrm>
              <a:off x="12251130" y="4119620"/>
              <a:ext cx="526107" cy="1963461"/>
              <a:chOff x="12251130" y="1887062"/>
              <a:chExt cx="526107" cy="2091336"/>
            </a:xfrm>
          </p:grpSpPr>
          <p:sp>
            <p:nvSpPr>
              <p:cNvPr id="292" name="TextBox 291">
                <a:extLst>
                  <a:ext uri="{FF2B5EF4-FFF2-40B4-BE49-F238E27FC236}">
                    <a16:creationId xmlns:a16="http://schemas.microsoft.com/office/drawing/2014/main" id="{E680B358-0CE8-4CE2-9F44-4E639FD6BDAF}"/>
                  </a:ext>
                </a:extLst>
              </p:cNvPr>
              <p:cNvSpPr txBox="1"/>
              <p:nvPr/>
            </p:nvSpPr>
            <p:spPr>
              <a:xfrm>
                <a:off x="12251131" y="3634186"/>
                <a:ext cx="526106" cy="3442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dirty="0"/>
                  <a:t>0.00</a:t>
                </a:r>
                <a:endParaRPr lang="zh-CN" altLang="en-US" sz="1500" dirty="0"/>
              </a:p>
            </p:txBody>
          </p:sp>
          <p:sp>
            <p:nvSpPr>
              <p:cNvPr id="293" name="TextBox 292">
                <a:extLst>
                  <a:ext uri="{FF2B5EF4-FFF2-40B4-BE49-F238E27FC236}">
                    <a16:creationId xmlns:a16="http://schemas.microsoft.com/office/drawing/2014/main" id="{899D0225-01BE-43BE-B91F-364D7320376E}"/>
                  </a:ext>
                </a:extLst>
              </p:cNvPr>
              <p:cNvSpPr txBox="1"/>
              <p:nvPr/>
            </p:nvSpPr>
            <p:spPr>
              <a:xfrm>
                <a:off x="12251131" y="3212348"/>
                <a:ext cx="526106" cy="3442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dirty="0"/>
                  <a:t>0.02</a:t>
                </a:r>
                <a:endParaRPr lang="zh-CN" altLang="en-US" sz="1500" dirty="0"/>
              </a:p>
            </p:txBody>
          </p:sp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4380CE0D-9CA0-4A48-86DC-96E11861E3D5}"/>
                  </a:ext>
                </a:extLst>
              </p:cNvPr>
              <p:cNvSpPr txBox="1"/>
              <p:nvPr/>
            </p:nvSpPr>
            <p:spPr>
              <a:xfrm>
                <a:off x="12251131" y="2790510"/>
                <a:ext cx="526106" cy="3442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dirty="0"/>
                  <a:t>0.04</a:t>
                </a:r>
                <a:endParaRPr lang="zh-CN" altLang="en-US" sz="1500" dirty="0"/>
              </a:p>
            </p:txBody>
          </p:sp>
          <p:sp>
            <p:nvSpPr>
              <p:cNvPr id="295" name="TextBox 294">
                <a:extLst>
                  <a:ext uri="{FF2B5EF4-FFF2-40B4-BE49-F238E27FC236}">
                    <a16:creationId xmlns:a16="http://schemas.microsoft.com/office/drawing/2014/main" id="{86A043E5-D4FB-4097-BFCF-31612289FA17}"/>
                  </a:ext>
                </a:extLst>
              </p:cNvPr>
              <p:cNvSpPr txBox="1"/>
              <p:nvPr/>
            </p:nvSpPr>
            <p:spPr>
              <a:xfrm>
                <a:off x="12251130" y="2330325"/>
                <a:ext cx="526106" cy="3442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dirty="0"/>
                  <a:t>0.06</a:t>
                </a:r>
                <a:endParaRPr lang="zh-CN" altLang="en-US" sz="1500" dirty="0"/>
              </a:p>
            </p:txBody>
          </p:sp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7661B07B-4285-401E-B657-F373BAE94C1E}"/>
                  </a:ext>
                </a:extLst>
              </p:cNvPr>
              <p:cNvSpPr txBox="1"/>
              <p:nvPr/>
            </p:nvSpPr>
            <p:spPr>
              <a:xfrm>
                <a:off x="12251130" y="1887062"/>
                <a:ext cx="526106" cy="3442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dirty="0"/>
                  <a:t>0.08</a:t>
                </a:r>
                <a:endParaRPr lang="zh-CN" altLang="en-US" sz="1500" dirty="0"/>
              </a:p>
            </p:txBody>
          </p:sp>
        </p:grpSp>
      </p:grp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0B6957CD-677D-46C7-80A0-3DDF8DCF6F9A}"/>
              </a:ext>
            </a:extLst>
          </p:cNvPr>
          <p:cNvGrpSpPr/>
          <p:nvPr/>
        </p:nvGrpSpPr>
        <p:grpSpPr>
          <a:xfrm>
            <a:off x="13014873" y="950868"/>
            <a:ext cx="4489714" cy="2385333"/>
            <a:chOff x="12251130" y="1699106"/>
            <a:chExt cx="4489714" cy="2385333"/>
          </a:xfrm>
        </p:grpSpPr>
        <p:pic>
          <p:nvPicPr>
            <p:cNvPr id="303" name="Picture 302">
              <a:extLst>
                <a:ext uri="{FF2B5EF4-FFF2-40B4-BE49-F238E27FC236}">
                  <a16:creationId xmlns:a16="http://schemas.microsoft.com/office/drawing/2014/main" id="{517EEDD5-8268-4A48-B2C7-0D49429321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67997" b="10999"/>
            <a:stretch/>
          </p:blipFill>
          <p:spPr>
            <a:xfrm>
              <a:off x="12694870" y="1699106"/>
              <a:ext cx="4045974" cy="2161656"/>
            </a:xfrm>
            <a:prstGeom prst="rect">
              <a:avLst/>
            </a:prstGeom>
          </p:spPr>
        </p:pic>
        <p:grpSp>
          <p:nvGrpSpPr>
            <p:cNvPr id="304" name="Group 303">
              <a:extLst>
                <a:ext uri="{FF2B5EF4-FFF2-40B4-BE49-F238E27FC236}">
                  <a16:creationId xmlns:a16="http://schemas.microsoft.com/office/drawing/2014/main" id="{D4FA3472-E599-4EF6-8E47-CA257B87E5CF}"/>
                </a:ext>
              </a:extLst>
            </p:cNvPr>
            <p:cNvGrpSpPr/>
            <p:nvPr/>
          </p:nvGrpSpPr>
          <p:grpSpPr>
            <a:xfrm>
              <a:off x="13077108" y="3761273"/>
              <a:ext cx="3592685" cy="323166"/>
              <a:chOff x="2808468" y="20792029"/>
              <a:chExt cx="15834923" cy="346113"/>
            </a:xfrm>
          </p:grpSpPr>
          <p:sp>
            <p:nvSpPr>
              <p:cNvPr id="311" name="TextBox 310">
                <a:extLst>
                  <a:ext uri="{FF2B5EF4-FFF2-40B4-BE49-F238E27FC236}">
                    <a16:creationId xmlns:a16="http://schemas.microsoft.com/office/drawing/2014/main" id="{2759BC17-FD96-4BF5-81C6-83BAA597250B}"/>
                  </a:ext>
                </a:extLst>
              </p:cNvPr>
              <p:cNvSpPr txBox="1"/>
              <p:nvPr/>
            </p:nvSpPr>
            <p:spPr>
              <a:xfrm>
                <a:off x="16967497" y="20792030"/>
                <a:ext cx="1675894" cy="3461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dirty="0"/>
                  <a:t>30</a:t>
                </a:r>
                <a:endParaRPr lang="zh-CN" altLang="en-US" sz="1500" dirty="0"/>
              </a:p>
            </p:txBody>
          </p:sp>
          <p:sp>
            <p:nvSpPr>
              <p:cNvPr id="312" name="TextBox 311">
                <a:extLst>
                  <a:ext uri="{FF2B5EF4-FFF2-40B4-BE49-F238E27FC236}">
                    <a16:creationId xmlns:a16="http://schemas.microsoft.com/office/drawing/2014/main" id="{BBAFD61E-D7E4-4A8D-A0AE-0DA20AEFBE11}"/>
                  </a:ext>
                </a:extLst>
              </p:cNvPr>
              <p:cNvSpPr txBox="1"/>
              <p:nvPr/>
            </p:nvSpPr>
            <p:spPr>
              <a:xfrm>
                <a:off x="13635022" y="20792029"/>
                <a:ext cx="1675894" cy="3461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dirty="0"/>
                  <a:t>20</a:t>
                </a:r>
                <a:endParaRPr lang="zh-CN" altLang="en-US" sz="1500" dirty="0"/>
              </a:p>
            </p:txBody>
          </p:sp>
          <p:sp>
            <p:nvSpPr>
              <p:cNvPr id="313" name="TextBox 312">
                <a:extLst>
                  <a:ext uri="{FF2B5EF4-FFF2-40B4-BE49-F238E27FC236}">
                    <a16:creationId xmlns:a16="http://schemas.microsoft.com/office/drawing/2014/main" id="{AB8471B2-5FE6-470B-9E01-DA4F7C1A6ECF}"/>
                  </a:ext>
                </a:extLst>
              </p:cNvPr>
              <p:cNvSpPr txBox="1"/>
              <p:nvPr/>
            </p:nvSpPr>
            <p:spPr>
              <a:xfrm>
                <a:off x="9928646" y="20792029"/>
                <a:ext cx="1675894" cy="3461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dirty="0"/>
                  <a:t>10</a:t>
                </a:r>
                <a:endParaRPr lang="zh-CN" altLang="en-US" sz="1500" dirty="0"/>
              </a:p>
            </p:txBody>
          </p:sp>
          <p:sp>
            <p:nvSpPr>
              <p:cNvPr id="314" name="TextBox 313">
                <a:extLst>
                  <a:ext uri="{FF2B5EF4-FFF2-40B4-BE49-F238E27FC236}">
                    <a16:creationId xmlns:a16="http://schemas.microsoft.com/office/drawing/2014/main" id="{AAE3B558-639B-4CE8-BB45-12DE87938ECE}"/>
                  </a:ext>
                </a:extLst>
              </p:cNvPr>
              <p:cNvSpPr txBox="1"/>
              <p:nvPr/>
            </p:nvSpPr>
            <p:spPr>
              <a:xfrm>
                <a:off x="6642253" y="20792029"/>
                <a:ext cx="1244911" cy="3461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dirty="0"/>
                  <a:t>0</a:t>
                </a:r>
                <a:endParaRPr lang="zh-CN" altLang="en-US" sz="1500" dirty="0"/>
              </a:p>
            </p:txBody>
          </p:sp>
          <p:sp>
            <p:nvSpPr>
              <p:cNvPr id="315" name="TextBox 314">
                <a:extLst>
                  <a:ext uri="{FF2B5EF4-FFF2-40B4-BE49-F238E27FC236}">
                    <a16:creationId xmlns:a16="http://schemas.microsoft.com/office/drawing/2014/main" id="{4C052D48-D0FF-41C1-B8EA-E0C21910E2E6}"/>
                  </a:ext>
                </a:extLst>
              </p:cNvPr>
              <p:cNvSpPr txBox="1"/>
              <p:nvPr/>
            </p:nvSpPr>
            <p:spPr>
              <a:xfrm>
                <a:off x="2808468" y="20792029"/>
                <a:ext cx="1937310" cy="3461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dirty="0"/>
                  <a:t>-10</a:t>
                </a:r>
                <a:endParaRPr lang="zh-CN" altLang="en-US" sz="1500" dirty="0"/>
              </a:p>
            </p:txBody>
          </p:sp>
        </p:grpSp>
        <p:grpSp>
          <p:nvGrpSpPr>
            <p:cNvPr id="305" name="Group 304">
              <a:extLst>
                <a:ext uri="{FF2B5EF4-FFF2-40B4-BE49-F238E27FC236}">
                  <a16:creationId xmlns:a16="http://schemas.microsoft.com/office/drawing/2014/main" id="{ABDD16FC-5F1D-48B3-8088-F0D0EA938638}"/>
                </a:ext>
              </a:extLst>
            </p:cNvPr>
            <p:cNvGrpSpPr/>
            <p:nvPr/>
          </p:nvGrpSpPr>
          <p:grpSpPr>
            <a:xfrm>
              <a:off x="12251130" y="1866740"/>
              <a:ext cx="526107" cy="2037662"/>
              <a:chOff x="12251130" y="1866740"/>
              <a:chExt cx="526107" cy="2037662"/>
            </a:xfrm>
          </p:grpSpPr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9F4BDD7B-9698-4287-A24D-5BD8C585FA9A}"/>
                  </a:ext>
                </a:extLst>
              </p:cNvPr>
              <p:cNvSpPr txBox="1"/>
              <p:nvPr/>
            </p:nvSpPr>
            <p:spPr>
              <a:xfrm>
                <a:off x="12251131" y="3581237"/>
                <a:ext cx="526106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dirty="0"/>
                  <a:t>0.00</a:t>
                </a:r>
                <a:endParaRPr lang="zh-CN" altLang="en-US" sz="1500" dirty="0"/>
              </a:p>
            </p:txBody>
          </p:sp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17B806CB-D280-409F-BA3B-C1AE9B11825E}"/>
                  </a:ext>
                </a:extLst>
              </p:cNvPr>
              <p:cNvSpPr txBox="1"/>
              <p:nvPr/>
            </p:nvSpPr>
            <p:spPr>
              <a:xfrm>
                <a:off x="12251131" y="3149187"/>
                <a:ext cx="526106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dirty="0"/>
                  <a:t>0.02</a:t>
                </a:r>
                <a:endParaRPr lang="zh-CN" altLang="en-US" sz="1500" dirty="0"/>
              </a:p>
            </p:txBody>
          </p:sp>
          <p:sp>
            <p:nvSpPr>
              <p:cNvPr id="308" name="TextBox 307">
                <a:extLst>
                  <a:ext uri="{FF2B5EF4-FFF2-40B4-BE49-F238E27FC236}">
                    <a16:creationId xmlns:a16="http://schemas.microsoft.com/office/drawing/2014/main" id="{8120BA72-7AC1-454D-AFBA-741B6FC9F193}"/>
                  </a:ext>
                </a:extLst>
              </p:cNvPr>
              <p:cNvSpPr txBox="1"/>
              <p:nvPr/>
            </p:nvSpPr>
            <p:spPr>
              <a:xfrm>
                <a:off x="12251131" y="2717138"/>
                <a:ext cx="526106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dirty="0"/>
                  <a:t>0.04</a:t>
                </a:r>
                <a:endParaRPr lang="zh-CN" altLang="en-US" sz="1500" dirty="0"/>
              </a:p>
            </p:txBody>
          </p:sp>
          <p:sp>
            <p:nvSpPr>
              <p:cNvPr id="309" name="TextBox 308">
                <a:extLst>
                  <a:ext uri="{FF2B5EF4-FFF2-40B4-BE49-F238E27FC236}">
                    <a16:creationId xmlns:a16="http://schemas.microsoft.com/office/drawing/2014/main" id="{4F27763E-BDCF-4C76-A3C3-E2FEFD234AA2}"/>
                  </a:ext>
                </a:extLst>
              </p:cNvPr>
              <p:cNvSpPr txBox="1"/>
              <p:nvPr/>
            </p:nvSpPr>
            <p:spPr>
              <a:xfrm>
                <a:off x="12251130" y="2285082"/>
                <a:ext cx="526106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dirty="0"/>
                  <a:t>0.06</a:t>
                </a:r>
                <a:endParaRPr lang="zh-CN" altLang="en-US" sz="1500" dirty="0"/>
              </a:p>
            </p:txBody>
          </p:sp>
          <p:sp>
            <p:nvSpPr>
              <p:cNvPr id="310" name="TextBox 309">
                <a:extLst>
                  <a:ext uri="{FF2B5EF4-FFF2-40B4-BE49-F238E27FC236}">
                    <a16:creationId xmlns:a16="http://schemas.microsoft.com/office/drawing/2014/main" id="{9B310CE2-E484-4CEC-AC68-5D0D4BD014DF}"/>
                  </a:ext>
                </a:extLst>
              </p:cNvPr>
              <p:cNvSpPr txBox="1"/>
              <p:nvPr/>
            </p:nvSpPr>
            <p:spPr>
              <a:xfrm>
                <a:off x="12251130" y="1866740"/>
                <a:ext cx="526106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dirty="0"/>
                  <a:t>0.08</a:t>
                </a:r>
                <a:endParaRPr lang="zh-CN" altLang="en-US" sz="1500" dirty="0"/>
              </a:p>
            </p:txBody>
          </p:sp>
        </p:grpSp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01D4A3B1-936A-42E9-A58E-0C41D76EB698}"/>
              </a:ext>
            </a:extLst>
          </p:cNvPr>
          <p:cNvGrpSpPr/>
          <p:nvPr/>
        </p:nvGrpSpPr>
        <p:grpSpPr>
          <a:xfrm>
            <a:off x="530519" y="1196798"/>
            <a:ext cx="11863968" cy="6934320"/>
            <a:chOff x="685531" y="1830736"/>
            <a:chExt cx="11554813" cy="6661927"/>
          </a:xfrm>
        </p:grpSpPr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9E9B8853-64C5-4E12-9B10-851D140DABE3}"/>
                </a:ext>
              </a:extLst>
            </p:cNvPr>
            <p:cNvGrpSpPr/>
            <p:nvPr/>
          </p:nvGrpSpPr>
          <p:grpSpPr>
            <a:xfrm>
              <a:off x="685531" y="1830736"/>
              <a:ext cx="11004759" cy="6661927"/>
              <a:chOff x="497866" y="1001736"/>
              <a:chExt cx="11004759" cy="6661927"/>
            </a:xfrm>
          </p:grpSpPr>
          <p:grpSp>
            <p:nvGrpSpPr>
              <p:cNvPr id="324" name="Group 323">
                <a:extLst>
                  <a:ext uri="{FF2B5EF4-FFF2-40B4-BE49-F238E27FC236}">
                    <a16:creationId xmlns:a16="http://schemas.microsoft.com/office/drawing/2014/main" id="{16015DA8-F276-48F8-A44E-3EA33A0730AC}"/>
                  </a:ext>
                </a:extLst>
              </p:cNvPr>
              <p:cNvGrpSpPr/>
              <p:nvPr/>
            </p:nvGrpSpPr>
            <p:grpSpPr>
              <a:xfrm>
                <a:off x="497866" y="1001736"/>
                <a:ext cx="11004759" cy="6661927"/>
                <a:chOff x="-1137" y="17790803"/>
                <a:chExt cx="16687044" cy="6661927"/>
              </a:xfrm>
            </p:grpSpPr>
            <p:sp>
              <p:nvSpPr>
                <p:cNvPr id="326" name="TextBox 325">
                  <a:extLst>
                    <a:ext uri="{FF2B5EF4-FFF2-40B4-BE49-F238E27FC236}">
                      <a16:creationId xmlns:a16="http://schemas.microsoft.com/office/drawing/2014/main" id="{E069D6ED-42F6-440B-96C2-C5543D572EF6}"/>
                    </a:ext>
                  </a:extLst>
                </p:cNvPr>
                <p:cNvSpPr txBox="1"/>
                <p:nvPr/>
              </p:nvSpPr>
              <p:spPr>
                <a:xfrm>
                  <a:off x="15953915" y="24009200"/>
                  <a:ext cx="731992" cy="4435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400" b="1" dirty="0"/>
                    <a:t>30</a:t>
                  </a:r>
                  <a:endParaRPr lang="zh-CN" altLang="en-US" sz="2400" b="1" dirty="0"/>
                </a:p>
              </p:txBody>
            </p:sp>
            <p:sp>
              <p:nvSpPr>
                <p:cNvPr id="327" name="TextBox 326">
                  <a:extLst>
                    <a:ext uri="{FF2B5EF4-FFF2-40B4-BE49-F238E27FC236}">
                      <a16:creationId xmlns:a16="http://schemas.microsoft.com/office/drawing/2014/main" id="{F78893C4-83C0-479E-AE28-5024479F2F07}"/>
                    </a:ext>
                  </a:extLst>
                </p:cNvPr>
                <p:cNvSpPr txBox="1"/>
                <p:nvPr/>
              </p:nvSpPr>
              <p:spPr>
                <a:xfrm>
                  <a:off x="12785404" y="24009199"/>
                  <a:ext cx="731992" cy="4435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400" b="1" dirty="0"/>
                    <a:t>20</a:t>
                  </a:r>
                  <a:endParaRPr lang="zh-CN" altLang="en-US" sz="2400" b="1" dirty="0"/>
                </a:p>
              </p:txBody>
            </p:sp>
            <p:sp>
              <p:nvSpPr>
                <p:cNvPr id="328" name="TextBox 327">
                  <a:extLst>
                    <a:ext uri="{FF2B5EF4-FFF2-40B4-BE49-F238E27FC236}">
                      <a16:creationId xmlns:a16="http://schemas.microsoft.com/office/drawing/2014/main" id="{65954054-706B-4647-99BF-1441F9CB8A1D}"/>
                    </a:ext>
                  </a:extLst>
                </p:cNvPr>
                <p:cNvSpPr txBox="1"/>
                <p:nvPr/>
              </p:nvSpPr>
              <p:spPr>
                <a:xfrm>
                  <a:off x="9640175" y="24009199"/>
                  <a:ext cx="731992" cy="4435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400" b="1" dirty="0"/>
                    <a:t>10</a:t>
                  </a:r>
                  <a:endParaRPr lang="zh-CN" altLang="en-US" sz="2400" b="1" dirty="0"/>
                </a:p>
              </p:txBody>
            </p:sp>
            <p:sp>
              <p:nvSpPr>
                <p:cNvPr id="329" name="TextBox 328">
                  <a:extLst>
                    <a:ext uri="{FF2B5EF4-FFF2-40B4-BE49-F238E27FC236}">
                      <a16:creationId xmlns:a16="http://schemas.microsoft.com/office/drawing/2014/main" id="{5D97E9EF-93B3-4B04-A056-2ABEC41D668D}"/>
                    </a:ext>
                  </a:extLst>
                </p:cNvPr>
                <p:cNvSpPr txBox="1"/>
                <p:nvPr/>
              </p:nvSpPr>
              <p:spPr>
                <a:xfrm>
                  <a:off x="6615526" y="24009198"/>
                  <a:ext cx="502356" cy="4435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400" b="1" dirty="0"/>
                    <a:t>0</a:t>
                  </a:r>
                  <a:endParaRPr lang="zh-CN" altLang="en-US" sz="2400" b="1" dirty="0"/>
                </a:p>
              </p:txBody>
            </p:sp>
            <p:sp>
              <p:nvSpPr>
                <p:cNvPr id="330" name="TextBox 329">
                  <a:extLst>
                    <a:ext uri="{FF2B5EF4-FFF2-40B4-BE49-F238E27FC236}">
                      <a16:creationId xmlns:a16="http://schemas.microsoft.com/office/drawing/2014/main" id="{510757AD-ED64-40DA-8069-2661CB72CDA6}"/>
                    </a:ext>
                  </a:extLst>
                </p:cNvPr>
                <p:cNvSpPr txBox="1"/>
                <p:nvPr/>
              </p:nvSpPr>
              <p:spPr>
                <a:xfrm>
                  <a:off x="3236660" y="24009198"/>
                  <a:ext cx="871666" cy="4435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400" b="1" dirty="0"/>
                    <a:t>-10</a:t>
                  </a:r>
                  <a:endParaRPr lang="zh-CN" altLang="en-US" sz="2400" b="1" dirty="0"/>
                </a:p>
              </p:txBody>
            </p:sp>
            <p:sp>
              <p:nvSpPr>
                <p:cNvPr id="331" name="TextBox 330">
                  <a:extLst>
                    <a:ext uri="{FF2B5EF4-FFF2-40B4-BE49-F238E27FC236}">
                      <a16:creationId xmlns:a16="http://schemas.microsoft.com/office/drawing/2014/main" id="{717BE645-0A02-4711-ABF4-C0B8C798AE8E}"/>
                    </a:ext>
                  </a:extLst>
                </p:cNvPr>
                <p:cNvSpPr txBox="1"/>
                <p:nvPr/>
              </p:nvSpPr>
              <p:spPr>
                <a:xfrm>
                  <a:off x="-1135" y="23475527"/>
                  <a:ext cx="852727" cy="4435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400" b="1" dirty="0"/>
                    <a:t>0.0</a:t>
                  </a:r>
                  <a:endParaRPr lang="zh-CN" altLang="en-US" sz="2400" b="1" dirty="0"/>
                </a:p>
              </p:txBody>
            </p:sp>
            <p:sp>
              <p:nvSpPr>
                <p:cNvPr id="332" name="TextBox 331">
                  <a:extLst>
                    <a:ext uri="{FF2B5EF4-FFF2-40B4-BE49-F238E27FC236}">
                      <a16:creationId xmlns:a16="http://schemas.microsoft.com/office/drawing/2014/main" id="{6274D4A3-A4B9-402D-A7FC-4F91887C23A5}"/>
                    </a:ext>
                  </a:extLst>
                </p:cNvPr>
                <p:cNvSpPr txBox="1"/>
                <p:nvPr/>
              </p:nvSpPr>
              <p:spPr>
                <a:xfrm>
                  <a:off x="-1137" y="21577610"/>
                  <a:ext cx="852727" cy="4435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400" b="1" dirty="0"/>
                    <a:t>0.1</a:t>
                  </a:r>
                  <a:endParaRPr lang="zh-CN" altLang="en-US" sz="2400" b="1" dirty="0"/>
                </a:p>
              </p:txBody>
            </p:sp>
            <p:sp>
              <p:nvSpPr>
                <p:cNvPr id="333" name="TextBox 332">
                  <a:extLst>
                    <a:ext uri="{FF2B5EF4-FFF2-40B4-BE49-F238E27FC236}">
                      <a16:creationId xmlns:a16="http://schemas.microsoft.com/office/drawing/2014/main" id="{62A657D7-4C50-4F88-9929-84461E5C7901}"/>
                    </a:ext>
                  </a:extLst>
                </p:cNvPr>
                <p:cNvSpPr txBox="1"/>
                <p:nvPr/>
              </p:nvSpPr>
              <p:spPr>
                <a:xfrm>
                  <a:off x="-1136" y="19699015"/>
                  <a:ext cx="852727" cy="4435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400" b="1" dirty="0"/>
                    <a:t>0.2</a:t>
                  </a:r>
                  <a:endParaRPr lang="zh-CN" altLang="en-US" sz="2400" b="1" dirty="0"/>
                </a:p>
              </p:txBody>
            </p:sp>
            <p:sp>
              <p:nvSpPr>
                <p:cNvPr id="334" name="TextBox 333">
                  <a:extLst>
                    <a:ext uri="{FF2B5EF4-FFF2-40B4-BE49-F238E27FC236}">
                      <a16:creationId xmlns:a16="http://schemas.microsoft.com/office/drawing/2014/main" id="{B104F8FD-6A40-4D39-8247-9A817C604EEE}"/>
                    </a:ext>
                  </a:extLst>
                </p:cNvPr>
                <p:cNvSpPr txBox="1"/>
                <p:nvPr/>
              </p:nvSpPr>
              <p:spPr>
                <a:xfrm>
                  <a:off x="-1136" y="17790803"/>
                  <a:ext cx="852727" cy="4435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400" b="1" dirty="0"/>
                    <a:t>0.3</a:t>
                  </a:r>
                  <a:endParaRPr lang="zh-CN" altLang="en-US" sz="2400" b="1" dirty="0"/>
                </a:p>
              </p:txBody>
            </p:sp>
          </p:grpSp>
          <p:pic>
            <p:nvPicPr>
              <p:cNvPr id="325" name="Picture 324" descr="Shape&#10;&#10;Description automatically generated">
                <a:extLst>
                  <a:ext uri="{FF2B5EF4-FFF2-40B4-BE49-F238E27FC236}">
                    <a16:creationId xmlns:a16="http://schemas.microsoft.com/office/drawing/2014/main" id="{5F1650C4-AEBD-4E79-9689-80D9F964F9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68883" y="1263628"/>
                <a:ext cx="2412269" cy="1852902"/>
              </a:xfrm>
              <a:prstGeom prst="rect">
                <a:avLst/>
              </a:prstGeom>
              <a:ln w="9525" cap="sq">
                <a:solidFill>
                  <a:schemeClr val="accent3">
                    <a:lumMod val="75000"/>
                  </a:schemeClr>
                </a:solidFill>
                <a:miter lim="800000"/>
              </a:ln>
              <a:effectLst>
                <a:outerShdw blurRad="57150" dist="50800" dir="2700000" algn="tl" rotWithShape="0">
                  <a:srgbClr val="000000">
                    <a:alpha val="40000"/>
                  </a:srgbClr>
                </a:outerShdw>
              </a:effectLst>
            </p:spPr>
          </p:pic>
        </p:grpSp>
        <p:grpSp>
          <p:nvGrpSpPr>
            <p:cNvPr id="318" name="Group 317">
              <a:extLst>
                <a:ext uri="{FF2B5EF4-FFF2-40B4-BE49-F238E27FC236}">
                  <a16:creationId xmlns:a16="http://schemas.microsoft.com/office/drawing/2014/main" id="{8AB34795-3F29-4B08-9278-4C9C83547EDE}"/>
                </a:ext>
              </a:extLst>
            </p:cNvPr>
            <p:cNvGrpSpPr/>
            <p:nvPr/>
          </p:nvGrpSpPr>
          <p:grpSpPr>
            <a:xfrm>
              <a:off x="1141207" y="1997530"/>
              <a:ext cx="11099137" cy="6168688"/>
              <a:chOff x="1141207" y="1997530"/>
              <a:chExt cx="11099137" cy="6168688"/>
            </a:xfrm>
          </p:grpSpPr>
          <p:pic>
            <p:nvPicPr>
              <p:cNvPr id="319" name="Picture 318" descr="Background pattern&#10;&#10;Description automatically generated with low confidence">
                <a:extLst>
                  <a:ext uri="{FF2B5EF4-FFF2-40B4-BE49-F238E27FC236}">
                    <a16:creationId xmlns:a16="http://schemas.microsoft.com/office/drawing/2014/main" id="{9BF6C950-ED02-428A-AD15-F190088C56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65475" y="2114556"/>
                <a:ext cx="1681601" cy="1722222"/>
              </a:xfrm>
              <a:prstGeom prst="rect">
                <a:avLst/>
              </a:prstGeom>
            </p:spPr>
          </p:pic>
          <p:sp>
            <p:nvSpPr>
              <p:cNvPr id="320" name="TextBox 319">
                <a:extLst>
                  <a:ext uri="{FF2B5EF4-FFF2-40B4-BE49-F238E27FC236}">
                    <a16:creationId xmlns:a16="http://schemas.microsoft.com/office/drawing/2014/main" id="{2CE0CB47-D549-4AE7-8F67-26AF78BDA111}"/>
                  </a:ext>
                </a:extLst>
              </p:cNvPr>
              <p:cNvSpPr txBox="1"/>
              <p:nvPr/>
            </p:nvSpPr>
            <p:spPr>
              <a:xfrm>
                <a:off x="2093233" y="2183723"/>
                <a:ext cx="1408544" cy="4435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/>
                  <a:t>Bac &amp; Bac</a:t>
                </a:r>
                <a:endParaRPr lang="zh-CN" altLang="en-US" sz="2400" b="1" dirty="0"/>
              </a:p>
            </p:txBody>
          </p:sp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id="{FB87CDB7-E7C7-4C9E-85E5-E3C81467C1EF}"/>
                  </a:ext>
                </a:extLst>
              </p:cNvPr>
              <p:cNvSpPr txBox="1"/>
              <p:nvPr/>
            </p:nvSpPr>
            <p:spPr>
              <a:xfrm>
                <a:off x="2093233" y="2745880"/>
                <a:ext cx="1427278" cy="4435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/>
                  <a:t>Euk &amp; Euk</a:t>
                </a:r>
                <a:endParaRPr lang="zh-CN" altLang="en-US" sz="2400" b="1" dirty="0"/>
              </a:p>
            </p:txBody>
          </p:sp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904E88BE-1629-4302-B3F2-C2B2B8294866}"/>
                  </a:ext>
                </a:extLst>
              </p:cNvPr>
              <p:cNvSpPr txBox="1"/>
              <p:nvPr/>
            </p:nvSpPr>
            <p:spPr>
              <a:xfrm>
                <a:off x="2093233" y="3337402"/>
                <a:ext cx="1417911" cy="4435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/>
                  <a:t>Bac &amp; Euk</a:t>
                </a:r>
                <a:endParaRPr lang="zh-CN" altLang="en-US" sz="2400" b="1" dirty="0"/>
              </a:p>
            </p:txBody>
          </p:sp>
          <p:pic>
            <p:nvPicPr>
              <p:cNvPr id="323" name="Picture 322">
                <a:extLst>
                  <a:ext uri="{FF2B5EF4-FFF2-40B4-BE49-F238E27FC236}">
                    <a16:creationId xmlns:a16="http://schemas.microsoft.com/office/drawing/2014/main" id="{B018E2CB-21DD-4AA8-9A3C-92E87D9FAF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41207" y="1997530"/>
                <a:ext cx="11099137" cy="6168688"/>
              </a:xfrm>
              <a:prstGeom prst="rect">
                <a:avLst/>
              </a:prstGeom>
            </p:spPr>
          </p:pic>
        </p:grpSp>
      </p:grpSp>
      <p:sp>
        <p:nvSpPr>
          <p:cNvPr id="335" name="TextBox 334">
            <a:extLst>
              <a:ext uri="{FF2B5EF4-FFF2-40B4-BE49-F238E27FC236}">
                <a16:creationId xmlns:a16="http://schemas.microsoft.com/office/drawing/2014/main" id="{39FE198E-775D-4839-9402-0128DDA49357}"/>
              </a:ext>
            </a:extLst>
          </p:cNvPr>
          <p:cNvSpPr txBox="1"/>
          <p:nvPr/>
        </p:nvSpPr>
        <p:spPr>
          <a:xfrm>
            <a:off x="13063373" y="325809"/>
            <a:ext cx="43701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latin typeface="-apple-system"/>
              </a:rPr>
              <a:t>z-score </a:t>
            </a:r>
            <a:r>
              <a:rPr lang="en-US" altLang="zh-CN" sz="2000" b="1" dirty="0">
                <a:latin typeface="-apple-system"/>
              </a:rPr>
              <a:t>represents of the relative strength of differential correlation</a:t>
            </a:r>
            <a:endParaRPr lang="zh-CN" altLang="en-US" sz="2000" dirty="0"/>
          </a:p>
        </p:txBody>
      </p: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C2860622-0CE0-4237-858A-B4AE5524E0EA}"/>
              </a:ext>
            </a:extLst>
          </p:cNvPr>
          <p:cNvGrpSpPr/>
          <p:nvPr/>
        </p:nvGrpSpPr>
        <p:grpSpPr>
          <a:xfrm>
            <a:off x="6213524" y="8606016"/>
            <a:ext cx="11542228" cy="6321235"/>
            <a:chOff x="8260423" y="9031536"/>
            <a:chExt cx="8664605" cy="5684299"/>
          </a:xfrm>
        </p:grpSpPr>
        <p:pic>
          <p:nvPicPr>
            <p:cNvPr id="337" name="Picture 336">
              <a:extLst>
                <a:ext uri="{FF2B5EF4-FFF2-40B4-BE49-F238E27FC236}">
                  <a16:creationId xmlns:a16="http://schemas.microsoft.com/office/drawing/2014/main" id="{A9B5A9AA-0DEA-457F-AFED-80886BC84C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2" t="760" r="180" b="1229"/>
            <a:stretch/>
          </p:blipFill>
          <p:spPr>
            <a:xfrm>
              <a:off x="9235281" y="10389557"/>
              <a:ext cx="7606895" cy="3955857"/>
            </a:xfrm>
            <a:prstGeom prst="rect">
              <a:avLst/>
            </a:prstGeom>
          </p:spPr>
        </p:pic>
        <p:grpSp>
          <p:nvGrpSpPr>
            <p:cNvPr id="338" name="Group 337">
              <a:extLst>
                <a:ext uri="{FF2B5EF4-FFF2-40B4-BE49-F238E27FC236}">
                  <a16:creationId xmlns:a16="http://schemas.microsoft.com/office/drawing/2014/main" id="{E93A7509-4F6D-47EB-9E1E-C44F039AD0AC}"/>
                </a:ext>
              </a:extLst>
            </p:cNvPr>
            <p:cNvGrpSpPr/>
            <p:nvPr/>
          </p:nvGrpSpPr>
          <p:grpSpPr>
            <a:xfrm>
              <a:off x="9218893" y="11008202"/>
              <a:ext cx="1533858" cy="2148386"/>
              <a:chOff x="1465777" y="8065837"/>
              <a:chExt cx="3341837" cy="1692392"/>
            </a:xfrm>
          </p:grpSpPr>
          <p:sp>
            <p:nvSpPr>
              <p:cNvPr id="377" name="TextBox 376">
                <a:extLst>
                  <a:ext uri="{FF2B5EF4-FFF2-40B4-BE49-F238E27FC236}">
                    <a16:creationId xmlns:a16="http://schemas.microsoft.com/office/drawing/2014/main" id="{1E4B53D8-629A-43FE-8CD1-E77FBB7A6B19}"/>
                  </a:ext>
                </a:extLst>
              </p:cNvPr>
              <p:cNvSpPr txBox="1"/>
              <p:nvPr/>
            </p:nvSpPr>
            <p:spPr>
              <a:xfrm>
                <a:off x="1465777" y="8065837"/>
                <a:ext cx="1907598" cy="2909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/>
                  <a:t>44.68%</a:t>
                </a:r>
                <a:endParaRPr lang="zh-CN" altLang="en-US" dirty="0"/>
              </a:p>
            </p:txBody>
          </p:sp>
          <p:sp>
            <p:nvSpPr>
              <p:cNvPr id="378" name="TextBox 377">
                <a:extLst>
                  <a:ext uri="{FF2B5EF4-FFF2-40B4-BE49-F238E27FC236}">
                    <a16:creationId xmlns:a16="http://schemas.microsoft.com/office/drawing/2014/main" id="{8B2E094C-F419-4644-85AD-FFCBDEB5EE9E}"/>
                  </a:ext>
                </a:extLst>
              </p:cNvPr>
              <p:cNvSpPr txBox="1"/>
              <p:nvPr/>
            </p:nvSpPr>
            <p:spPr>
              <a:xfrm>
                <a:off x="2350250" y="9273510"/>
                <a:ext cx="1907596" cy="2909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/>
                  <a:t>16.67%</a:t>
                </a:r>
                <a:endParaRPr lang="zh-CN" altLang="en-US" dirty="0"/>
              </a:p>
            </p:txBody>
          </p:sp>
          <p:sp>
            <p:nvSpPr>
              <p:cNvPr id="379" name="TextBox 378">
                <a:extLst>
                  <a:ext uri="{FF2B5EF4-FFF2-40B4-BE49-F238E27FC236}">
                    <a16:creationId xmlns:a16="http://schemas.microsoft.com/office/drawing/2014/main" id="{F61795AB-3EE0-4EDA-804F-A4883559FBAD}"/>
                  </a:ext>
                </a:extLst>
              </p:cNvPr>
              <p:cNvSpPr txBox="1"/>
              <p:nvPr/>
            </p:nvSpPr>
            <p:spPr>
              <a:xfrm>
                <a:off x="2900018" y="9467287"/>
                <a:ext cx="1907596" cy="2909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/>
                  <a:t>14.93%</a:t>
                </a:r>
                <a:endParaRPr lang="zh-CN" altLang="en-US" dirty="0"/>
              </a:p>
            </p:txBody>
          </p:sp>
        </p:grpSp>
        <p:grpSp>
          <p:nvGrpSpPr>
            <p:cNvPr id="339" name="Group 338">
              <a:extLst>
                <a:ext uri="{FF2B5EF4-FFF2-40B4-BE49-F238E27FC236}">
                  <a16:creationId xmlns:a16="http://schemas.microsoft.com/office/drawing/2014/main" id="{B9FA7712-4203-430B-91C0-618086B9C036}"/>
                </a:ext>
              </a:extLst>
            </p:cNvPr>
            <p:cNvGrpSpPr/>
            <p:nvPr/>
          </p:nvGrpSpPr>
          <p:grpSpPr>
            <a:xfrm>
              <a:off x="8645939" y="11306175"/>
              <a:ext cx="725206" cy="2909967"/>
              <a:chOff x="-124395" y="8198457"/>
              <a:chExt cx="1580011" cy="3150435"/>
            </a:xfrm>
          </p:grpSpPr>
          <p:sp>
            <p:nvSpPr>
              <p:cNvPr id="374" name="TextBox 373">
                <a:extLst>
                  <a:ext uri="{FF2B5EF4-FFF2-40B4-BE49-F238E27FC236}">
                    <a16:creationId xmlns:a16="http://schemas.microsoft.com/office/drawing/2014/main" id="{0F9E612E-773B-4493-8767-3BB712DFC468}"/>
                  </a:ext>
                </a:extLst>
              </p:cNvPr>
              <p:cNvSpPr txBox="1"/>
              <p:nvPr/>
            </p:nvSpPr>
            <p:spPr>
              <a:xfrm>
                <a:off x="45891" y="10849077"/>
                <a:ext cx="1230049" cy="4998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400" b="1" dirty="0"/>
                  <a:t>0%</a:t>
                </a:r>
                <a:endParaRPr lang="zh-CN" altLang="en-US" sz="2400" b="1" dirty="0"/>
              </a:p>
            </p:txBody>
          </p:sp>
          <p:sp>
            <p:nvSpPr>
              <p:cNvPr id="375" name="TextBox 374">
                <a:extLst>
                  <a:ext uri="{FF2B5EF4-FFF2-40B4-BE49-F238E27FC236}">
                    <a16:creationId xmlns:a16="http://schemas.microsoft.com/office/drawing/2014/main" id="{E84A138A-FF88-4BE8-ACBB-2C0007303903}"/>
                  </a:ext>
                </a:extLst>
              </p:cNvPr>
              <p:cNvSpPr txBox="1"/>
              <p:nvPr/>
            </p:nvSpPr>
            <p:spPr>
              <a:xfrm>
                <a:off x="-124395" y="9523779"/>
                <a:ext cx="1568820" cy="4998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400" b="1" dirty="0"/>
                  <a:t>20%</a:t>
                </a:r>
                <a:endParaRPr lang="zh-CN" altLang="en-US" sz="2400" b="1" dirty="0"/>
              </a:p>
            </p:txBody>
          </p:sp>
          <p:sp>
            <p:nvSpPr>
              <p:cNvPr id="376" name="TextBox 375">
                <a:extLst>
                  <a:ext uri="{FF2B5EF4-FFF2-40B4-BE49-F238E27FC236}">
                    <a16:creationId xmlns:a16="http://schemas.microsoft.com/office/drawing/2014/main" id="{00BF791A-3429-4098-BF35-1401064B344C}"/>
                  </a:ext>
                </a:extLst>
              </p:cNvPr>
              <p:cNvSpPr txBox="1"/>
              <p:nvPr/>
            </p:nvSpPr>
            <p:spPr>
              <a:xfrm>
                <a:off x="-113206" y="8198457"/>
                <a:ext cx="1568822" cy="4998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400" b="1" dirty="0"/>
                  <a:t>40%</a:t>
                </a:r>
                <a:endParaRPr lang="zh-CN" altLang="en-US" sz="2400" b="1" dirty="0"/>
              </a:p>
            </p:txBody>
          </p:sp>
        </p:grpSp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id="{A8D123FB-C7BF-4121-B69F-60B8D82696B1}"/>
                </a:ext>
              </a:extLst>
            </p:cNvPr>
            <p:cNvSpPr txBox="1"/>
            <p:nvPr/>
          </p:nvSpPr>
          <p:spPr>
            <a:xfrm>
              <a:off x="10791521" y="9547206"/>
              <a:ext cx="4494414" cy="4981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en-US" altLang="zh-CN" sz="3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等线" panose="02010600030101010101" pitchFamily="2" charset="-122"/>
                  <a:cs typeface="+mn-cs"/>
                </a:rPr>
                <a:t>D</a:t>
              </a:r>
              <a:r>
                <a:rPr kumimoji="0" lang="zh-CN" altLang="en-US" sz="3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等线" panose="02010600030101010101" pitchFamily="2" charset="-122"/>
                  <a:cs typeface="+mn-cs"/>
                </a:rPr>
                <a:t>ifferential correlation classes </a:t>
              </a:r>
              <a:r>
                <a:rPr kumimoji="0" lang="en-US" altLang="zh-CN" sz="3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等线" panose="02010600030101010101" pitchFamily="2" charset="-122"/>
                  <a:cs typeface="+mn-cs"/>
                </a:rPr>
                <a:t>(%)</a:t>
              </a:r>
              <a:endParaRPr lang="zh-CN" altLang="en-US" sz="3000" dirty="0"/>
            </a:p>
          </p:txBody>
        </p:sp>
        <p:sp>
          <p:nvSpPr>
            <p:cNvPr id="341" name="TextBox 340">
              <a:extLst>
                <a:ext uri="{FF2B5EF4-FFF2-40B4-BE49-F238E27FC236}">
                  <a16:creationId xmlns:a16="http://schemas.microsoft.com/office/drawing/2014/main" id="{159E1FE6-524D-459B-83F1-187ED68DFAFA}"/>
                </a:ext>
              </a:extLst>
            </p:cNvPr>
            <p:cNvSpPr txBox="1"/>
            <p:nvPr/>
          </p:nvSpPr>
          <p:spPr>
            <a:xfrm>
              <a:off x="8260423" y="9031536"/>
              <a:ext cx="1847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3600" b="1" dirty="0"/>
            </a:p>
          </p:txBody>
        </p:sp>
        <p:grpSp>
          <p:nvGrpSpPr>
            <p:cNvPr id="342" name="Group 341">
              <a:extLst>
                <a:ext uri="{FF2B5EF4-FFF2-40B4-BE49-F238E27FC236}">
                  <a16:creationId xmlns:a16="http://schemas.microsoft.com/office/drawing/2014/main" id="{65DC7101-5668-4B91-8C12-7C406FA61FD4}"/>
                </a:ext>
              </a:extLst>
            </p:cNvPr>
            <p:cNvGrpSpPr/>
            <p:nvPr/>
          </p:nvGrpSpPr>
          <p:grpSpPr>
            <a:xfrm>
              <a:off x="10287503" y="10264782"/>
              <a:ext cx="1440691" cy="2083694"/>
              <a:chOff x="1477687" y="7120179"/>
              <a:chExt cx="3138853" cy="1641431"/>
            </a:xfrm>
          </p:grpSpPr>
          <p:sp>
            <p:nvSpPr>
              <p:cNvPr id="371" name="TextBox 370">
                <a:extLst>
                  <a:ext uri="{FF2B5EF4-FFF2-40B4-BE49-F238E27FC236}">
                    <a16:creationId xmlns:a16="http://schemas.microsoft.com/office/drawing/2014/main" id="{A72CD271-1466-4FCE-A5B6-EBF6DA9A930F}"/>
                  </a:ext>
                </a:extLst>
              </p:cNvPr>
              <p:cNvSpPr txBox="1"/>
              <p:nvPr/>
            </p:nvSpPr>
            <p:spPr>
              <a:xfrm>
                <a:off x="1477687" y="8131421"/>
                <a:ext cx="1907598" cy="290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/>
                  <a:t>36.17%</a:t>
                </a:r>
                <a:endParaRPr lang="zh-CN" altLang="en-US" dirty="0"/>
              </a:p>
            </p:txBody>
          </p:sp>
          <p:sp>
            <p:nvSpPr>
              <p:cNvPr id="372" name="TextBox 371">
                <a:extLst>
                  <a:ext uri="{FF2B5EF4-FFF2-40B4-BE49-F238E27FC236}">
                    <a16:creationId xmlns:a16="http://schemas.microsoft.com/office/drawing/2014/main" id="{88824838-8F9D-4C2E-AE5B-ABBCE949EE04}"/>
                  </a:ext>
                </a:extLst>
              </p:cNvPr>
              <p:cNvSpPr txBox="1"/>
              <p:nvPr/>
            </p:nvSpPr>
            <p:spPr>
              <a:xfrm>
                <a:off x="2278331" y="8470669"/>
                <a:ext cx="1907599" cy="290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/>
                  <a:t>26.92%</a:t>
                </a:r>
                <a:endParaRPr lang="zh-CN" altLang="en-US" dirty="0"/>
              </a:p>
            </p:txBody>
          </p:sp>
          <p:sp>
            <p:nvSpPr>
              <p:cNvPr id="373" name="TextBox 372">
                <a:extLst>
                  <a:ext uri="{FF2B5EF4-FFF2-40B4-BE49-F238E27FC236}">
                    <a16:creationId xmlns:a16="http://schemas.microsoft.com/office/drawing/2014/main" id="{660BB936-97FD-4771-9637-231D25EE474B}"/>
                  </a:ext>
                </a:extLst>
              </p:cNvPr>
              <p:cNvSpPr txBox="1"/>
              <p:nvPr/>
            </p:nvSpPr>
            <p:spPr>
              <a:xfrm>
                <a:off x="2708941" y="7120179"/>
                <a:ext cx="1907599" cy="290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/>
                  <a:t>56.72%</a:t>
                </a:r>
                <a:endParaRPr lang="zh-CN" altLang="en-US" dirty="0"/>
              </a:p>
            </p:txBody>
          </p:sp>
        </p:grpSp>
        <p:grpSp>
          <p:nvGrpSpPr>
            <p:cNvPr id="343" name="Group 342">
              <a:extLst>
                <a:ext uri="{FF2B5EF4-FFF2-40B4-BE49-F238E27FC236}">
                  <a16:creationId xmlns:a16="http://schemas.microsoft.com/office/drawing/2014/main" id="{DB511E76-DD14-4518-B200-DA472C5CF059}"/>
                </a:ext>
              </a:extLst>
            </p:cNvPr>
            <p:cNvGrpSpPr/>
            <p:nvPr/>
          </p:nvGrpSpPr>
          <p:grpSpPr>
            <a:xfrm>
              <a:off x="11247676" y="11871360"/>
              <a:ext cx="1617258" cy="1032719"/>
              <a:chOff x="1219532" y="7818515"/>
              <a:chExt cx="3523541" cy="813525"/>
            </a:xfrm>
          </p:grpSpPr>
          <p:sp>
            <p:nvSpPr>
              <p:cNvPr id="368" name="TextBox 367">
                <a:extLst>
                  <a:ext uri="{FF2B5EF4-FFF2-40B4-BE49-F238E27FC236}">
                    <a16:creationId xmlns:a16="http://schemas.microsoft.com/office/drawing/2014/main" id="{FDA1CFA5-EE60-4BC6-9452-1AB2EBB4CCC9}"/>
                  </a:ext>
                </a:extLst>
              </p:cNvPr>
              <p:cNvSpPr txBox="1"/>
              <p:nvPr/>
            </p:nvSpPr>
            <p:spPr>
              <a:xfrm>
                <a:off x="1219532" y="8341097"/>
                <a:ext cx="1907597" cy="290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/>
                  <a:t>19.15%</a:t>
                </a:r>
                <a:endParaRPr lang="zh-CN" altLang="en-US" dirty="0"/>
              </a:p>
            </p:txBody>
          </p:sp>
          <p:sp>
            <p:nvSpPr>
              <p:cNvPr id="369" name="TextBox 368">
                <a:extLst>
                  <a:ext uri="{FF2B5EF4-FFF2-40B4-BE49-F238E27FC236}">
                    <a16:creationId xmlns:a16="http://schemas.microsoft.com/office/drawing/2014/main" id="{9CBED922-F1E2-4317-AAB1-892ABDFF7EEE}"/>
                  </a:ext>
                </a:extLst>
              </p:cNvPr>
              <p:cNvSpPr txBox="1"/>
              <p:nvPr/>
            </p:nvSpPr>
            <p:spPr>
              <a:xfrm>
                <a:off x="1972665" y="7818515"/>
                <a:ext cx="1907597" cy="290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/>
                  <a:t>30.77%</a:t>
                </a:r>
                <a:endParaRPr lang="zh-CN" altLang="en-US" dirty="0"/>
              </a:p>
            </p:txBody>
          </p:sp>
          <p:sp>
            <p:nvSpPr>
              <p:cNvPr id="370" name="TextBox 369">
                <a:extLst>
                  <a:ext uri="{FF2B5EF4-FFF2-40B4-BE49-F238E27FC236}">
                    <a16:creationId xmlns:a16="http://schemas.microsoft.com/office/drawing/2014/main" id="{0C70F900-6AE6-4D99-B2BF-0D6360D4143C}"/>
                  </a:ext>
                </a:extLst>
              </p:cNvPr>
              <p:cNvSpPr txBox="1"/>
              <p:nvPr/>
            </p:nvSpPr>
            <p:spPr>
              <a:xfrm>
                <a:off x="2835476" y="8209594"/>
                <a:ext cx="1907597" cy="290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/>
                  <a:t>22.39%</a:t>
                </a:r>
                <a:endParaRPr lang="zh-CN" altLang="en-US" dirty="0"/>
              </a:p>
            </p:txBody>
          </p:sp>
        </p:grpSp>
        <p:grpSp>
          <p:nvGrpSpPr>
            <p:cNvPr id="344" name="Group 343">
              <a:extLst>
                <a:ext uri="{FF2B5EF4-FFF2-40B4-BE49-F238E27FC236}">
                  <a16:creationId xmlns:a16="http://schemas.microsoft.com/office/drawing/2014/main" id="{F9C8CE58-1827-490B-AC35-874048B814EF}"/>
                </a:ext>
              </a:extLst>
            </p:cNvPr>
            <p:cNvGrpSpPr/>
            <p:nvPr/>
          </p:nvGrpSpPr>
          <p:grpSpPr>
            <a:xfrm>
              <a:off x="12461075" y="13338429"/>
              <a:ext cx="1254330" cy="723471"/>
              <a:chOff x="1530073" y="8321850"/>
              <a:chExt cx="2732825" cy="569914"/>
            </a:xfrm>
          </p:grpSpPr>
          <p:sp>
            <p:nvSpPr>
              <p:cNvPr id="365" name="TextBox 364">
                <a:extLst>
                  <a:ext uri="{FF2B5EF4-FFF2-40B4-BE49-F238E27FC236}">
                    <a16:creationId xmlns:a16="http://schemas.microsoft.com/office/drawing/2014/main" id="{573772F0-4E96-4C2F-B7B8-F2B0CC284C42}"/>
                  </a:ext>
                </a:extLst>
              </p:cNvPr>
              <p:cNvSpPr txBox="1"/>
              <p:nvPr/>
            </p:nvSpPr>
            <p:spPr>
              <a:xfrm>
                <a:off x="1530073" y="8610710"/>
                <a:ext cx="1190099" cy="281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/>
                  <a:t>0.0%</a:t>
                </a:r>
                <a:endParaRPr lang="zh-CN" altLang="en-US" dirty="0"/>
              </a:p>
            </p:txBody>
          </p:sp>
          <p:sp>
            <p:nvSpPr>
              <p:cNvPr id="366" name="TextBox 365">
                <a:extLst>
                  <a:ext uri="{FF2B5EF4-FFF2-40B4-BE49-F238E27FC236}">
                    <a16:creationId xmlns:a16="http://schemas.microsoft.com/office/drawing/2014/main" id="{BA5AA4D3-1BD0-4880-9BBF-52EC9AD78B55}"/>
                  </a:ext>
                </a:extLst>
              </p:cNvPr>
              <p:cNvSpPr txBox="1"/>
              <p:nvPr/>
            </p:nvSpPr>
            <p:spPr>
              <a:xfrm>
                <a:off x="2138922" y="8511092"/>
                <a:ext cx="1652645" cy="2909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/>
                  <a:t>1.28%</a:t>
                </a:r>
                <a:endParaRPr lang="zh-CN" altLang="en-US" dirty="0"/>
              </a:p>
            </p:txBody>
          </p:sp>
          <p:sp>
            <p:nvSpPr>
              <p:cNvPr id="367" name="TextBox 366">
                <a:extLst>
                  <a:ext uri="{FF2B5EF4-FFF2-40B4-BE49-F238E27FC236}">
                    <a16:creationId xmlns:a16="http://schemas.microsoft.com/office/drawing/2014/main" id="{3265D031-9B25-496F-961C-60C74981FCEE}"/>
                  </a:ext>
                </a:extLst>
              </p:cNvPr>
              <p:cNvSpPr txBox="1"/>
              <p:nvPr/>
            </p:nvSpPr>
            <p:spPr>
              <a:xfrm>
                <a:off x="2610252" y="8321850"/>
                <a:ext cx="1652646" cy="2909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/>
                  <a:t>1.49%</a:t>
                </a:r>
                <a:endParaRPr lang="zh-CN" altLang="en-US" dirty="0"/>
              </a:p>
            </p:txBody>
          </p:sp>
        </p:grpSp>
        <p:grpSp>
          <p:nvGrpSpPr>
            <p:cNvPr id="345" name="Group 344">
              <a:extLst>
                <a:ext uri="{FF2B5EF4-FFF2-40B4-BE49-F238E27FC236}">
                  <a16:creationId xmlns:a16="http://schemas.microsoft.com/office/drawing/2014/main" id="{1EF567C3-5788-45D7-9447-3006D897162A}"/>
                </a:ext>
              </a:extLst>
            </p:cNvPr>
            <p:cNvGrpSpPr/>
            <p:nvPr/>
          </p:nvGrpSpPr>
          <p:grpSpPr>
            <a:xfrm>
              <a:off x="13507267" y="13315003"/>
              <a:ext cx="1267082" cy="790230"/>
              <a:chOff x="1450155" y="8310266"/>
              <a:chExt cx="2760619" cy="622499"/>
            </a:xfrm>
          </p:grpSpPr>
          <p:sp>
            <p:nvSpPr>
              <p:cNvPr id="362" name="TextBox 361">
                <a:extLst>
                  <a:ext uri="{FF2B5EF4-FFF2-40B4-BE49-F238E27FC236}">
                    <a16:creationId xmlns:a16="http://schemas.microsoft.com/office/drawing/2014/main" id="{512AF4E2-9621-4357-AE49-C217D0A785D9}"/>
                  </a:ext>
                </a:extLst>
              </p:cNvPr>
              <p:cNvSpPr txBox="1"/>
              <p:nvPr/>
            </p:nvSpPr>
            <p:spPr>
              <a:xfrm>
                <a:off x="1450155" y="8651712"/>
                <a:ext cx="1190105" cy="2810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/>
                  <a:t>0.0%</a:t>
                </a:r>
                <a:endParaRPr lang="zh-CN" altLang="en-US" dirty="0"/>
              </a:p>
            </p:txBody>
          </p:sp>
          <p:sp>
            <p:nvSpPr>
              <p:cNvPr id="363" name="TextBox 362">
                <a:extLst>
                  <a:ext uri="{FF2B5EF4-FFF2-40B4-BE49-F238E27FC236}">
                    <a16:creationId xmlns:a16="http://schemas.microsoft.com/office/drawing/2014/main" id="{8108932F-D39A-463D-96E1-8B0F8A2FE0F1}"/>
                  </a:ext>
                </a:extLst>
              </p:cNvPr>
              <p:cNvSpPr txBox="1"/>
              <p:nvPr/>
            </p:nvSpPr>
            <p:spPr>
              <a:xfrm>
                <a:off x="1797882" y="8487836"/>
                <a:ext cx="1852471" cy="261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1.28%</a:t>
                </a:r>
                <a:endParaRPr lang="zh-CN" altLang="en-US" dirty="0"/>
              </a:p>
            </p:txBody>
          </p:sp>
          <p:sp>
            <p:nvSpPr>
              <p:cNvPr id="364" name="TextBox 363">
                <a:extLst>
                  <a:ext uri="{FF2B5EF4-FFF2-40B4-BE49-F238E27FC236}">
                    <a16:creationId xmlns:a16="http://schemas.microsoft.com/office/drawing/2014/main" id="{FEDB28B6-2644-4C89-8110-BD0914E47FD5}"/>
                  </a:ext>
                </a:extLst>
              </p:cNvPr>
              <p:cNvSpPr txBox="1"/>
              <p:nvPr/>
            </p:nvSpPr>
            <p:spPr>
              <a:xfrm>
                <a:off x="2558124" y="8310266"/>
                <a:ext cx="1652650" cy="290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/>
                  <a:t>2.99%</a:t>
                </a:r>
                <a:endParaRPr lang="zh-CN" altLang="en-US" dirty="0"/>
              </a:p>
            </p:txBody>
          </p:sp>
        </p:grpSp>
        <p:grpSp>
          <p:nvGrpSpPr>
            <p:cNvPr id="346" name="Group 345">
              <a:extLst>
                <a:ext uri="{FF2B5EF4-FFF2-40B4-BE49-F238E27FC236}">
                  <a16:creationId xmlns:a16="http://schemas.microsoft.com/office/drawing/2014/main" id="{E74A9E27-4512-4C8F-A7B1-7CB1A1D63BE0}"/>
                </a:ext>
              </a:extLst>
            </p:cNvPr>
            <p:cNvGrpSpPr/>
            <p:nvPr/>
          </p:nvGrpSpPr>
          <p:grpSpPr>
            <a:xfrm>
              <a:off x="14567027" y="13267304"/>
              <a:ext cx="1177735" cy="825109"/>
              <a:chOff x="1457330" y="8272561"/>
              <a:chExt cx="2565941" cy="649977"/>
            </a:xfrm>
          </p:grpSpPr>
          <p:sp>
            <p:nvSpPr>
              <p:cNvPr id="359" name="TextBox 358">
                <a:extLst>
                  <a:ext uri="{FF2B5EF4-FFF2-40B4-BE49-F238E27FC236}">
                    <a16:creationId xmlns:a16="http://schemas.microsoft.com/office/drawing/2014/main" id="{24EE6AD0-DB4C-443E-8776-EC1F08AE3338}"/>
                  </a:ext>
                </a:extLst>
              </p:cNvPr>
              <p:cNvSpPr txBox="1"/>
              <p:nvPr/>
            </p:nvSpPr>
            <p:spPr>
              <a:xfrm>
                <a:off x="1457330" y="8641484"/>
                <a:ext cx="1190099" cy="281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/>
                  <a:t>0.0%</a:t>
                </a:r>
                <a:endParaRPr lang="zh-CN" altLang="en-US" dirty="0"/>
              </a:p>
            </p:txBody>
          </p:sp>
          <p:sp>
            <p:nvSpPr>
              <p:cNvPr id="360" name="TextBox 359">
                <a:extLst>
                  <a:ext uri="{FF2B5EF4-FFF2-40B4-BE49-F238E27FC236}">
                    <a16:creationId xmlns:a16="http://schemas.microsoft.com/office/drawing/2014/main" id="{ED72D011-2D73-403D-97C7-8DC4A354B67C}"/>
                  </a:ext>
                </a:extLst>
              </p:cNvPr>
              <p:cNvSpPr txBox="1"/>
              <p:nvPr/>
            </p:nvSpPr>
            <p:spPr>
              <a:xfrm>
                <a:off x="1944735" y="8272561"/>
                <a:ext cx="1652647" cy="290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/>
                  <a:t>7.69%</a:t>
                </a:r>
                <a:endParaRPr lang="zh-CN" altLang="en-US" dirty="0"/>
              </a:p>
            </p:txBody>
          </p:sp>
          <p:sp>
            <p:nvSpPr>
              <p:cNvPr id="361" name="TextBox 360">
                <a:extLst>
                  <a:ext uri="{FF2B5EF4-FFF2-40B4-BE49-F238E27FC236}">
                    <a16:creationId xmlns:a16="http://schemas.microsoft.com/office/drawing/2014/main" id="{004C1069-BCC8-4EDB-B90C-593E488B6043}"/>
                  </a:ext>
                </a:extLst>
              </p:cNvPr>
              <p:cNvSpPr txBox="1"/>
              <p:nvPr/>
            </p:nvSpPr>
            <p:spPr>
              <a:xfrm>
                <a:off x="2833172" y="8625707"/>
                <a:ext cx="1190099" cy="281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/>
                  <a:t>0.0%</a:t>
                </a:r>
                <a:endParaRPr lang="zh-CN" altLang="en-US" dirty="0"/>
              </a:p>
            </p:txBody>
          </p:sp>
        </p:grpSp>
        <p:grpSp>
          <p:nvGrpSpPr>
            <p:cNvPr id="347" name="Group 346">
              <a:extLst>
                <a:ext uri="{FF2B5EF4-FFF2-40B4-BE49-F238E27FC236}">
                  <a16:creationId xmlns:a16="http://schemas.microsoft.com/office/drawing/2014/main" id="{81D067FF-15D8-4770-86BC-368A40B9E7BC}"/>
                </a:ext>
              </a:extLst>
            </p:cNvPr>
            <p:cNvGrpSpPr/>
            <p:nvPr/>
          </p:nvGrpSpPr>
          <p:grpSpPr>
            <a:xfrm>
              <a:off x="15610224" y="12806348"/>
              <a:ext cx="1314804" cy="1267183"/>
              <a:chOff x="1374307" y="7889735"/>
              <a:chExt cx="2864576" cy="998224"/>
            </a:xfrm>
          </p:grpSpPr>
          <p:sp>
            <p:nvSpPr>
              <p:cNvPr id="356" name="TextBox 355">
                <a:extLst>
                  <a:ext uri="{FF2B5EF4-FFF2-40B4-BE49-F238E27FC236}">
                    <a16:creationId xmlns:a16="http://schemas.microsoft.com/office/drawing/2014/main" id="{9AA665FC-63D6-4E68-84E1-A22ECD8A069E}"/>
                  </a:ext>
                </a:extLst>
              </p:cNvPr>
              <p:cNvSpPr txBox="1"/>
              <p:nvPr/>
            </p:nvSpPr>
            <p:spPr>
              <a:xfrm>
                <a:off x="1374307" y="8606905"/>
                <a:ext cx="1190096" cy="281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/>
                  <a:t>0.0%</a:t>
                </a:r>
                <a:endParaRPr lang="zh-CN" altLang="en-US" dirty="0"/>
              </a:p>
            </p:txBody>
          </p:sp>
          <p:sp>
            <p:nvSpPr>
              <p:cNvPr id="357" name="TextBox 356">
                <a:extLst>
                  <a:ext uri="{FF2B5EF4-FFF2-40B4-BE49-F238E27FC236}">
                    <a16:creationId xmlns:a16="http://schemas.microsoft.com/office/drawing/2014/main" id="{D1984E53-8DA8-4E25-8E37-EB5C86884272}"/>
                  </a:ext>
                </a:extLst>
              </p:cNvPr>
              <p:cNvSpPr txBox="1"/>
              <p:nvPr/>
            </p:nvSpPr>
            <p:spPr>
              <a:xfrm>
                <a:off x="1668349" y="7889735"/>
                <a:ext cx="1907598" cy="2909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/>
                  <a:t>15.38%</a:t>
                </a:r>
                <a:endParaRPr lang="zh-CN" altLang="en-US" dirty="0"/>
              </a:p>
            </p:txBody>
          </p:sp>
          <p:sp>
            <p:nvSpPr>
              <p:cNvPr id="358" name="TextBox 357">
                <a:extLst>
                  <a:ext uri="{FF2B5EF4-FFF2-40B4-BE49-F238E27FC236}">
                    <a16:creationId xmlns:a16="http://schemas.microsoft.com/office/drawing/2014/main" id="{32C41917-C415-40CB-AD5D-4F67E71943A0}"/>
                  </a:ext>
                </a:extLst>
              </p:cNvPr>
              <p:cNvSpPr txBox="1"/>
              <p:nvPr/>
            </p:nvSpPr>
            <p:spPr>
              <a:xfrm>
                <a:off x="2586233" y="8554429"/>
                <a:ext cx="1652650" cy="2909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/>
                  <a:t>1.49%</a:t>
                </a:r>
                <a:endParaRPr lang="zh-CN" altLang="en-US" dirty="0"/>
              </a:p>
            </p:txBody>
          </p:sp>
        </p:grpSp>
        <p:grpSp>
          <p:nvGrpSpPr>
            <p:cNvPr id="348" name="Group 347">
              <a:extLst>
                <a:ext uri="{FF2B5EF4-FFF2-40B4-BE49-F238E27FC236}">
                  <a16:creationId xmlns:a16="http://schemas.microsoft.com/office/drawing/2014/main" id="{E4732414-754B-4085-8BB6-0231614357E2}"/>
                </a:ext>
              </a:extLst>
            </p:cNvPr>
            <p:cNvGrpSpPr/>
            <p:nvPr/>
          </p:nvGrpSpPr>
          <p:grpSpPr>
            <a:xfrm>
              <a:off x="9543922" y="14161831"/>
              <a:ext cx="7084945" cy="554004"/>
              <a:chOff x="9262570" y="14161831"/>
              <a:chExt cx="7084945" cy="554004"/>
            </a:xfrm>
          </p:grpSpPr>
          <p:sp>
            <p:nvSpPr>
              <p:cNvPr id="349" name="TextBox 348">
                <a:extLst>
                  <a:ext uri="{FF2B5EF4-FFF2-40B4-BE49-F238E27FC236}">
                    <a16:creationId xmlns:a16="http://schemas.microsoft.com/office/drawing/2014/main" id="{AD279C95-CCE9-49AE-8592-B57B5A5B6CAC}"/>
                  </a:ext>
                </a:extLst>
              </p:cNvPr>
              <p:cNvSpPr txBox="1"/>
              <p:nvPr/>
            </p:nvSpPr>
            <p:spPr>
              <a:xfrm>
                <a:off x="9262570" y="14161837"/>
                <a:ext cx="73449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3000" b="1" dirty="0">
                    <a:solidFill>
                      <a:schemeClr val="accent6"/>
                    </a:solidFill>
                  </a:rPr>
                  <a:t>+</a:t>
                </a:r>
                <a:r>
                  <a:rPr lang="en-US" altLang="zh-CN" sz="3000" b="1" dirty="0"/>
                  <a:t>/</a:t>
                </a:r>
                <a:r>
                  <a:rPr lang="en-US" altLang="zh-CN" sz="3000" b="1" dirty="0">
                    <a:solidFill>
                      <a:schemeClr val="accent6"/>
                    </a:solidFill>
                  </a:rPr>
                  <a:t>+</a:t>
                </a:r>
                <a:endParaRPr lang="zh-CN" altLang="en-US" sz="3000" b="1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350" name="TextBox 349">
                <a:extLst>
                  <a:ext uri="{FF2B5EF4-FFF2-40B4-BE49-F238E27FC236}">
                    <a16:creationId xmlns:a16="http://schemas.microsoft.com/office/drawing/2014/main" id="{4BB46756-9997-47B1-A097-731CCC60B324}"/>
                  </a:ext>
                </a:extLst>
              </p:cNvPr>
              <p:cNvSpPr txBox="1"/>
              <p:nvPr/>
            </p:nvSpPr>
            <p:spPr>
              <a:xfrm>
                <a:off x="10319687" y="14161837"/>
                <a:ext cx="73770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3000" b="1" dirty="0">
                    <a:solidFill>
                      <a:schemeClr val="accent6"/>
                    </a:solidFill>
                  </a:rPr>
                  <a:t>+</a:t>
                </a:r>
                <a:r>
                  <a:rPr lang="en-US" altLang="zh-CN" sz="3000" b="1" dirty="0"/>
                  <a:t>/0</a:t>
                </a:r>
                <a:endParaRPr lang="zh-CN" altLang="en-US" sz="3000" b="1" dirty="0"/>
              </a:p>
            </p:txBody>
          </p:sp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id="{569326F2-B639-4C02-968B-00C9F136E3DF}"/>
                  </a:ext>
                </a:extLst>
              </p:cNvPr>
              <p:cNvSpPr txBox="1"/>
              <p:nvPr/>
            </p:nvSpPr>
            <p:spPr>
              <a:xfrm>
                <a:off x="11404375" y="14161837"/>
                <a:ext cx="73770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3000" b="1" dirty="0"/>
                  <a:t>0/</a:t>
                </a:r>
                <a:r>
                  <a:rPr lang="en-US" altLang="zh-CN" sz="3000" b="1" dirty="0">
                    <a:solidFill>
                      <a:schemeClr val="accent6"/>
                    </a:solidFill>
                  </a:rPr>
                  <a:t>+</a:t>
                </a:r>
                <a:endParaRPr lang="zh-CN" altLang="en-US" sz="3000" b="1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352" name="TextBox 351">
                <a:extLst>
                  <a:ext uri="{FF2B5EF4-FFF2-40B4-BE49-F238E27FC236}">
                    <a16:creationId xmlns:a16="http://schemas.microsoft.com/office/drawing/2014/main" id="{87565C51-5D7A-42E2-89BA-44EEBF58803C}"/>
                  </a:ext>
                </a:extLst>
              </p:cNvPr>
              <p:cNvSpPr txBox="1"/>
              <p:nvPr/>
            </p:nvSpPr>
            <p:spPr>
              <a:xfrm>
                <a:off x="13560671" y="14161837"/>
                <a:ext cx="662361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3000" b="1" dirty="0"/>
                  <a:t>0/</a:t>
                </a:r>
                <a:r>
                  <a:rPr lang="en-US" altLang="zh-CN" sz="3000" b="1" dirty="0">
                    <a:solidFill>
                      <a:srgbClr val="FF0000"/>
                    </a:solidFill>
                  </a:rPr>
                  <a:t>-</a:t>
                </a:r>
                <a:endParaRPr lang="zh-CN" altLang="en-US" sz="30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53" name="TextBox 352">
                <a:extLst>
                  <a:ext uri="{FF2B5EF4-FFF2-40B4-BE49-F238E27FC236}">
                    <a16:creationId xmlns:a16="http://schemas.microsoft.com/office/drawing/2014/main" id="{0E1FC4AF-F86E-433B-BC91-1C0BCFB01EEA}"/>
                  </a:ext>
                </a:extLst>
              </p:cNvPr>
              <p:cNvSpPr txBox="1"/>
              <p:nvPr/>
            </p:nvSpPr>
            <p:spPr>
              <a:xfrm>
                <a:off x="14628509" y="14161837"/>
                <a:ext cx="65915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3000" b="1" dirty="0">
                    <a:solidFill>
                      <a:srgbClr val="FF0000"/>
                    </a:solidFill>
                  </a:rPr>
                  <a:t>-</a:t>
                </a:r>
                <a:r>
                  <a:rPr lang="en-US" altLang="zh-CN" sz="3000" b="1" dirty="0"/>
                  <a:t>/</a:t>
                </a:r>
                <a:r>
                  <a:rPr lang="en-US" altLang="zh-CN" sz="3000" b="1" dirty="0">
                    <a:solidFill>
                      <a:schemeClr val="accent6"/>
                    </a:solidFill>
                  </a:rPr>
                  <a:t>+</a:t>
                </a:r>
                <a:endParaRPr lang="zh-CN" altLang="en-US" sz="3000" b="1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354" name="TextBox 353">
                <a:extLst>
                  <a:ext uri="{FF2B5EF4-FFF2-40B4-BE49-F238E27FC236}">
                    <a16:creationId xmlns:a16="http://schemas.microsoft.com/office/drawing/2014/main" id="{391215AA-2879-44E8-9E86-9BE94126539D}"/>
                  </a:ext>
                </a:extLst>
              </p:cNvPr>
              <p:cNvSpPr txBox="1"/>
              <p:nvPr/>
            </p:nvSpPr>
            <p:spPr>
              <a:xfrm>
                <a:off x="15685154" y="14161831"/>
                <a:ext cx="662361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3000" b="1" dirty="0">
                    <a:solidFill>
                      <a:srgbClr val="FF0000"/>
                    </a:solidFill>
                  </a:rPr>
                  <a:t>-</a:t>
                </a:r>
                <a:r>
                  <a:rPr lang="en-US" altLang="zh-CN" sz="3000" b="1" dirty="0"/>
                  <a:t>/0</a:t>
                </a:r>
                <a:endParaRPr lang="zh-CN" altLang="en-US" sz="3000" b="1" dirty="0"/>
              </a:p>
            </p:txBody>
          </p:sp>
          <p:sp>
            <p:nvSpPr>
              <p:cNvPr id="355" name="TextBox 354">
                <a:extLst>
                  <a:ext uri="{FF2B5EF4-FFF2-40B4-BE49-F238E27FC236}">
                    <a16:creationId xmlns:a16="http://schemas.microsoft.com/office/drawing/2014/main" id="{DB333A44-DBEE-42DD-8771-3D358382B2F4}"/>
                  </a:ext>
                </a:extLst>
              </p:cNvPr>
              <p:cNvSpPr txBox="1"/>
              <p:nvPr/>
            </p:nvSpPr>
            <p:spPr>
              <a:xfrm>
                <a:off x="12445020" y="14161831"/>
                <a:ext cx="74090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3000" b="1" dirty="0"/>
                  <a:t>0/0</a:t>
                </a:r>
                <a:endParaRPr lang="zh-CN" altLang="en-US" sz="3000" b="1" dirty="0"/>
              </a:p>
            </p:txBody>
          </p:sp>
        </p:grpSp>
      </p:grpSp>
      <p:sp>
        <p:nvSpPr>
          <p:cNvPr id="381" name="TextBox 380">
            <a:extLst>
              <a:ext uri="{FF2B5EF4-FFF2-40B4-BE49-F238E27FC236}">
                <a16:creationId xmlns:a16="http://schemas.microsoft.com/office/drawing/2014/main" id="{33DA6BC0-9295-4D41-9839-6F2565DEFCA7}"/>
              </a:ext>
            </a:extLst>
          </p:cNvPr>
          <p:cNvSpPr txBox="1"/>
          <p:nvPr/>
        </p:nvSpPr>
        <p:spPr>
          <a:xfrm>
            <a:off x="56351" y="4124688"/>
            <a:ext cx="569387" cy="109741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altLang="zh-CN" sz="2500" b="1" dirty="0"/>
              <a:t>Density</a:t>
            </a:r>
            <a:endParaRPr lang="zh-CN" altLang="en-US" sz="2500" b="1" dirty="0"/>
          </a:p>
        </p:txBody>
      </p:sp>
      <p:sp>
        <p:nvSpPr>
          <p:cNvPr id="382" name="TextBox 381">
            <a:extLst>
              <a:ext uri="{FF2B5EF4-FFF2-40B4-BE49-F238E27FC236}">
                <a16:creationId xmlns:a16="http://schemas.microsoft.com/office/drawing/2014/main" id="{06D55493-71B1-4112-A6BE-73CC785D7C2C}"/>
              </a:ext>
            </a:extLst>
          </p:cNvPr>
          <p:cNvSpPr txBox="1"/>
          <p:nvPr/>
        </p:nvSpPr>
        <p:spPr>
          <a:xfrm>
            <a:off x="5900796" y="7959313"/>
            <a:ext cx="111569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500" b="1" dirty="0"/>
              <a:t>z-score</a:t>
            </a:r>
            <a:endParaRPr lang="zh-CN" altLang="en-US" sz="2500" b="1" dirty="0"/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EEC4D0E0-9A6D-4C1D-AA2C-FBF37E0C9DC1}"/>
              </a:ext>
            </a:extLst>
          </p:cNvPr>
          <p:cNvSpPr txBox="1"/>
          <p:nvPr/>
        </p:nvSpPr>
        <p:spPr>
          <a:xfrm>
            <a:off x="14679975" y="7943689"/>
            <a:ext cx="111569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500" b="1" dirty="0"/>
              <a:t>z-score</a:t>
            </a:r>
            <a:endParaRPr lang="zh-CN" altLang="en-US" sz="2500" b="1" dirty="0"/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9BFE763E-CF2F-4CA2-8BF2-FA6D2505084C}"/>
              </a:ext>
            </a:extLst>
          </p:cNvPr>
          <p:cNvSpPr txBox="1"/>
          <p:nvPr/>
        </p:nvSpPr>
        <p:spPr>
          <a:xfrm>
            <a:off x="12483298" y="6254101"/>
            <a:ext cx="569387" cy="109741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altLang="zh-CN" sz="2500" b="1" dirty="0"/>
              <a:t>Density</a:t>
            </a:r>
            <a:endParaRPr lang="zh-CN" altLang="en-US" sz="2500" b="1" dirty="0"/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89863EE4-0A51-4384-9609-F2ADEAAC9B4F}"/>
              </a:ext>
            </a:extLst>
          </p:cNvPr>
          <p:cNvSpPr txBox="1"/>
          <p:nvPr/>
        </p:nvSpPr>
        <p:spPr>
          <a:xfrm>
            <a:off x="12483298" y="1594826"/>
            <a:ext cx="569387" cy="109741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altLang="zh-CN" sz="2500" b="1" dirty="0"/>
              <a:t>Density</a:t>
            </a:r>
            <a:endParaRPr lang="zh-CN" altLang="en-US" sz="2500" b="1" dirty="0"/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81DC530A-1B1F-4F95-92D6-113E173D8FF5}"/>
              </a:ext>
            </a:extLst>
          </p:cNvPr>
          <p:cNvSpPr txBox="1"/>
          <p:nvPr/>
        </p:nvSpPr>
        <p:spPr>
          <a:xfrm>
            <a:off x="12483298" y="3936638"/>
            <a:ext cx="569387" cy="109741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altLang="zh-CN" sz="2500" b="1" dirty="0"/>
              <a:t>Density</a:t>
            </a:r>
            <a:endParaRPr lang="zh-CN" altLang="en-US" sz="2500" b="1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D0E73C8-27D6-4CEB-B87F-5A438671EDE4}"/>
              </a:ext>
            </a:extLst>
          </p:cNvPr>
          <p:cNvGrpSpPr/>
          <p:nvPr/>
        </p:nvGrpSpPr>
        <p:grpSpPr>
          <a:xfrm>
            <a:off x="10009291" y="1566970"/>
            <a:ext cx="2069161" cy="1332788"/>
            <a:chOff x="9000331" y="1630412"/>
            <a:chExt cx="2069161" cy="1332788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91078942-EA74-423A-83E2-B71186EB68D3}"/>
                </a:ext>
              </a:extLst>
            </p:cNvPr>
            <p:cNvSpPr/>
            <p:nvPr/>
          </p:nvSpPr>
          <p:spPr>
            <a:xfrm>
              <a:off x="9000331" y="1650768"/>
              <a:ext cx="331157" cy="331157"/>
            </a:xfrm>
            <a:prstGeom prst="rect">
              <a:avLst/>
            </a:prstGeom>
            <a:solidFill>
              <a:srgbClr val="00458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C4562BBF-4B0B-482F-837B-0793DE6F1901}"/>
                </a:ext>
              </a:extLst>
            </p:cNvPr>
            <p:cNvSpPr/>
            <p:nvPr/>
          </p:nvSpPr>
          <p:spPr>
            <a:xfrm>
              <a:off x="9000331" y="2131228"/>
              <a:ext cx="331157" cy="331157"/>
            </a:xfrm>
            <a:prstGeom prst="rect">
              <a:avLst/>
            </a:prstGeom>
            <a:solidFill>
              <a:srgbClr val="FF420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0ACC3AEC-F0B8-418B-A5AE-1864E0C5FAE7}"/>
                </a:ext>
              </a:extLst>
            </p:cNvPr>
            <p:cNvSpPr/>
            <p:nvPr/>
          </p:nvSpPr>
          <p:spPr>
            <a:xfrm>
              <a:off x="9000331" y="2611688"/>
              <a:ext cx="331157" cy="331157"/>
            </a:xfrm>
            <a:prstGeom prst="rect">
              <a:avLst/>
            </a:prstGeom>
            <a:solidFill>
              <a:srgbClr val="FFD32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id="{161969D2-424E-454B-BA1A-11EDC1512F47}"/>
                </a:ext>
              </a:extLst>
            </p:cNvPr>
            <p:cNvSpPr txBox="1"/>
            <p:nvPr/>
          </p:nvSpPr>
          <p:spPr>
            <a:xfrm>
              <a:off x="9385583" y="1630412"/>
              <a:ext cx="1683909" cy="3718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effectLst/>
                  <a:latin typeface="DengXian" panose="02010600030101010101" pitchFamily="2" charset="-122"/>
                  <a:cs typeface="Times New Roman" panose="02020603050405020304" pitchFamily="18" charset="0"/>
                </a:rPr>
                <a:t>Intra-bacteria</a:t>
              </a:r>
              <a:endParaRPr lang="zh-CN" altLang="en-US" dirty="0"/>
            </a:p>
          </p:txBody>
        </p: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509AE93C-3E77-4CDC-BFED-D2192E58A8D0}"/>
                </a:ext>
              </a:extLst>
            </p:cNvPr>
            <p:cNvSpPr txBox="1"/>
            <p:nvPr/>
          </p:nvSpPr>
          <p:spPr>
            <a:xfrm>
              <a:off x="9385583" y="2110872"/>
              <a:ext cx="1683909" cy="3718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effectLst/>
                  <a:latin typeface="DengXian" panose="02010600030101010101" pitchFamily="2" charset="-122"/>
                  <a:cs typeface="Times New Roman" panose="02020603050405020304" pitchFamily="18" charset="0"/>
                </a:rPr>
                <a:t>Intra-fungi</a:t>
              </a:r>
              <a:endParaRPr lang="zh-CN" altLang="en-US" dirty="0"/>
            </a:p>
          </p:txBody>
        </p: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6E12B53F-236B-4206-88BC-4C8A8101D110}"/>
                </a:ext>
              </a:extLst>
            </p:cNvPr>
            <p:cNvSpPr txBox="1"/>
            <p:nvPr/>
          </p:nvSpPr>
          <p:spPr>
            <a:xfrm>
              <a:off x="9385583" y="2591332"/>
              <a:ext cx="1683909" cy="3718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effectLst/>
                  <a:latin typeface="DengXian" panose="02010600030101010101" pitchFamily="2" charset="-122"/>
                  <a:cs typeface="Times New Roman" panose="02020603050405020304" pitchFamily="18" charset="0"/>
                </a:rPr>
                <a:t>Fungi-bacteria</a:t>
              </a:r>
              <a:endParaRPr lang="zh-CN" altLang="en-US" dirty="0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81396CFB-6AAA-4468-AE63-FC7A65E8011F}"/>
              </a:ext>
            </a:extLst>
          </p:cNvPr>
          <p:cNvGrpSpPr/>
          <p:nvPr/>
        </p:nvGrpSpPr>
        <p:grpSpPr>
          <a:xfrm>
            <a:off x="15603830" y="10238420"/>
            <a:ext cx="2326825" cy="1191811"/>
            <a:chOff x="15428927" y="10383321"/>
            <a:chExt cx="2326825" cy="1191811"/>
          </a:xfrm>
        </p:grpSpPr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C701B1F1-679E-4611-B56C-43EB91E909FE}"/>
                </a:ext>
              </a:extLst>
            </p:cNvPr>
            <p:cNvSpPr/>
            <p:nvPr/>
          </p:nvSpPr>
          <p:spPr>
            <a:xfrm>
              <a:off x="15428927" y="10400744"/>
              <a:ext cx="283447" cy="283447"/>
            </a:xfrm>
            <a:prstGeom prst="rect">
              <a:avLst/>
            </a:prstGeom>
            <a:solidFill>
              <a:srgbClr val="00458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3E810FB4-719B-419D-A5D3-298A35537255}"/>
                </a:ext>
              </a:extLst>
            </p:cNvPr>
            <p:cNvSpPr/>
            <p:nvPr/>
          </p:nvSpPr>
          <p:spPr>
            <a:xfrm>
              <a:off x="15428927" y="10811984"/>
              <a:ext cx="283447" cy="283447"/>
            </a:xfrm>
            <a:prstGeom prst="rect">
              <a:avLst/>
            </a:prstGeom>
            <a:solidFill>
              <a:srgbClr val="FF420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F22D9633-C969-4715-8723-E05E5F8D85A0}"/>
                </a:ext>
              </a:extLst>
            </p:cNvPr>
            <p:cNvSpPr/>
            <p:nvPr/>
          </p:nvSpPr>
          <p:spPr>
            <a:xfrm>
              <a:off x="15428927" y="11223223"/>
              <a:ext cx="283447" cy="283447"/>
            </a:xfrm>
            <a:prstGeom prst="rect">
              <a:avLst/>
            </a:prstGeom>
            <a:solidFill>
              <a:srgbClr val="FFD32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5FA0F2A5-734B-46FB-947F-CDA6421DAB02}"/>
                </a:ext>
              </a:extLst>
            </p:cNvPr>
            <p:cNvSpPr txBox="1"/>
            <p:nvPr/>
          </p:nvSpPr>
          <p:spPr>
            <a:xfrm>
              <a:off x="15758675" y="10383321"/>
              <a:ext cx="199707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effectLst/>
                  <a:latin typeface="DengXian" panose="02010600030101010101" pitchFamily="2" charset="-122"/>
                  <a:cs typeface="Times New Roman" panose="02020603050405020304" pitchFamily="18" charset="0"/>
                </a:rPr>
                <a:t>Intra-bacteria</a:t>
              </a:r>
              <a:endParaRPr lang="zh-CN" altLang="en-US" dirty="0"/>
            </a:p>
          </p:txBody>
        </p:sp>
        <p:sp>
          <p:nvSpPr>
            <p:cNvPr id="142" name="文本框 141">
              <a:extLst>
                <a:ext uri="{FF2B5EF4-FFF2-40B4-BE49-F238E27FC236}">
                  <a16:creationId xmlns:a16="http://schemas.microsoft.com/office/drawing/2014/main" id="{0D59AAEF-A9D6-4EF3-AE2B-078DE3D352B7}"/>
                </a:ext>
              </a:extLst>
            </p:cNvPr>
            <p:cNvSpPr txBox="1"/>
            <p:nvPr/>
          </p:nvSpPr>
          <p:spPr>
            <a:xfrm>
              <a:off x="15758675" y="10794560"/>
              <a:ext cx="199707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effectLst/>
                  <a:latin typeface="DengXian" panose="02010600030101010101" pitchFamily="2" charset="-122"/>
                  <a:cs typeface="Times New Roman" panose="02020603050405020304" pitchFamily="18" charset="0"/>
                </a:rPr>
                <a:t>Intra-fungi</a:t>
              </a:r>
              <a:endParaRPr lang="zh-CN" altLang="en-US" dirty="0"/>
            </a:p>
          </p:txBody>
        </p: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BFD57D1D-2139-4E35-831A-A7D8828F8C2A}"/>
                </a:ext>
              </a:extLst>
            </p:cNvPr>
            <p:cNvSpPr txBox="1"/>
            <p:nvPr/>
          </p:nvSpPr>
          <p:spPr>
            <a:xfrm>
              <a:off x="15758675" y="11205800"/>
              <a:ext cx="199707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effectLst/>
                  <a:latin typeface="DengXian" panose="02010600030101010101" pitchFamily="2" charset="-122"/>
                  <a:cs typeface="Times New Roman" panose="02020603050405020304" pitchFamily="18" charset="0"/>
                </a:rPr>
                <a:t>Fungi-bacteria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92535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822</TotalTime>
  <Words>416</Words>
  <Application>Microsoft Office PowerPoint</Application>
  <PresentationFormat>自定义</PresentationFormat>
  <Paragraphs>123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-apple-system</vt:lpstr>
      <vt:lpstr>DengXian</vt:lpstr>
      <vt:lpstr>DengXian</vt:lpstr>
      <vt:lpstr>Arial</vt:lpstr>
      <vt:lpstr>Calibri</vt:lpstr>
      <vt:lpstr>Calibri Light</vt:lpstr>
      <vt:lpstr>Cambria Math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LIN, Yufeng</dc:creator>
  <cp:lastModifiedBy>LIN, Yufeng</cp:lastModifiedBy>
  <cp:revision>26</cp:revision>
  <dcterms:created xsi:type="dcterms:W3CDTF">2021-09-21T06:57:15Z</dcterms:created>
  <dcterms:modified xsi:type="dcterms:W3CDTF">2021-11-22T08:23:09Z</dcterms:modified>
</cp:coreProperties>
</file>