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8719800" cy="2592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4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56" autoAdjust="0"/>
  </p:normalViewPr>
  <p:slideViewPr>
    <p:cSldViewPr snapToGrid="0">
      <p:cViewPr>
        <p:scale>
          <a:sx n="33" d="100"/>
          <a:sy n="33" d="100"/>
        </p:scale>
        <p:origin x="3173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6:47:47.331" idx="4">
    <p:pos x="1480" y="2542"/>
    <p:text>please consider to chnge the grey collor to black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85" y="4242116"/>
            <a:ext cx="15911830" cy="9024244"/>
          </a:xfrm>
        </p:spPr>
        <p:txBody>
          <a:bodyPr anchor="b"/>
          <a:lstStyle>
            <a:lvl1pPr algn="ctr"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13614370"/>
            <a:ext cx="14039850" cy="6258167"/>
          </a:xfrm>
        </p:spPr>
        <p:txBody>
          <a:bodyPr/>
          <a:lstStyle>
            <a:lvl1pPr marL="0" indent="0" algn="ctr">
              <a:buNone/>
              <a:defRPr sz="4913"/>
            </a:lvl1pPr>
            <a:lvl2pPr marL="935980" indent="0" algn="ctr">
              <a:buNone/>
              <a:defRPr sz="4094"/>
            </a:lvl2pPr>
            <a:lvl3pPr marL="1871960" indent="0" algn="ctr">
              <a:buNone/>
              <a:defRPr sz="3685"/>
            </a:lvl3pPr>
            <a:lvl4pPr marL="2807940" indent="0" algn="ctr">
              <a:buNone/>
              <a:defRPr sz="3276"/>
            </a:lvl4pPr>
            <a:lvl5pPr marL="3743919" indent="0" algn="ctr">
              <a:buNone/>
              <a:defRPr sz="3276"/>
            </a:lvl5pPr>
            <a:lvl6pPr marL="4679899" indent="0" algn="ctr">
              <a:buNone/>
              <a:defRPr sz="3276"/>
            </a:lvl6pPr>
            <a:lvl7pPr marL="5615879" indent="0" algn="ctr">
              <a:buNone/>
              <a:defRPr sz="3276"/>
            </a:lvl7pPr>
            <a:lvl8pPr marL="6551859" indent="0" algn="ctr">
              <a:buNone/>
              <a:defRPr sz="3276"/>
            </a:lvl8pPr>
            <a:lvl9pPr marL="7487839" indent="0" algn="ctr">
              <a:buNone/>
              <a:defRPr sz="3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37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16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8" y="1380037"/>
            <a:ext cx="4036457" cy="219665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7" y="1380037"/>
            <a:ext cx="11875373" cy="219665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33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2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7" y="6462182"/>
            <a:ext cx="16145828" cy="10782289"/>
          </a:xfrm>
        </p:spPr>
        <p:txBody>
          <a:bodyPr anchor="b"/>
          <a:lstStyle>
            <a:lvl1pPr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7" y="17346476"/>
            <a:ext cx="16145828" cy="5670151"/>
          </a:xfrm>
        </p:spPr>
        <p:txBody>
          <a:bodyPr/>
          <a:lstStyle>
            <a:lvl1pPr marL="0" indent="0">
              <a:buNone/>
              <a:defRPr sz="4913">
                <a:solidFill>
                  <a:schemeClr val="tx1"/>
                </a:solidFill>
              </a:defRPr>
            </a:lvl1pPr>
            <a:lvl2pPr marL="93598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2pPr>
            <a:lvl3pPr marL="1871960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3pPr>
            <a:lvl4pPr marL="280794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4pPr>
            <a:lvl5pPr marL="374391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5pPr>
            <a:lvl6pPr marL="467989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6pPr>
            <a:lvl7pPr marL="561587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7pPr>
            <a:lvl8pPr marL="655185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8pPr>
            <a:lvl9pPr marL="748783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99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11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380043"/>
            <a:ext cx="16145828" cy="5010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6" y="6354174"/>
            <a:ext cx="7919352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6" y="9468256"/>
            <a:ext cx="7919352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900" y="6354174"/>
            <a:ext cx="7958353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900" y="9468256"/>
            <a:ext cx="7958353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96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63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06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3732107"/>
            <a:ext cx="9476899" cy="18420497"/>
          </a:xfrm>
        </p:spPr>
        <p:txBody>
          <a:bodyPr/>
          <a:lstStyle>
            <a:lvl1pPr>
              <a:defRPr sz="6551"/>
            </a:lvl1pPr>
            <a:lvl2pPr>
              <a:defRPr sz="5732"/>
            </a:lvl2pPr>
            <a:lvl3pPr>
              <a:defRPr sz="4913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378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3732107"/>
            <a:ext cx="9476899" cy="18420497"/>
          </a:xfrm>
        </p:spPr>
        <p:txBody>
          <a:bodyPr anchor="t"/>
          <a:lstStyle>
            <a:lvl1pPr marL="0" indent="0">
              <a:buNone/>
              <a:defRPr sz="6551"/>
            </a:lvl1pPr>
            <a:lvl2pPr marL="935980" indent="0">
              <a:buNone/>
              <a:defRPr sz="5732"/>
            </a:lvl2pPr>
            <a:lvl3pPr marL="1871960" indent="0">
              <a:buNone/>
              <a:defRPr sz="4913"/>
            </a:lvl3pPr>
            <a:lvl4pPr marL="2807940" indent="0">
              <a:buNone/>
              <a:defRPr sz="4094"/>
            </a:lvl4pPr>
            <a:lvl5pPr marL="3743919" indent="0">
              <a:buNone/>
              <a:defRPr sz="4094"/>
            </a:lvl5pPr>
            <a:lvl6pPr marL="4679899" indent="0">
              <a:buNone/>
              <a:defRPr sz="4094"/>
            </a:lvl6pPr>
            <a:lvl7pPr marL="5615879" indent="0">
              <a:buNone/>
              <a:defRPr sz="4094"/>
            </a:lvl7pPr>
            <a:lvl8pPr marL="6551859" indent="0">
              <a:buNone/>
              <a:defRPr sz="4094"/>
            </a:lvl8pPr>
            <a:lvl9pPr marL="7487839" indent="0">
              <a:buNone/>
              <a:defRPr sz="40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6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1380043"/>
            <a:ext cx="16145828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6900186"/>
            <a:ext cx="16145828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24024655"/>
            <a:ext cx="631793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7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871960" rtl="0" eaLnBrk="1" latinLnBrk="0" hangingPunct="1">
        <a:lnSpc>
          <a:spcPct val="90000"/>
        </a:lnSpc>
        <a:spcBef>
          <a:spcPct val="0"/>
        </a:spcBef>
        <a:buNone/>
        <a:defRPr sz="9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0" indent="-467990" algn="l" defTabSz="1871960" rtl="0" eaLnBrk="1" latinLnBrk="0" hangingPunct="1">
        <a:lnSpc>
          <a:spcPct val="90000"/>
        </a:lnSpc>
        <a:spcBef>
          <a:spcPts val="2047"/>
        </a:spcBef>
        <a:buFont typeface="Arial" panose="020B0604020202020204" pitchFamily="34" charset="0"/>
        <a:buChar char="•"/>
        <a:defRPr sz="5732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094" kern="1200">
          <a:solidFill>
            <a:schemeClr val="tx1"/>
          </a:solidFill>
          <a:latin typeface="+mn-lt"/>
          <a:ea typeface="+mn-ea"/>
          <a:cs typeface="+mn-cs"/>
        </a:defRPr>
      </a:lvl3pPr>
      <a:lvl4pPr marL="32759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421190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514788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608386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701984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9558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87196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80794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374391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467989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561587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655185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48783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BD0544-A506-4187-9A62-FD0DC7A3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01" y="21706442"/>
            <a:ext cx="1803522" cy="4114286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0B93FAE2-6136-4D56-A96E-35F866B6D688}"/>
              </a:ext>
            </a:extLst>
          </p:cNvPr>
          <p:cNvSpPr txBox="1"/>
          <p:nvPr/>
        </p:nvSpPr>
        <p:spPr>
          <a:xfrm>
            <a:off x="233418" y="430752"/>
            <a:ext cx="17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Figure 5</a:t>
            </a:r>
            <a:endParaRPr lang="en-HK" sz="3600" dirty="0"/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A7B848CB-DEE9-4596-A36E-74A995788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53558"/>
              </p:ext>
            </p:extLst>
          </p:nvPr>
        </p:nvGraphicFramePr>
        <p:xfrm>
          <a:off x="2363871" y="388506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pic>
        <p:nvPicPr>
          <p:cNvPr id="312" name="Picture 311">
            <a:extLst>
              <a:ext uri="{FF2B5EF4-FFF2-40B4-BE49-F238E27FC236}">
                <a16:creationId xmlns:a16="http://schemas.microsoft.com/office/drawing/2014/main" id="{AA1AE129-F4FA-4F3A-BF17-CB2DE644D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3809603"/>
            <a:ext cx="6458346" cy="6513610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D263F441-3E22-48F5-B90C-29FAE5150E89}"/>
              </a:ext>
            </a:extLst>
          </p:cNvPr>
          <p:cNvSpPr txBox="1"/>
          <p:nvPr/>
        </p:nvSpPr>
        <p:spPr>
          <a:xfrm>
            <a:off x="567754" y="5210934"/>
            <a:ext cx="94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CRC </a:t>
            </a:r>
            <a:endParaRPr lang="zh-CN" altLang="en-US" sz="3200" b="1" dirty="0"/>
          </a:p>
        </p:txBody>
      </p:sp>
      <p:pic>
        <p:nvPicPr>
          <p:cNvPr id="314" name="Picture 313">
            <a:extLst>
              <a:ext uri="{FF2B5EF4-FFF2-40B4-BE49-F238E27FC236}">
                <a16:creationId xmlns:a16="http://schemas.microsoft.com/office/drawing/2014/main" id="{9FAC7B43-DD1A-4C92-8295-740679A1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3809603"/>
            <a:ext cx="6292225" cy="6341349"/>
          </a:xfrm>
          <a:prstGeom prst="rect">
            <a:avLst/>
          </a:prstGeom>
        </p:spPr>
      </p:pic>
      <p:pic>
        <p:nvPicPr>
          <p:cNvPr id="315" name="Picture 3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906E98-0C84-4AD0-B288-12E10F3B9B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7" t="16011" r="38493" b="13102"/>
          <a:stretch/>
        </p:blipFill>
        <p:spPr>
          <a:xfrm>
            <a:off x="12793407" y="5420038"/>
            <a:ext cx="5365486" cy="4717559"/>
          </a:xfrm>
          <a:prstGeom prst="rect">
            <a:avLst/>
          </a:prstGeom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4313EC9E-AF7C-4320-A07B-3738F985C201}"/>
              </a:ext>
            </a:extLst>
          </p:cNvPr>
          <p:cNvSpPr txBox="1"/>
          <p:nvPr/>
        </p:nvSpPr>
        <p:spPr>
          <a:xfrm>
            <a:off x="-441581" y="18871449"/>
            <a:ext cx="2214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/>
              <a:t>Healthy control</a:t>
            </a:r>
            <a:endParaRPr lang="zh-CN" altLang="en-US" sz="3200" b="1" dirty="0"/>
          </a:p>
        </p:txBody>
      </p:sp>
      <p:pic>
        <p:nvPicPr>
          <p:cNvPr id="317" name="Picture 316">
            <a:extLst>
              <a:ext uri="{FF2B5EF4-FFF2-40B4-BE49-F238E27FC236}">
                <a16:creationId xmlns:a16="http://schemas.microsoft.com/office/drawing/2014/main" id="{D96A28AA-3D91-4148-AD6E-589379F15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7220258"/>
            <a:ext cx="6484722" cy="636430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77FAF80F-94DD-4803-B614-F417DBBE5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1037" y="17220258"/>
            <a:ext cx="6451764" cy="6529460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4BC868E-693A-4932-A115-C8BBC83737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2" r="34352"/>
          <a:stretch/>
        </p:blipFill>
        <p:spPr>
          <a:xfrm>
            <a:off x="12818346" y="18523403"/>
            <a:ext cx="4851122" cy="5400000"/>
          </a:xfrm>
          <a:prstGeom prst="rect">
            <a:avLst/>
          </a:prstGeom>
        </p:spPr>
      </p:pic>
      <p:graphicFrame>
        <p:nvGraphicFramePr>
          <p:cNvPr id="320" name="Table 319">
            <a:extLst>
              <a:ext uri="{FF2B5EF4-FFF2-40B4-BE49-F238E27FC236}">
                <a16:creationId xmlns:a16="http://schemas.microsoft.com/office/drawing/2014/main" id="{5E3ADE3D-BD91-4CB2-AAA8-E7B3A8ABB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8286"/>
              </p:ext>
            </p:extLst>
          </p:nvPr>
        </p:nvGraphicFramePr>
        <p:xfrm>
          <a:off x="2040016" y="3885060"/>
          <a:ext cx="2412268" cy="636156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36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321" name="Table 320">
            <a:extLst>
              <a:ext uri="{FF2B5EF4-FFF2-40B4-BE49-F238E27FC236}">
                <a16:creationId xmlns:a16="http://schemas.microsoft.com/office/drawing/2014/main" id="{C7BBD1FA-3805-4455-8F25-D727F67C3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64455"/>
              </p:ext>
            </p:extLst>
          </p:nvPr>
        </p:nvGraphicFramePr>
        <p:xfrm>
          <a:off x="1986102" y="17349061"/>
          <a:ext cx="2412268" cy="6314782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363" name="Oval 362">
            <a:extLst>
              <a:ext uri="{FF2B5EF4-FFF2-40B4-BE49-F238E27FC236}">
                <a16:creationId xmlns:a16="http://schemas.microsoft.com/office/drawing/2014/main" id="{94592B1B-1ADA-4DA4-852A-6BEA026BDDE8}"/>
              </a:ext>
            </a:extLst>
          </p:cNvPr>
          <p:cNvSpPr/>
          <p:nvPr/>
        </p:nvSpPr>
        <p:spPr>
          <a:xfrm>
            <a:off x="6600146" y="23879448"/>
            <a:ext cx="341640" cy="338842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EF48F57-8ABB-4B35-9207-09218FAF377D}"/>
              </a:ext>
            </a:extLst>
          </p:cNvPr>
          <p:cNvSpPr txBox="1"/>
          <p:nvPr/>
        </p:nvSpPr>
        <p:spPr>
          <a:xfrm>
            <a:off x="6977658" y="23849718"/>
            <a:ext cx="230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Asperillaceae</a:t>
            </a:r>
            <a:endParaRPr lang="zh-CN" altLang="en-US" sz="2400" b="1" i="1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3E05D4B-FEE7-49AF-B85A-BA0298AEE006}"/>
              </a:ext>
            </a:extLst>
          </p:cNvPr>
          <p:cNvSpPr/>
          <p:nvPr/>
        </p:nvSpPr>
        <p:spPr>
          <a:xfrm>
            <a:off x="9169144" y="23845036"/>
            <a:ext cx="341640" cy="338842"/>
          </a:xfrm>
          <a:prstGeom prst="ellipse">
            <a:avLst/>
          </a:prstGeom>
          <a:solidFill>
            <a:srgbClr val="94777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447FF0C-D16C-4F40-BBBD-402955FFC06A}"/>
              </a:ext>
            </a:extLst>
          </p:cNvPr>
          <p:cNvSpPr txBox="1"/>
          <p:nvPr/>
        </p:nvSpPr>
        <p:spPr>
          <a:xfrm>
            <a:off x="9546656" y="23823188"/>
            <a:ext cx="30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Ceratocystidaceae</a:t>
            </a:r>
            <a:endParaRPr lang="zh-CN" altLang="en-US" sz="2400" b="1" i="1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10235D4-34FC-4A00-B907-7951EE6704DE}"/>
              </a:ext>
            </a:extLst>
          </p:cNvPr>
          <p:cNvSpPr/>
          <p:nvPr/>
        </p:nvSpPr>
        <p:spPr>
          <a:xfrm>
            <a:off x="12596354" y="23845036"/>
            <a:ext cx="341640" cy="33884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7B9E0FA-2C2A-47B5-AD22-593AF518BD72}"/>
              </a:ext>
            </a:extLst>
          </p:cNvPr>
          <p:cNvSpPr txBox="1"/>
          <p:nvPr/>
        </p:nvSpPr>
        <p:spPr>
          <a:xfrm>
            <a:off x="12973866" y="23823188"/>
            <a:ext cx="303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Choanephoraceae</a:t>
            </a:r>
            <a:endParaRPr lang="zh-CN" altLang="en-US" sz="2400" b="1" i="1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CB68F6E3-45E3-4180-9B27-428FC69CA28C}"/>
              </a:ext>
            </a:extLst>
          </p:cNvPr>
          <p:cNvSpPr/>
          <p:nvPr/>
        </p:nvSpPr>
        <p:spPr>
          <a:xfrm>
            <a:off x="12596354" y="25031139"/>
            <a:ext cx="341640" cy="338842"/>
          </a:xfrm>
          <a:prstGeom prst="ellipse">
            <a:avLst/>
          </a:prstGeom>
          <a:solidFill>
            <a:srgbClr val="9E7EA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FB61E0E-87A1-4DBE-B67E-A81D58EA8B5B}"/>
              </a:ext>
            </a:extLst>
          </p:cNvPr>
          <p:cNvSpPr txBox="1"/>
          <p:nvPr/>
        </p:nvSpPr>
        <p:spPr>
          <a:xfrm>
            <a:off x="12973866" y="25009291"/>
            <a:ext cx="270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Cordycipitaceae</a:t>
            </a:r>
            <a:endParaRPr lang="zh-CN" altLang="en-US" sz="2400" b="1" i="1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4E29D-7869-4831-AF72-BFE7B07B63CB}"/>
              </a:ext>
            </a:extLst>
          </p:cNvPr>
          <p:cNvSpPr/>
          <p:nvPr/>
        </p:nvSpPr>
        <p:spPr>
          <a:xfrm>
            <a:off x="6600146" y="25105386"/>
            <a:ext cx="341640" cy="338841"/>
          </a:xfrm>
          <a:prstGeom prst="ellipse">
            <a:avLst/>
          </a:prstGeom>
          <a:solidFill>
            <a:srgbClr val="A4D2D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544CB88-2850-4E77-8CA7-FB1963ACE1DB}"/>
              </a:ext>
            </a:extLst>
          </p:cNvPr>
          <p:cNvSpPr txBox="1"/>
          <p:nvPr/>
        </p:nvSpPr>
        <p:spPr>
          <a:xfrm>
            <a:off x="6977658" y="25066608"/>
            <a:ext cx="249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Culicosporidae</a:t>
            </a:r>
            <a:endParaRPr lang="zh-CN" altLang="en-US" sz="2400" b="1" i="1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3558F65-67C8-462A-B7D0-792FE5A503F0}"/>
              </a:ext>
            </a:extLst>
          </p:cNvPr>
          <p:cNvSpPr/>
          <p:nvPr/>
        </p:nvSpPr>
        <p:spPr>
          <a:xfrm>
            <a:off x="6600146" y="24288094"/>
            <a:ext cx="341640" cy="338842"/>
          </a:xfrm>
          <a:prstGeom prst="ellipse">
            <a:avLst/>
          </a:prstGeom>
          <a:solidFill>
            <a:srgbClr val="EEAEA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5ABA310-4AC4-4A6F-9E8D-E7728DAC7E16}"/>
              </a:ext>
            </a:extLst>
          </p:cNvPr>
          <p:cNvSpPr txBox="1"/>
          <p:nvPr/>
        </p:nvSpPr>
        <p:spPr>
          <a:xfrm>
            <a:off x="6977658" y="24255348"/>
            <a:ext cx="226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Erysiphaceae</a:t>
            </a:r>
            <a:endParaRPr lang="zh-CN" altLang="en-US" sz="2400" b="1" i="1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36C3D2C-DA8A-45E2-9690-D9CE15AF0C79}"/>
              </a:ext>
            </a:extLst>
          </p:cNvPr>
          <p:cNvSpPr/>
          <p:nvPr/>
        </p:nvSpPr>
        <p:spPr>
          <a:xfrm>
            <a:off x="9169144" y="24239755"/>
            <a:ext cx="341640" cy="338841"/>
          </a:xfrm>
          <a:prstGeom prst="ellipse">
            <a:avLst/>
          </a:prstGeom>
          <a:solidFill>
            <a:srgbClr val="EDCE7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381D8802-D17A-402F-B14F-995C9CA9BD24}"/>
              </a:ext>
            </a:extLst>
          </p:cNvPr>
          <p:cNvSpPr txBox="1"/>
          <p:nvPr/>
        </p:nvSpPr>
        <p:spPr>
          <a:xfrm>
            <a:off x="9546656" y="24231002"/>
            <a:ext cx="228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Glomeraceae</a:t>
            </a:r>
            <a:endParaRPr lang="zh-CN" altLang="en-US" sz="2400" b="1" i="1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CB5E945B-89DA-4C4B-8818-37414276B6D4}"/>
              </a:ext>
            </a:extLst>
          </p:cNvPr>
          <p:cNvSpPr/>
          <p:nvPr/>
        </p:nvSpPr>
        <p:spPr>
          <a:xfrm>
            <a:off x="12596354" y="24240404"/>
            <a:ext cx="341640" cy="338842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8124DC0-AC42-4D0B-ADCA-4EED7A5F1E7E}"/>
              </a:ext>
            </a:extLst>
          </p:cNvPr>
          <p:cNvSpPr txBox="1"/>
          <p:nvPr/>
        </p:nvSpPr>
        <p:spPr>
          <a:xfrm>
            <a:off x="12973866" y="24218556"/>
            <a:ext cx="291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Hyaloscyphaceae</a:t>
            </a:r>
            <a:endParaRPr lang="zh-CN" altLang="en-US" sz="2400" b="1" i="1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059F5CA-26ED-4118-8A17-FE9EF4EA1AAF}"/>
              </a:ext>
            </a:extLst>
          </p:cNvPr>
          <p:cNvSpPr/>
          <p:nvPr/>
        </p:nvSpPr>
        <p:spPr>
          <a:xfrm>
            <a:off x="6600146" y="25514032"/>
            <a:ext cx="341640" cy="338842"/>
          </a:xfrm>
          <a:prstGeom prst="ellipse">
            <a:avLst/>
          </a:prstGeom>
          <a:solidFill>
            <a:srgbClr val="E4B69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7093329-9329-42DB-8F06-0E3CEF9DA100}"/>
              </a:ext>
            </a:extLst>
          </p:cNvPr>
          <p:cNvSpPr txBox="1"/>
          <p:nvPr/>
        </p:nvSpPr>
        <p:spPr>
          <a:xfrm>
            <a:off x="6977658" y="25472239"/>
            <a:ext cx="253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Marasmiaceae</a:t>
            </a:r>
            <a:endParaRPr lang="zh-CN" altLang="en-US" sz="2400" b="1" i="1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83438AF9-5F6E-4E3E-80DC-9E2EDE4D1E3D}"/>
              </a:ext>
            </a:extLst>
          </p:cNvPr>
          <p:cNvSpPr/>
          <p:nvPr/>
        </p:nvSpPr>
        <p:spPr>
          <a:xfrm>
            <a:off x="9169144" y="25034717"/>
            <a:ext cx="341640" cy="338842"/>
          </a:xfrm>
          <a:prstGeom prst="ellipse">
            <a:avLst/>
          </a:prstGeom>
          <a:solidFill>
            <a:srgbClr val="80B9B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758A112-7900-4434-9441-362F5B8C89C7}"/>
              </a:ext>
            </a:extLst>
          </p:cNvPr>
          <p:cNvSpPr txBox="1"/>
          <p:nvPr/>
        </p:nvSpPr>
        <p:spPr>
          <a:xfrm>
            <a:off x="9546656" y="25046630"/>
            <a:ext cx="34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Mycosphaerallaceae</a:t>
            </a:r>
            <a:endParaRPr lang="zh-CN" altLang="en-US" sz="2400" b="1" i="1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6825AB42-B3FF-457E-9347-40DEF5340E0D}"/>
              </a:ext>
            </a:extLst>
          </p:cNvPr>
          <p:cNvSpPr/>
          <p:nvPr/>
        </p:nvSpPr>
        <p:spPr>
          <a:xfrm>
            <a:off x="6600146" y="24696740"/>
            <a:ext cx="341640" cy="338842"/>
          </a:xfrm>
          <a:prstGeom prst="ellipse">
            <a:avLst/>
          </a:prstGeom>
          <a:solidFill>
            <a:srgbClr val="33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5549B53-7CF5-4C70-8AE9-DE8E419F3F3E}"/>
              </a:ext>
            </a:extLst>
          </p:cNvPr>
          <p:cNvSpPr txBox="1"/>
          <p:nvPr/>
        </p:nvSpPr>
        <p:spPr>
          <a:xfrm>
            <a:off x="6977658" y="24660978"/>
            <a:ext cx="187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Pichiaceae</a:t>
            </a:r>
            <a:endParaRPr lang="zh-CN" altLang="en-US" sz="2400" b="1" i="1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D6B8B410-CDD6-449F-8744-06D764ABB3FB}"/>
              </a:ext>
            </a:extLst>
          </p:cNvPr>
          <p:cNvSpPr/>
          <p:nvPr/>
        </p:nvSpPr>
        <p:spPr>
          <a:xfrm>
            <a:off x="9169144" y="24616125"/>
            <a:ext cx="341640" cy="338842"/>
          </a:xfrm>
          <a:prstGeom prst="ellipse">
            <a:avLst/>
          </a:prstGeom>
          <a:solidFill>
            <a:srgbClr val="44954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BCAB790-3629-4862-9539-ED5A5CDD92FD}"/>
              </a:ext>
            </a:extLst>
          </p:cNvPr>
          <p:cNvSpPr txBox="1"/>
          <p:nvPr/>
        </p:nvSpPr>
        <p:spPr>
          <a:xfrm>
            <a:off x="9546656" y="24638816"/>
            <a:ext cx="194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Pythiaceae</a:t>
            </a:r>
            <a:endParaRPr lang="zh-CN" altLang="en-US" sz="2400" b="1" i="1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FEA1DC9-2E3B-4B41-8E93-65B8F882D61E}"/>
              </a:ext>
            </a:extLst>
          </p:cNvPr>
          <p:cNvSpPr/>
          <p:nvPr/>
        </p:nvSpPr>
        <p:spPr>
          <a:xfrm>
            <a:off x="12596354" y="24635772"/>
            <a:ext cx="341640" cy="338842"/>
          </a:xfrm>
          <a:prstGeom prst="ellipse">
            <a:avLst/>
          </a:prstGeom>
          <a:solidFill>
            <a:srgbClr val="7D6C7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52898CA-D0D9-47C6-9E98-6330BFFC28F0}"/>
              </a:ext>
            </a:extLst>
          </p:cNvPr>
          <p:cNvSpPr txBox="1"/>
          <p:nvPr/>
        </p:nvSpPr>
        <p:spPr>
          <a:xfrm>
            <a:off x="12973866" y="24613924"/>
            <a:ext cx="347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Saccharomycetaceae</a:t>
            </a:r>
            <a:endParaRPr lang="zh-CN" altLang="en-US" sz="2400" b="1" i="1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3A3FEAC-BDE5-4733-8A5B-FDEFCF6137CE}"/>
              </a:ext>
            </a:extLst>
          </p:cNvPr>
          <p:cNvSpPr/>
          <p:nvPr/>
        </p:nvSpPr>
        <p:spPr>
          <a:xfrm>
            <a:off x="9169144" y="25455010"/>
            <a:ext cx="341640" cy="338842"/>
          </a:xfrm>
          <a:prstGeom prst="ellipse">
            <a:avLst/>
          </a:prstGeom>
          <a:solidFill>
            <a:srgbClr val="89D0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E89CCDD-9FB6-4586-889C-446DC71B6669}"/>
              </a:ext>
            </a:extLst>
          </p:cNvPr>
          <p:cNvSpPr txBox="1"/>
          <p:nvPr/>
        </p:nvSpPr>
        <p:spPr>
          <a:xfrm>
            <a:off x="9546656" y="25454444"/>
            <a:ext cx="328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Teratosphaeriaceae</a:t>
            </a:r>
            <a:endParaRPr lang="zh-CN" altLang="en-US" sz="2400" b="1" i="1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9942AA0-2FC3-4708-8EBF-85E09B511D4E}"/>
              </a:ext>
            </a:extLst>
          </p:cNvPr>
          <p:cNvSpPr txBox="1"/>
          <p:nvPr/>
        </p:nvSpPr>
        <p:spPr>
          <a:xfrm>
            <a:off x="1811807" y="23903409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Bacteria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5D08CE5-6F57-433C-857A-15BBBC7B484D}"/>
              </a:ext>
            </a:extLst>
          </p:cNvPr>
          <p:cNvSpPr txBox="1"/>
          <p:nvPr/>
        </p:nvSpPr>
        <p:spPr>
          <a:xfrm>
            <a:off x="1811807" y="24360341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Bacteria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25A7E76-DCB4-4DF6-9F50-0904EEFF7377}"/>
              </a:ext>
            </a:extLst>
          </p:cNvPr>
          <p:cNvSpPr txBox="1"/>
          <p:nvPr/>
        </p:nvSpPr>
        <p:spPr>
          <a:xfrm>
            <a:off x="1811807" y="24817273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Fungus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8E8B8B3-BDBD-469E-B202-F1894627CF59}"/>
              </a:ext>
            </a:extLst>
          </p:cNvPr>
          <p:cNvSpPr txBox="1"/>
          <p:nvPr/>
        </p:nvSpPr>
        <p:spPr>
          <a:xfrm>
            <a:off x="1811807" y="25274204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Fungus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94120D3-7F7E-487A-8B9E-86B2723700D4}"/>
              </a:ext>
            </a:extLst>
          </p:cNvPr>
          <p:cNvSpPr txBox="1"/>
          <p:nvPr/>
        </p:nvSpPr>
        <p:spPr>
          <a:xfrm>
            <a:off x="3112450" y="23823189"/>
            <a:ext cx="317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pathogens 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5B937557-0110-434F-A388-7FDBD179082F}"/>
              </a:ext>
            </a:extLst>
          </p:cNvPr>
          <p:cNvSpPr txBox="1"/>
          <p:nvPr/>
        </p:nvSpPr>
        <p:spPr>
          <a:xfrm>
            <a:off x="3112450" y="24322261"/>
            <a:ext cx="32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probiotic</a:t>
            </a:r>
            <a:endParaRPr lang="zh-CN" altLang="en-US" sz="2400" b="1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CD472B-A5B0-4A4C-A3A6-DE891C2647A5}"/>
              </a:ext>
            </a:extLst>
          </p:cNvPr>
          <p:cNvSpPr txBox="1"/>
          <p:nvPr/>
        </p:nvSpPr>
        <p:spPr>
          <a:xfrm>
            <a:off x="3112450" y="24821333"/>
            <a:ext cx="294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Enriched Fungus</a:t>
            </a:r>
            <a:endParaRPr lang="zh-CN" altLang="en-US" sz="2400" b="1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11F4B19-6053-4578-AEE1-81155CFB6F19}"/>
              </a:ext>
            </a:extLst>
          </p:cNvPr>
          <p:cNvSpPr txBox="1"/>
          <p:nvPr/>
        </p:nvSpPr>
        <p:spPr>
          <a:xfrm>
            <a:off x="3112450" y="25320405"/>
            <a:ext cx="31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Depleted Fungus</a:t>
            </a:r>
            <a:endParaRPr lang="zh-CN" altLang="en-US" sz="2400" b="1" dirty="0"/>
          </a:p>
        </p:txBody>
      </p:sp>
      <p:graphicFrame>
        <p:nvGraphicFramePr>
          <p:cNvPr id="375" name="Table 13">
            <a:extLst>
              <a:ext uri="{FF2B5EF4-FFF2-40B4-BE49-F238E27FC236}">
                <a16:creationId xmlns:a16="http://schemas.microsoft.com/office/drawing/2014/main" id="{897D28A3-5FF3-4943-85DD-A13C5796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08705"/>
              </p:ext>
            </p:extLst>
          </p:nvPr>
        </p:nvGraphicFramePr>
        <p:xfrm>
          <a:off x="4626695" y="620685"/>
          <a:ext cx="6292225" cy="322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5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3224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</a:t>
                      </a:r>
                      <a:r>
                        <a:rPr lang="en-US" sz="1800" b="1" kern="1200" spc="-5" dirty="0" err="1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catenulatum</a:t>
                      </a:r>
                      <a:endParaRPr lang="en-US" sz="1800" b="1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</a:t>
                      </a:r>
                      <a:r>
                        <a:rPr lang="en-US" sz="1800" b="1" kern="1200" spc="-5" dirty="0" err="1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anginosus</a:t>
                      </a:r>
                      <a:endParaRPr lang="en-US" sz="1800" b="1" kern="1200" spc="-5" dirty="0">
                        <a:solidFill>
                          <a:srgbClr val="7030A0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</a:t>
                      </a:r>
                      <a:r>
                        <a:rPr lang="en-US" sz="1800" b="1" kern="1200" spc="-5" dirty="0" err="1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garvieae</a:t>
                      </a:r>
                      <a:endParaRPr lang="en-US" sz="1800" b="1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 err="1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</a:t>
                      </a:r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1" kern="1200" spc="-5" dirty="0" err="1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xylanivorans</a:t>
                      </a:r>
                      <a:endParaRPr lang="en-US" sz="1800" b="1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76" name="Table 13">
            <a:extLst>
              <a:ext uri="{FF2B5EF4-FFF2-40B4-BE49-F238E27FC236}">
                <a16:creationId xmlns:a16="http://schemas.microsoft.com/office/drawing/2014/main" id="{808D85C4-9995-486A-82C1-DE4253EC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53861"/>
              </p:ext>
            </p:extLst>
          </p:nvPr>
        </p:nvGraphicFramePr>
        <p:xfrm>
          <a:off x="11273507" y="1293775"/>
          <a:ext cx="6344745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pic>
        <p:nvPicPr>
          <p:cNvPr id="377" name="Picture 376">
            <a:extLst>
              <a:ext uri="{FF2B5EF4-FFF2-40B4-BE49-F238E27FC236}">
                <a16:creationId xmlns:a16="http://schemas.microsoft.com/office/drawing/2014/main" id="{5AB78D55-B3FC-4FE6-98EB-23FB8AC3D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0471848"/>
            <a:ext cx="6433507" cy="6427514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D86E8E46-D203-4E10-AF46-5EB9DDD92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10471848"/>
            <a:ext cx="6458346" cy="6581272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CBBD40AE-81C6-4111-B234-F1B67D3DCDB9}"/>
              </a:ext>
            </a:extLst>
          </p:cNvPr>
          <p:cNvSpPr txBox="1"/>
          <p:nvPr/>
        </p:nvSpPr>
        <p:spPr>
          <a:xfrm>
            <a:off x="181470" y="12182545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Adenoma</a:t>
            </a:r>
            <a:endParaRPr lang="zh-CN" altLang="en-US" sz="3200" b="1" dirty="0"/>
          </a:p>
        </p:txBody>
      </p:sp>
      <p:pic>
        <p:nvPicPr>
          <p:cNvPr id="380" name="Picture 37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D4CE6174-3490-46F2-B2A8-50464B1E4DE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2" t="9175" r="40699" b="22662"/>
          <a:stretch/>
        </p:blipFill>
        <p:spPr>
          <a:xfrm>
            <a:off x="13197340" y="11292195"/>
            <a:ext cx="5444656" cy="5417998"/>
          </a:xfrm>
          <a:prstGeom prst="rect">
            <a:avLst/>
          </a:prstGeom>
        </p:spPr>
      </p:pic>
      <p:graphicFrame>
        <p:nvGraphicFramePr>
          <p:cNvPr id="381" name="Table 380">
            <a:extLst>
              <a:ext uri="{FF2B5EF4-FFF2-40B4-BE49-F238E27FC236}">
                <a16:creationId xmlns:a16="http://schemas.microsoft.com/office/drawing/2014/main" id="{EB611099-6467-4A26-969A-1F68513D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12657"/>
              </p:ext>
            </p:extLst>
          </p:nvPr>
        </p:nvGraphicFramePr>
        <p:xfrm>
          <a:off x="2034201" y="10627661"/>
          <a:ext cx="2412268" cy="636903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63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C29479-E224-4B18-A9D8-8F16C962281B}"/>
              </a:ext>
            </a:extLst>
          </p:cNvPr>
          <p:cNvSpPr txBox="1"/>
          <p:nvPr/>
        </p:nvSpPr>
        <p:spPr>
          <a:xfrm>
            <a:off x="14178906" y="343508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Fungi</a:t>
            </a:r>
            <a:endParaRPr lang="en-HK" sz="3600" u="sng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436E3E6-9370-452C-B571-8BAE385CF8CD}"/>
              </a:ext>
            </a:extLst>
          </p:cNvPr>
          <p:cNvSpPr txBox="1"/>
          <p:nvPr/>
        </p:nvSpPr>
        <p:spPr>
          <a:xfrm>
            <a:off x="6144475" y="343508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Bacteria</a:t>
            </a:r>
            <a:endParaRPr lang="en-HK" sz="3600" u="sng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FC311FE-4FC6-4348-9EC3-3D2D827723AD}"/>
              </a:ext>
            </a:extLst>
          </p:cNvPr>
          <p:cNvSpPr txBox="1"/>
          <p:nvPr/>
        </p:nvSpPr>
        <p:spPr>
          <a:xfrm rot="16200000">
            <a:off x="410235" y="6957700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Fungi</a:t>
            </a:r>
            <a:endParaRPr lang="en-HK" sz="3600" u="sng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8526DED-7A89-4A7F-9C8C-FC2690F1B930}"/>
              </a:ext>
            </a:extLst>
          </p:cNvPr>
          <p:cNvSpPr txBox="1"/>
          <p:nvPr/>
        </p:nvSpPr>
        <p:spPr>
          <a:xfrm rot="16200000">
            <a:off x="410235" y="20879679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Fungi</a:t>
            </a:r>
            <a:endParaRPr lang="en-HK" sz="3600" u="sng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A0664B6-2659-40FA-97E0-098D7E7C55AB}"/>
              </a:ext>
            </a:extLst>
          </p:cNvPr>
          <p:cNvSpPr txBox="1"/>
          <p:nvPr/>
        </p:nvSpPr>
        <p:spPr>
          <a:xfrm rot="16200000">
            <a:off x="410235" y="14321854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Fungi</a:t>
            </a:r>
            <a:endParaRPr lang="en-HK" sz="3600" u="sng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407</Words>
  <Application>Microsoft Office PowerPoint</Application>
  <PresentationFormat>Custom</PresentationFormat>
  <Paragraphs>194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20</cp:revision>
  <dcterms:created xsi:type="dcterms:W3CDTF">2021-10-18T07:57:36Z</dcterms:created>
  <dcterms:modified xsi:type="dcterms:W3CDTF">2021-10-20T11:16:34Z</dcterms:modified>
</cp:coreProperties>
</file>