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</p:sldIdLst>
  <p:sldSz cx="18719800" cy="25920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 Yu (MEDT)" initials="JY(" lastIdx="4" clrIdx="0">
    <p:extLst>
      <p:ext uri="{19B8F6BF-5375-455C-9EA6-DF929625EA0E}">
        <p15:presenceInfo xmlns:p15="http://schemas.microsoft.com/office/powerpoint/2012/main" userId="Jun Yu (MED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156" autoAdjust="0"/>
  </p:normalViewPr>
  <p:slideViewPr>
    <p:cSldViewPr snapToGrid="0">
      <p:cViewPr varScale="1">
        <p:scale>
          <a:sx n="28" d="100"/>
          <a:sy n="28" d="100"/>
        </p:scale>
        <p:origin x="346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8T16:47:47.331" idx="4">
    <p:pos x="1480" y="2542"/>
    <p:text>please consider to chnge the grey collor to black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985" y="4242116"/>
            <a:ext cx="15911830" cy="9024244"/>
          </a:xfrm>
        </p:spPr>
        <p:txBody>
          <a:bodyPr anchor="b"/>
          <a:lstStyle>
            <a:lvl1pPr algn="ctr">
              <a:defRPr sz="122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9975" y="13614370"/>
            <a:ext cx="14039850" cy="6258167"/>
          </a:xfrm>
        </p:spPr>
        <p:txBody>
          <a:bodyPr/>
          <a:lstStyle>
            <a:lvl1pPr marL="0" indent="0" algn="ctr">
              <a:buNone/>
              <a:defRPr sz="4913"/>
            </a:lvl1pPr>
            <a:lvl2pPr marL="935980" indent="0" algn="ctr">
              <a:buNone/>
              <a:defRPr sz="4094"/>
            </a:lvl2pPr>
            <a:lvl3pPr marL="1871960" indent="0" algn="ctr">
              <a:buNone/>
              <a:defRPr sz="3685"/>
            </a:lvl3pPr>
            <a:lvl4pPr marL="2807940" indent="0" algn="ctr">
              <a:buNone/>
              <a:defRPr sz="3276"/>
            </a:lvl4pPr>
            <a:lvl5pPr marL="3743919" indent="0" algn="ctr">
              <a:buNone/>
              <a:defRPr sz="3276"/>
            </a:lvl5pPr>
            <a:lvl6pPr marL="4679899" indent="0" algn="ctr">
              <a:buNone/>
              <a:defRPr sz="3276"/>
            </a:lvl6pPr>
            <a:lvl7pPr marL="5615879" indent="0" algn="ctr">
              <a:buNone/>
              <a:defRPr sz="3276"/>
            </a:lvl7pPr>
            <a:lvl8pPr marL="6551859" indent="0" algn="ctr">
              <a:buNone/>
              <a:defRPr sz="3276"/>
            </a:lvl8pPr>
            <a:lvl9pPr marL="7487839" indent="0" algn="ctr">
              <a:buNone/>
              <a:defRPr sz="32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5371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1167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96358" y="1380037"/>
            <a:ext cx="4036457" cy="219665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6987" y="1380037"/>
            <a:ext cx="11875373" cy="2196659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7338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6272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237" y="6462182"/>
            <a:ext cx="16145828" cy="10782289"/>
          </a:xfrm>
        </p:spPr>
        <p:txBody>
          <a:bodyPr anchor="b"/>
          <a:lstStyle>
            <a:lvl1pPr>
              <a:defRPr sz="122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7237" y="17346476"/>
            <a:ext cx="16145828" cy="5670151"/>
          </a:xfrm>
        </p:spPr>
        <p:txBody>
          <a:bodyPr/>
          <a:lstStyle>
            <a:lvl1pPr marL="0" indent="0">
              <a:buNone/>
              <a:defRPr sz="4913">
                <a:solidFill>
                  <a:schemeClr val="tx1"/>
                </a:solidFill>
              </a:defRPr>
            </a:lvl1pPr>
            <a:lvl2pPr marL="935980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2pPr>
            <a:lvl3pPr marL="1871960" indent="0">
              <a:buNone/>
              <a:defRPr sz="3685">
                <a:solidFill>
                  <a:schemeClr val="tx1">
                    <a:tint val="75000"/>
                  </a:schemeClr>
                </a:solidFill>
              </a:defRPr>
            </a:lvl3pPr>
            <a:lvl4pPr marL="2807940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4pPr>
            <a:lvl5pPr marL="3743919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5pPr>
            <a:lvl6pPr marL="4679899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6pPr>
            <a:lvl7pPr marL="5615879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7pPr>
            <a:lvl8pPr marL="6551859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8pPr>
            <a:lvl9pPr marL="7487839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5998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6986" y="6900186"/>
            <a:ext cx="7955915" cy="16446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76899" y="6900186"/>
            <a:ext cx="7955915" cy="16446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3111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424" y="1380043"/>
            <a:ext cx="16145828" cy="50101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9426" y="6354174"/>
            <a:ext cx="7919352" cy="3114082"/>
          </a:xfrm>
        </p:spPr>
        <p:txBody>
          <a:bodyPr anchor="b"/>
          <a:lstStyle>
            <a:lvl1pPr marL="0" indent="0">
              <a:buNone/>
              <a:defRPr sz="4913" b="1"/>
            </a:lvl1pPr>
            <a:lvl2pPr marL="935980" indent="0">
              <a:buNone/>
              <a:defRPr sz="4094" b="1"/>
            </a:lvl2pPr>
            <a:lvl3pPr marL="1871960" indent="0">
              <a:buNone/>
              <a:defRPr sz="3685" b="1"/>
            </a:lvl3pPr>
            <a:lvl4pPr marL="2807940" indent="0">
              <a:buNone/>
              <a:defRPr sz="3276" b="1"/>
            </a:lvl4pPr>
            <a:lvl5pPr marL="3743919" indent="0">
              <a:buNone/>
              <a:defRPr sz="3276" b="1"/>
            </a:lvl5pPr>
            <a:lvl6pPr marL="4679899" indent="0">
              <a:buNone/>
              <a:defRPr sz="3276" b="1"/>
            </a:lvl6pPr>
            <a:lvl7pPr marL="5615879" indent="0">
              <a:buNone/>
              <a:defRPr sz="3276" b="1"/>
            </a:lvl7pPr>
            <a:lvl8pPr marL="6551859" indent="0">
              <a:buNone/>
              <a:defRPr sz="3276" b="1"/>
            </a:lvl8pPr>
            <a:lvl9pPr marL="7487839" indent="0">
              <a:buNone/>
              <a:defRPr sz="3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9426" y="9468256"/>
            <a:ext cx="7919352" cy="139263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76900" y="6354174"/>
            <a:ext cx="7958353" cy="3114082"/>
          </a:xfrm>
        </p:spPr>
        <p:txBody>
          <a:bodyPr anchor="b"/>
          <a:lstStyle>
            <a:lvl1pPr marL="0" indent="0">
              <a:buNone/>
              <a:defRPr sz="4913" b="1"/>
            </a:lvl1pPr>
            <a:lvl2pPr marL="935980" indent="0">
              <a:buNone/>
              <a:defRPr sz="4094" b="1"/>
            </a:lvl2pPr>
            <a:lvl3pPr marL="1871960" indent="0">
              <a:buNone/>
              <a:defRPr sz="3685" b="1"/>
            </a:lvl3pPr>
            <a:lvl4pPr marL="2807940" indent="0">
              <a:buNone/>
              <a:defRPr sz="3276" b="1"/>
            </a:lvl4pPr>
            <a:lvl5pPr marL="3743919" indent="0">
              <a:buNone/>
              <a:defRPr sz="3276" b="1"/>
            </a:lvl5pPr>
            <a:lvl6pPr marL="4679899" indent="0">
              <a:buNone/>
              <a:defRPr sz="3276" b="1"/>
            </a:lvl6pPr>
            <a:lvl7pPr marL="5615879" indent="0">
              <a:buNone/>
              <a:defRPr sz="3276" b="1"/>
            </a:lvl7pPr>
            <a:lvl8pPr marL="6551859" indent="0">
              <a:buNone/>
              <a:defRPr sz="3276" b="1"/>
            </a:lvl8pPr>
            <a:lvl9pPr marL="7487839" indent="0">
              <a:buNone/>
              <a:defRPr sz="3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76900" y="9468256"/>
            <a:ext cx="7958353" cy="139263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0960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7633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9066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424" y="1728047"/>
            <a:ext cx="6037623" cy="6048163"/>
          </a:xfrm>
        </p:spPr>
        <p:txBody>
          <a:bodyPr anchor="b"/>
          <a:lstStyle>
            <a:lvl1pPr>
              <a:defRPr sz="6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8353" y="3732107"/>
            <a:ext cx="9476899" cy="18420497"/>
          </a:xfrm>
        </p:spPr>
        <p:txBody>
          <a:bodyPr/>
          <a:lstStyle>
            <a:lvl1pPr>
              <a:defRPr sz="6551"/>
            </a:lvl1pPr>
            <a:lvl2pPr>
              <a:defRPr sz="5732"/>
            </a:lvl2pPr>
            <a:lvl3pPr>
              <a:defRPr sz="4913"/>
            </a:lvl3pPr>
            <a:lvl4pPr>
              <a:defRPr sz="4094"/>
            </a:lvl4pPr>
            <a:lvl5pPr>
              <a:defRPr sz="4094"/>
            </a:lvl5pPr>
            <a:lvl6pPr>
              <a:defRPr sz="4094"/>
            </a:lvl6pPr>
            <a:lvl7pPr>
              <a:defRPr sz="4094"/>
            </a:lvl7pPr>
            <a:lvl8pPr>
              <a:defRPr sz="4094"/>
            </a:lvl8pPr>
            <a:lvl9pPr>
              <a:defRPr sz="409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9424" y="7776210"/>
            <a:ext cx="6037623" cy="14406391"/>
          </a:xfrm>
        </p:spPr>
        <p:txBody>
          <a:bodyPr/>
          <a:lstStyle>
            <a:lvl1pPr marL="0" indent="0">
              <a:buNone/>
              <a:defRPr sz="3276"/>
            </a:lvl1pPr>
            <a:lvl2pPr marL="935980" indent="0">
              <a:buNone/>
              <a:defRPr sz="2866"/>
            </a:lvl2pPr>
            <a:lvl3pPr marL="1871960" indent="0">
              <a:buNone/>
              <a:defRPr sz="2457"/>
            </a:lvl3pPr>
            <a:lvl4pPr marL="2807940" indent="0">
              <a:buNone/>
              <a:defRPr sz="2047"/>
            </a:lvl4pPr>
            <a:lvl5pPr marL="3743919" indent="0">
              <a:buNone/>
              <a:defRPr sz="2047"/>
            </a:lvl5pPr>
            <a:lvl6pPr marL="4679899" indent="0">
              <a:buNone/>
              <a:defRPr sz="2047"/>
            </a:lvl6pPr>
            <a:lvl7pPr marL="5615879" indent="0">
              <a:buNone/>
              <a:defRPr sz="2047"/>
            </a:lvl7pPr>
            <a:lvl8pPr marL="6551859" indent="0">
              <a:buNone/>
              <a:defRPr sz="2047"/>
            </a:lvl8pPr>
            <a:lvl9pPr marL="7487839" indent="0">
              <a:buNone/>
              <a:defRPr sz="204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7378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424" y="1728047"/>
            <a:ext cx="6037623" cy="6048163"/>
          </a:xfrm>
        </p:spPr>
        <p:txBody>
          <a:bodyPr anchor="b"/>
          <a:lstStyle>
            <a:lvl1pPr>
              <a:defRPr sz="6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58353" y="3732107"/>
            <a:ext cx="9476899" cy="18420497"/>
          </a:xfrm>
        </p:spPr>
        <p:txBody>
          <a:bodyPr anchor="t"/>
          <a:lstStyle>
            <a:lvl1pPr marL="0" indent="0">
              <a:buNone/>
              <a:defRPr sz="6551"/>
            </a:lvl1pPr>
            <a:lvl2pPr marL="935980" indent="0">
              <a:buNone/>
              <a:defRPr sz="5732"/>
            </a:lvl2pPr>
            <a:lvl3pPr marL="1871960" indent="0">
              <a:buNone/>
              <a:defRPr sz="4913"/>
            </a:lvl3pPr>
            <a:lvl4pPr marL="2807940" indent="0">
              <a:buNone/>
              <a:defRPr sz="4094"/>
            </a:lvl4pPr>
            <a:lvl5pPr marL="3743919" indent="0">
              <a:buNone/>
              <a:defRPr sz="4094"/>
            </a:lvl5pPr>
            <a:lvl6pPr marL="4679899" indent="0">
              <a:buNone/>
              <a:defRPr sz="4094"/>
            </a:lvl6pPr>
            <a:lvl7pPr marL="5615879" indent="0">
              <a:buNone/>
              <a:defRPr sz="4094"/>
            </a:lvl7pPr>
            <a:lvl8pPr marL="6551859" indent="0">
              <a:buNone/>
              <a:defRPr sz="4094"/>
            </a:lvl8pPr>
            <a:lvl9pPr marL="7487839" indent="0">
              <a:buNone/>
              <a:defRPr sz="40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9424" y="7776210"/>
            <a:ext cx="6037623" cy="14406391"/>
          </a:xfrm>
        </p:spPr>
        <p:txBody>
          <a:bodyPr/>
          <a:lstStyle>
            <a:lvl1pPr marL="0" indent="0">
              <a:buNone/>
              <a:defRPr sz="3276"/>
            </a:lvl1pPr>
            <a:lvl2pPr marL="935980" indent="0">
              <a:buNone/>
              <a:defRPr sz="2866"/>
            </a:lvl2pPr>
            <a:lvl3pPr marL="1871960" indent="0">
              <a:buNone/>
              <a:defRPr sz="2457"/>
            </a:lvl3pPr>
            <a:lvl4pPr marL="2807940" indent="0">
              <a:buNone/>
              <a:defRPr sz="2047"/>
            </a:lvl4pPr>
            <a:lvl5pPr marL="3743919" indent="0">
              <a:buNone/>
              <a:defRPr sz="2047"/>
            </a:lvl5pPr>
            <a:lvl6pPr marL="4679899" indent="0">
              <a:buNone/>
              <a:defRPr sz="2047"/>
            </a:lvl6pPr>
            <a:lvl7pPr marL="5615879" indent="0">
              <a:buNone/>
              <a:defRPr sz="2047"/>
            </a:lvl7pPr>
            <a:lvl8pPr marL="6551859" indent="0">
              <a:buNone/>
              <a:defRPr sz="2047"/>
            </a:lvl8pPr>
            <a:lvl9pPr marL="7487839" indent="0">
              <a:buNone/>
              <a:defRPr sz="204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66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6986" y="1380043"/>
            <a:ext cx="16145828" cy="5010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6986" y="6900186"/>
            <a:ext cx="16145828" cy="16446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6986" y="24024655"/>
            <a:ext cx="4211955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4FADF-D0C6-45B9-9519-8E9831A40386}" type="datetimeFigureOut">
              <a:rPr lang="en-HK" smtClean="0"/>
              <a:t>20/10/2021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00934" y="24024655"/>
            <a:ext cx="6317933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220859" y="24024655"/>
            <a:ext cx="4211955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5F5AF-862F-45CA-A860-81859B018C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874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1871960" rtl="0" eaLnBrk="1" latinLnBrk="0" hangingPunct="1">
        <a:lnSpc>
          <a:spcPct val="90000"/>
        </a:lnSpc>
        <a:spcBef>
          <a:spcPct val="0"/>
        </a:spcBef>
        <a:buNone/>
        <a:defRPr sz="90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7990" indent="-467990" algn="l" defTabSz="1871960" rtl="0" eaLnBrk="1" latinLnBrk="0" hangingPunct="1">
        <a:lnSpc>
          <a:spcPct val="90000"/>
        </a:lnSpc>
        <a:spcBef>
          <a:spcPts val="2047"/>
        </a:spcBef>
        <a:buFont typeface="Arial" panose="020B0604020202020204" pitchFamily="34" charset="0"/>
        <a:buChar char="•"/>
        <a:defRPr sz="5732" kern="1200">
          <a:solidFill>
            <a:schemeClr val="tx1"/>
          </a:solidFill>
          <a:latin typeface="+mn-lt"/>
          <a:ea typeface="+mn-ea"/>
          <a:cs typeface="+mn-cs"/>
        </a:defRPr>
      </a:lvl1pPr>
      <a:lvl2pPr marL="1403970" indent="-467990" algn="l" defTabSz="187196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4913" kern="1200">
          <a:solidFill>
            <a:schemeClr val="tx1"/>
          </a:solidFill>
          <a:latin typeface="+mn-lt"/>
          <a:ea typeface="+mn-ea"/>
          <a:cs typeface="+mn-cs"/>
        </a:defRPr>
      </a:lvl2pPr>
      <a:lvl3pPr marL="2339950" indent="-467990" algn="l" defTabSz="187196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4094" kern="1200">
          <a:solidFill>
            <a:schemeClr val="tx1"/>
          </a:solidFill>
          <a:latin typeface="+mn-lt"/>
          <a:ea typeface="+mn-ea"/>
          <a:cs typeface="+mn-cs"/>
        </a:defRPr>
      </a:lvl3pPr>
      <a:lvl4pPr marL="3275929" indent="-467990" algn="l" defTabSz="187196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4pPr>
      <a:lvl5pPr marL="4211909" indent="-467990" algn="l" defTabSz="187196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5pPr>
      <a:lvl6pPr marL="5147889" indent="-467990" algn="l" defTabSz="187196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6pPr>
      <a:lvl7pPr marL="6083869" indent="-467990" algn="l" defTabSz="187196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7pPr>
      <a:lvl8pPr marL="7019849" indent="-467990" algn="l" defTabSz="187196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8pPr>
      <a:lvl9pPr marL="7955829" indent="-467990" algn="l" defTabSz="187196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36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1pPr>
      <a:lvl2pPr marL="935980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2pPr>
      <a:lvl3pPr marL="1871960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3pPr>
      <a:lvl4pPr marL="2807940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4pPr>
      <a:lvl5pPr marL="3743919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5pPr>
      <a:lvl6pPr marL="4679899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6pPr>
      <a:lvl7pPr marL="5615879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7pPr>
      <a:lvl8pPr marL="6551859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8pPr>
      <a:lvl9pPr marL="7487839" algn="l" defTabSz="1871960" rtl="0" eaLnBrk="1" latinLnBrk="0" hangingPunct="1">
        <a:defRPr sz="36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CBD0544-A506-4187-9A62-FD0DC7A3F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301" y="21706442"/>
            <a:ext cx="1803522" cy="4114286"/>
          </a:xfrm>
          <a:prstGeom prst="rect">
            <a:avLst/>
          </a:prstGeom>
        </p:spPr>
      </p:pic>
      <p:sp>
        <p:nvSpPr>
          <p:cNvPr id="310" name="TextBox 309">
            <a:extLst>
              <a:ext uri="{FF2B5EF4-FFF2-40B4-BE49-F238E27FC236}">
                <a16:creationId xmlns:a16="http://schemas.microsoft.com/office/drawing/2014/main" id="{0B93FAE2-6136-4D56-A96E-35F866B6D688}"/>
              </a:ext>
            </a:extLst>
          </p:cNvPr>
          <p:cNvSpPr txBox="1"/>
          <p:nvPr/>
        </p:nvSpPr>
        <p:spPr>
          <a:xfrm>
            <a:off x="233418" y="430752"/>
            <a:ext cx="1787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Figure 5</a:t>
            </a:r>
            <a:endParaRPr lang="en-HK" sz="3600" dirty="0"/>
          </a:p>
        </p:txBody>
      </p:sp>
      <p:graphicFrame>
        <p:nvGraphicFramePr>
          <p:cNvPr id="311" name="Table 310">
            <a:extLst>
              <a:ext uri="{FF2B5EF4-FFF2-40B4-BE49-F238E27FC236}">
                <a16:creationId xmlns:a16="http://schemas.microsoft.com/office/drawing/2014/main" id="{A7B848CB-DEE9-4596-A36E-74A995788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953558"/>
              </p:ext>
            </p:extLst>
          </p:nvPr>
        </p:nvGraphicFramePr>
        <p:xfrm>
          <a:off x="2363871" y="3885060"/>
          <a:ext cx="2101733" cy="6303264"/>
        </p:xfrm>
        <a:graphic>
          <a:graphicData uri="http://schemas.openxmlformats.org/drawingml/2006/table">
            <a:tbl>
              <a:tblPr/>
              <a:tblGrid>
                <a:gridCol w="2101733">
                  <a:extLst>
                    <a:ext uri="{9D8B030D-6E8A-4147-A177-3AD203B41FA5}">
                      <a16:colId xmlns:a16="http://schemas.microsoft.com/office/drawing/2014/main" val="1637619680"/>
                    </a:ext>
                  </a:extLst>
                </a:gridCol>
              </a:tblGrid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527972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9332401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1242115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2072491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0181406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5584947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2660107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7156464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8066676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6613271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6231016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362803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2740590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8726125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819041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3437380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7210085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345272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79877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1086199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9139104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6750294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9127872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111151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1384859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8762033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2338263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2510047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4030630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2904460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7567349"/>
                  </a:ext>
                </a:extLst>
              </a:tr>
              <a:tr h="193308">
                <a:tc>
                  <a:txBody>
                    <a:bodyPr/>
                    <a:lstStyle/>
                    <a:p>
                      <a:pPr algn="r" fontAlgn="ctr"/>
                      <a:endParaRPr lang="en-US" sz="1230" b="1" kern="1200" spc="-5" dirty="0">
                        <a:solidFill>
                          <a:schemeClr val="bg2">
                            <a:lumMod val="75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1950056"/>
                  </a:ext>
                </a:extLst>
              </a:tr>
            </a:tbl>
          </a:graphicData>
        </a:graphic>
      </p:graphicFrame>
      <p:pic>
        <p:nvPicPr>
          <p:cNvPr id="312" name="Picture 311">
            <a:extLst>
              <a:ext uri="{FF2B5EF4-FFF2-40B4-BE49-F238E27FC236}">
                <a16:creationId xmlns:a16="http://schemas.microsoft.com/office/drawing/2014/main" id="{AA1AE129-F4FA-4F3A-BF17-CB2DE644D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4455" y="3809603"/>
            <a:ext cx="6458346" cy="6513610"/>
          </a:xfrm>
          <a:prstGeom prst="rect">
            <a:avLst/>
          </a:prstGeom>
        </p:spPr>
      </p:pic>
      <p:sp>
        <p:nvSpPr>
          <p:cNvPr id="313" name="TextBox 312">
            <a:extLst>
              <a:ext uri="{FF2B5EF4-FFF2-40B4-BE49-F238E27FC236}">
                <a16:creationId xmlns:a16="http://schemas.microsoft.com/office/drawing/2014/main" id="{D263F441-3E22-48F5-B90C-29FAE5150E89}"/>
              </a:ext>
            </a:extLst>
          </p:cNvPr>
          <p:cNvSpPr txBox="1"/>
          <p:nvPr/>
        </p:nvSpPr>
        <p:spPr>
          <a:xfrm>
            <a:off x="567754" y="5210934"/>
            <a:ext cx="94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b="1" dirty="0"/>
              <a:t>CRC </a:t>
            </a:r>
            <a:endParaRPr lang="zh-CN" altLang="en-US" sz="3200" b="1" dirty="0"/>
          </a:p>
        </p:txBody>
      </p:sp>
      <p:pic>
        <p:nvPicPr>
          <p:cNvPr id="314" name="Picture 313">
            <a:extLst>
              <a:ext uri="{FF2B5EF4-FFF2-40B4-BE49-F238E27FC236}">
                <a16:creationId xmlns:a16="http://schemas.microsoft.com/office/drawing/2014/main" id="{9FAC7B43-DD1A-4C92-8295-740679A10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84745" y="3809603"/>
            <a:ext cx="6292225" cy="6341349"/>
          </a:xfrm>
          <a:prstGeom prst="rect">
            <a:avLst/>
          </a:prstGeom>
        </p:spPr>
      </p:pic>
      <p:pic>
        <p:nvPicPr>
          <p:cNvPr id="315" name="Picture 31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C906E98-0C84-4AD0-B288-12E10F3B9B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7" t="16011" r="38493" b="13102"/>
          <a:stretch/>
        </p:blipFill>
        <p:spPr>
          <a:xfrm>
            <a:off x="12793407" y="5420038"/>
            <a:ext cx="5365486" cy="4717559"/>
          </a:xfrm>
          <a:prstGeom prst="rect">
            <a:avLst/>
          </a:prstGeom>
        </p:spPr>
      </p:pic>
      <p:sp>
        <p:nvSpPr>
          <p:cNvPr id="316" name="TextBox 315">
            <a:extLst>
              <a:ext uri="{FF2B5EF4-FFF2-40B4-BE49-F238E27FC236}">
                <a16:creationId xmlns:a16="http://schemas.microsoft.com/office/drawing/2014/main" id="{4313EC9E-AF7C-4320-A07B-3738F985C201}"/>
              </a:ext>
            </a:extLst>
          </p:cNvPr>
          <p:cNvSpPr txBox="1"/>
          <p:nvPr/>
        </p:nvSpPr>
        <p:spPr>
          <a:xfrm>
            <a:off x="-441581" y="18871449"/>
            <a:ext cx="22149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b="1" dirty="0"/>
              <a:t>Healthy control</a:t>
            </a:r>
            <a:endParaRPr lang="zh-CN" altLang="en-US" sz="3200" b="1" dirty="0"/>
          </a:p>
        </p:txBody>
      </p:sp>
      <p:pic>
        <p:nvPicPr>
          <p:cNvPr id="317" name="Picture 316">
            <a:extLst>
              <a:ext uri="{FF2B5EF4-FFF2-40B4-BE49-F238E27FC236}">
                <a16:creationId xmlns:a16="http://schemas.microsoft.com/office/drawing/2014/main" id="{D96A28AA-3D91-4148-AD6E-589379F158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84745" y="17220258"/>
            <a:ext cx="6484722" cy="6364303"/>
          </a:xfrm>
          <a:prstGeom prst="rect">
            <a:avLst/>
          </a:prstGeom>
        </p:spPr>
      </p:pic>
      <p:pic>
        <p:nvPicPr>
          <p:cNvPr id="318" name="Picture 317">
            <a:extLst>
              <a:ext uri="{FF2B5EF4-FFF2-40B4-BE49-F238E27FC236}">
                <a16:creationId xmlns:a16="http://schemas.microsoft.com/office/drawing/2014/main" id="{77FAF80F-94DD-4803-B614-F417DBBE5C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1037" y="17220258"/>
            <a:ext cx="6451764" cy="6529460"/>
          </a:xfrm>
          <a:prstGeom prst="rect">
            <a:avLst/>
          </a:prstGeom>
        </p:spPr>
      </p:pic>
      <p:pic>
        <p:nvPicPr>
          <p:cNvPr id="319" name="Picture 318">
            <a:extLst>
              <a:ext uri="{FF2B5EF4-FFF2-40B4-BE49-F238E27FC236}">
                <a16:creationId xmlns:a16="http://schemas.microsoft.com/office/drawing/2014/main" id="{F4BC868E-693A-4932-A115-C8BBC837375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62" r="34352"/>
          <a:stretch/>
        </p:blipFill>
        <p:spPr>
          <a:xfrm>
            <a:off x="12818346" y="18523403"/>
            <a:ext cx="4851122" cy="5400000"/>
          </a:xfrm>
          <a:prstGeom prst="rect">
            <a:avLst/>
          </a:prstGeom>
        </p:spPr>
      </p:pic>
      <p:graphicFrame>
        <p:nvGraphicFramePr>
          <p:cNvPr id="320" name="Table 319">
            <a:extLst>
              <a:ext uri="{FF2B5EF4-FFF2-40B4-BE49-F238E27FC236}">
                <a16:creationId xmlns:a16="http://schemas.microsoft.com/office/drawing/2014/main" id="{5E3ADE3D-BD91-4CB2-AAA8-E7B3A8ABB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28286"/>
              </p:ext>
            </p:extLst>
          </p:nvPr>
        </p:nvGraphicFramePr>
        <p:xfrm>
          <a:off x="2040016" y="3885060"/>
          <a:ext cx="2412268" cy="6361566"/>
        </p:xfrm>
        <a:graphic>
          <a:graphicData uri="http://schemas.openxmlformats.org/drawingml/2006/table">
            <a:tbl>
              <a:tblPr/>
              <a:tblGrid>
                <a:gridCol w="2412268">
                  <a:extLst>
                    <a:ext uri="{9D8B030D-6E8A-4147-A177-3AD203B41FA5}">
                      <a16:colId xmlns:a16="http://schemas.microsoft.com/office/drawing/2014/main" val="1637619680"/>
                    </a:ext>
                  </a:extLst>
                </a:gridCol>
              </a:tblGrid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rgbClr val="C0000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rambellii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279722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irregularis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332401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Moniliophthora perniciosa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42115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Erysiphe pulchra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072491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Sphaerulina musiva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181406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Phytophthora capsici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584947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Trichophyton mentagrophytes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660107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kawachii</a:t>
                      </a:r>
                      <a:endParaRPr lang="en-US" sz="1800" kern="1200" spc="-5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156464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Pneumocystis murina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066676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Debaryomyces hansenii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613271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Trichoderma atroviride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231016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Pseudocercospora musae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362803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Cordyceps sp. RAO−2017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40590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clarus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726125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Pichia kudriavzevii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190412"/>
                  </a:ext>
                </a:extLst>
              </a:tr>
              <a:tr h="230366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Paracoccidioides brasiliensis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437380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Albugo candida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210085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Lipomyces starkeyi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452722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Naumovozyma dairenensis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98772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Phytopythium vexans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086199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ochraceoroseus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139104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fioriniae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50294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Coniochaeta ligniaria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127872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Leucoagaricus sp. SymC.cos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11151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salicis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384859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[Candida] arabinofermentans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762033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Baudoinia panamericana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338263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Hyaloscypha variabilis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510047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Schizosaccharomyces pombe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030630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Tuber magnatum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904460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Thielaviopsis punctulata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567349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Edhazardia aedis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950056"/>
                  </a:ext>
                </a:extLst>
              </a:tr>
              <a:tr h="19160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Choanephora cucurbitarum</a:t>
                      </a:r>
                    </a:p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935018"/>
                  </a:ext>
                </a:extLst>
              </a:tr>
            </a:tbl>
          </a:graphicData>
        </a:graphic>
      </p:graphicFrame>
      <p:graphicFrame>
        <p:nvGraphicFramePr>
          <p:cNvPr id="321" name="Table 320">
            <a:extLst>
              <a:ext uri="{FF2B5EF4-FFF2-40B4-BE49-F238E27FC236}">
                <a16:creationId xmlns:a16="http://schemas.microsoft.com/office/drawing/2014/main" id="{C7BBD1FA-3805-4455-8F25-D727F67C3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064455"/>
              </p:ext>
            </p:extLst>
          </p:nvPr>
        </p:nvGraphicFramePr>
        <p:xfrm>
          <a:off x="1986102" y="17349061"/>
          <a:ext cx="2412268" cy="6314782"/>
        </p:xfrm>
        <a:graphic>
          <a:graphicData uri="http://schemas.openxmlformats.org/drawingml/2006/table">
            <a:tbl>
              <a:tblPr/>
              <a:tblGrid>
                <a:gridCol w="2412268">
                  <a:extLst>
                    <a:ext uri="{9D8B030D-6E8A-4147-A177-3AD203B41FA5}">
                      <a16:colId xmlns:a16="http://schemas.microsoft.com/office/drawing/2014/main" val="1637619680"/>
                    </a:ext>
                  </a:extLst>
                </a:gridCol>
              </a:tblGrid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rgbClr val="C0000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rambellii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279722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irregularis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332401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Moniliophthora perniciosa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42115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Erysiphe pulchra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072491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Sphaerulina musiva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181406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Phytophthora capsici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584947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Trichophyton mentagrophytes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660107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kawachii</a:t>
                      </a:r>
                      <a:endParaRPr lang="en-US" sz="1800" kern="1200" spc="-5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156464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Pneumocystis murina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066676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Debaryomyces hansenii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613271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Trichoderma atroviride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231016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Pseudocercospora musae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362803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Cordyceps sp. RAO−2017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40590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clarus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726125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Pichia kudriavzevii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190412"/>
                  </a:ext>
                </a:extLst>
              </a:tr>
              <a:tr h="228670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Paracoccidioides brasiliensis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437380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Albugo candida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210085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Lipomyces starkeyi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452722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Naumovozyma dairenensis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98772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Phytopythium vexans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086199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ochraceoroseus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139104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fioriniae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50294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Coniochaeta ligniaria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127872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Leucoagaricus sp. SymC.cos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11151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salicis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384859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[Candida] arabinofermentans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762033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Baudoinia panamericana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338263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Hyaloscypha variabilis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510047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Schizosaccharomyces pombe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030630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Tuber magnatum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904460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Thielaviopsis punctulata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567349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Edhazardia aedis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950056"/>
                  </a:ext>
                </a:extLst>
              </a:tr>
              <a:tr h="190191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Choanephora cucurbitarum</a:t>
                      </a:r>
                    </a:p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935018"/>
                  </a:ext>
                </a:extLst>
              </a:tr>
            </a:tbl>
          </a:graphicData>
        </a:graphic>
      </p:graphicFrame>
      <p:sp>
        <p:nvSpPr>
          <p:cNvPr id="363" name="Oval 362">
            <a:extLst>
              <a:ext uri="{FF2B5EF4-FFF2-40B4-BE49-F238E27FC236}">
                <a16:creationId xmlns:a16="http://schemas.microsoft.com/office/drawing/2014/main" id="{94592B1B-1ADA-4DA4-852A-6BEA026BDDE8}"/>
              </a:ext>
            </a:extLst>
          </p:cNvPr>
          <p:cNvSpPr/>
          <p:nvPr/>
        </p:nvSpPr>
        <p:spPr>
          <a:xfrm>
            <a:off x="6600146" y="23879448"/>
            <a:ext cx="341640" cy="338842"/>
          </a:xfrm>
          <a:prstGeom prst="ellipse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DEF48F57-8ABB-4B35-9207-09218FAF377D}"/>
              </a:ext>
            </a:extLst>
          </p:cNvPr>
          <p:cNvSpPr txBox="1"/>
          <p:nvPr/>
        </p:nvSpPr>
        <p:spPr>
          <a:xfrm>
            <a:off x="6977658" y="23849718"/>
            <a:ext cx="2305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Asperillaceae</a:t>
            </a:r>
            <a:endParaRPr lang="zh-CN" altLang="en-US" sz="2400" b="1" i="1" dirty="0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E3E05D4B-FEE7-49AF-B85A-BA0298AEE006}"/>
              </a:ext>
            </a:extLst>
          </p:cNvPr>
          <p:cNvSpPr/>
          <p:nvPr/>
        </p:nvSpPr>
        <p:spPr>
          <a:xfrm>
            <a:off x="9169144" y="23845036"/>
            <a:ext cx="341640" cy="338842"/>
          </a:xfrm>
          <a:prstGeom prst="ellipse">
            <a:avLst/>
          </a:prstGeom>
          <a:solidFill>
            <a:srgbClr val="94777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3447FF0C-D16C-4F40-BBBD-402955FFC06A}"/>
              </a:ext>
            </a:extLst>
          </p:cNvPr>
          <p:cNvSpPr txBox="1"/>
          <p:nvPr/>
        </p:nvSpPr>
        <p:spPr>
          <a:xfrm>
            <a:off x="9546656" y="23823188"/>
            <a:ext cx="3069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Ceratocystidaceae</a:t>
            </a:r>
            <a:endParaRPr lang="zh-CN" altLang="en-US" sz="2400" b="1" i="1" dirty="0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610235D4-34FC-4A00-B907-7951EE6704DE}"/>
              </a:ext>
            </a:extLst>
          </p:cNvPr>
          <p:cNvSpPr/>
          <p:nvPr/>
        </p:nvSpPr>
        <p:spPr>
          <a:xfrm>
            <a:off x="12596354" y="23845036"/>
            <a:ext cx="341640" cy="338842"/>
          </a:xfrm>
          <a:prstGeom prst="ellipse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A7B9E0FA-2C2A-47B5-AD22-593AF518BD72}"/>
              </a:ext>
            </a:extLst>
          </p:cNvPr>
          <p:cNvSpPr txBox="1"/>
          <p:nvPr/>
        </p:nvSpPr>
        <p:spPr>
          <a:xfrm>
            <a:off x="12973866" y="23823188"/>
            <a:ext cx="303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Choanephoraceae</a:t>
            </a:r>
            <a:endParaRPr lang="zh-CN" altLang="en-US" sz="2400" b="1" i="1" dirty="0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CB68F6E3-45E3-4180-9B27-428FC69CA28C}"/>
              </a:ext>
            </a:extLst>
          </p:cNvPr>
          <p:cNvSpPr/>
          <p:nvPr/>
        </p:nvSpPr>
        <p:spPr>
          <a:xfrm>
            <a:off x="12596354" y="25031139"/>
            <a:ext cx="341640" cy="338842"/>
          </a:xfrm>
          <a:prstGeom prst="ellipse">
            <a:avLst/>
          </a:prstGeom>
          <a:solidFill>
            <a:srgbClr val="9E7EA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0FB61E0E-87A1-4DBE-B67E-A81D58EA8B5B}"/>
              </a:ext>
            </a:extLst>
          </p:cNvPr>
          <p:cNvSpPr txBox="1"/>
          <p:nvPr/>
        </p:nvSpPr>
        <p:spPr>
          <a:xfrm>
            <a:off x="12973866" y="25009291"/>
            <a:ext cx="2701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Cordycipitaceae</a:t>
            </a:r>
            <a:endParaRPr lang="zh-CN" altLang="en-US" sz="2400" b="1" i="1" dirty="0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4FC4E29D-7869-4831-AF72-BFE7B07B63CB}"/>
              </a:ext>
            </a:extLst>
          </p:cNvPr>
          <p:cNvSpPr/>
          <p:nvPr/>
        </p:nvSpPr>
        <p:spPr>
          <a:xfrm>
            <a:off x="6600146" y="25105386"/>
            <a:ext cx="341640" cy="338841"/>
          </a:xfrm>
          <a:prstGeom prst="ellipse">
            <a:avLst/>
          </a:prstGeom>
          <a:solidFill>
            <a:srgbClr val="A4D2DD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A544CB88-2850-4E77-8CA7-FB1963ACE1DB}"/>
              </a:ext>
            </a:extLst>
          </p:cNvPr>
          <p:cNvSpPr txBox="1"/>
          <p:nvPr/>
        </p:nvSpPr>
        <p:spPr>
          <a:xfrm>
            <a:off x="6977658" y="25066608"/>
            <a:ext cx="2498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Culicosporidae</a:t>
            </a:r>
            <a:endParaRPr lang="zh-CN" altLang="en-US" sz="2400" b="1" i="1" dirty="0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C3558F65-67C8-462A-B7D0-792FE5A503F0}"/>
              </a:ext>
            </a:extLst>
          </p:cNvPr>
          <p:cNvSpPr/>
          <p:nvPr/>
        </p:nvSpPr>
        <p:spPr>
          <a:xfrm>
            <a:off x="6600146" y="24288094"/>
            <a:ext cx="341640" cy="338842"/>
          </a:xfrm>
          <a:prstGeom prst="ellipse">
            <a:avLst/>
          </a:prstGeom>
          <a:solidFill>
            <a:srgbClr val="EEAEA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25ABA310-4AC4-4A6F-9E8D-E7728DAC7E16}"/>
              </a:ext>
            </a:extLst>
          </p:cNvPr>
          <p:cNvSpPr txBox="1"/>
          <p:nvPr/>
        </p:nvSpPr>
        <p:spPr>
          <a:xfrm>
            <a:off x="6977658" y="24255348"/>
            <a:ext cx="2268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Erysiphaceae</a:t>
            </a:r>
            <a:endParaRPr lang="zh-CN" altLang="en-US" sz="2400" b="1" i="1" dirty="0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F36C3D2C-DA8A-45E2-9690-D9CE15AF0C79}"/>
              </a:ext>
            </a:extLst>
          </p:cNvPr>
          <p:cNvSpPr/>
          <p:nvPr/>
        </p:nvSpPr>
        <p:spPr>
          <a:xfrm>
            <a:off x="9169144" y="24239755"/>
            <a:ext cx="341640" cy="338841"/>
          </a:xfrm>
          <a:prstGeom prst="ellipse">
            <a:avLst/>
          </a:prstGeom>
          <a:solidFill>
            <a:srgbClr val="EDCE7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381D8802-D17A-402F-B14F-995C9CA9BD24}"/>
              </a:ext>
            </a:extLst>
          </p:cNvPr>
          <p:cNvSpPr txBox="1"/>
          <p:nvPr/>
        </p:nvSpPr>
        <p:spPr>
          <a:xfrm>
            <a:off x="9546656" y="24231002"/>
            <a:ext cx="2285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Glomeraceae</a:t>
            </a:r>
            <a:endParaRPr lang="zh-CN" altLang="en-US" sz="2400" b="1" i="1" dirty="0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CB5E945B-89DA-4C4B-8818-37414276B6D4}"/>
              </a:ext>
            </a:extLst>
          </p:cNvPr>
          <p:cNvSpPr/>
          <p:nvPr/>
        </p:nvSpPr>
        <p:spPr>
          <a:xfrm>
            <a:off x="12596354" y="24240404"/>
            <a:ext cx="341640" cy="338842"/>
          </a:xfrm>
          <a:prstGeom prst="ellipse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08124DC0-AC42-4D0B-ADCA-4EED7A5F1E7E}"/>
              </a:ext>
            </a:extLst>
          </p:cNvPr>
          <p:cNvSpPr txBox="1"/>
          <p:nvPr/>
        </p:nvSpPr>
        <p:spPr>
          <a:xfrm>
            <a:off x="12973866" y="24218556"/>
            <a:ext cx="2913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Hyaloscyphaceae</a:t>
            </a:r>
            <a:endParaRPr lang="zh-CN" altLang="en-US" sz="2400" b="1" i="1" dirty="0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B059F5CA-26ED-4118-8A17-FE9EF4EA1AAF}"/>
              </a:ext>
            </a:extLst>
          </p:cNvPr>
          <p:cNvSpPr/>
          <p:nvPr/>
        </p:nvSpPr>
        <p:spPr>
          <a:xfrm>
            <a:off x="6600146" y="25514032"/>
            <a:ext cx="341640" cy="338842"/>
          </a:xfrm>
          <a:prstGeom prst="ellipse">
            <a:avLst/>
          </a:prstGeom>
          <a:solidFill>
            <a:srgbClr val="E4B69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F7093329-9329-42DB-8F06-0E3CEF9DA100}"/>
              </a:ext>
            </a:extLst>
          </p:cNvPr>
          <p:cNvSpPr txBox="1"/>
          <p:nvPr/>
        </p:nvSpPr>
        <p:spPr>
          <a:xfrm>
            <a:off x="6977658" y="25472239"/>
            <a:ext cx="2538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Marasmiaceae</a:t>
            </a:r>
            <a:endParaRPr lang="zh-CN" altLang="en-US" sz="2400" b="1" i="1" dirty="0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83438AF9-5F6E-4E3E-80DC-9E2EDE4D1E3D}"/>
              </a:ext>
            </a:extLst>
          </p:cNvPr>
          <p:cNvSpPr/>
          <p:nvPr/>
        </p:nvSpPr>
        <p:spPr>
          <a:xfrm>
            <a:off x="9169144" y="25034717"/>
            <a:ext cx="341640" cy="338842"/>
          </a:xfrm>
          <a:prstGeom prst="ellipse">
            <a:avLst/>
          </a:prstGeom>
          <a:solidFill>
            <a:srgbClr val="80B9B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0758A112-7900-4434-9441-362F5B8C89C7}"/>
              </a:ext>
            </a:extLst>
          </p:cNvPr>
          <p:cNvSpPr txBox="1"/>
          <p:nvPr/>
        </p:nvSpPr>
        <p:spPr>
          <a:xfrm>
            <a:off x="9546656" y="25046630"/>
            <a:ext cx="3432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Mycosphaerallaceae</a:t>
            </a:r>
            <a:endParaRPr lang="zh-CN" altLang="en-US" sz="2400" b="1" i="1" dirty="0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6825AB42-B3FF-457E-9347-40DEF5340E0D}"/>
              </a:ext>
            </a:extLst>
          </p:cNvPr>
          <p:cNvSpPr/>
          <p:nvPr/>
        </p:nvSpPr>
        <p:spPr>
          <a:xfrm>
            <a:off x="6600146" y="24696740"/>
            <a:ext cx="341640" cy="338842"/>
          </a:xfrm>
          <a:prstGeom prst="ellipse">
            <a:avLst/>
          </a:prstGeom>
          <a:solidFill>
            <a:srgbClr val="33FFC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15549B53-7CF5-4C70-8AE9-DE8E419F3F3E}"/>
              </a:ext>
            </a:extLst>
          </p:cNvPr>
          <p:cNvSpPr txBox="1"/>
          <p:nvPr/>
        </p:nvSpPr>
        <p:spPr>
          <a:xfrm>
            <a:off x="6977658" y="24660978"/>
            <a:ext cx="1875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Pichiaceae</a:t>
            </a:r>
            <a:endParaRPr lang="zh-CN" altLang="en-US" sz="2400" b="1" i="1" dirty="0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D6B8B410-CDD6-449F-8744-06D764ABB3FB}"/>
              </a:ext>
            </a:extLst>
          </p:cNvPr>
          <p:cNvSpPr/>
          <p:nvPr/>
        </p:nvSpPr>
        <p:spPr>
          <a:xfrm>
            <a:off x="9169144" y="24616125"/>
            <a:ext cx="341640" cy="338842"/>
          </a:xfrm>
          <a:prstGeom prst="ellipse">
            <a:avLst/>
          </a:prstGeom>
          <a:solidFill>
            <a:srgbClr val="449544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DBCAB790-3629-4862-9539-ED5A5CDD92FD}"/>
              </a:ext>
            </a:extLst>
          </p:cNvPr>
          <p:cNvSpPr txBox="1"/>
          <p:nvPr/>
        </p:nvSpPr>
        <p:spPr>
          <a:xfrm>
            <a:off x="9546656" y="24638816"/>
            <a:ext cx="1941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Pythiaceae</a:t>
            </a:r>
            <a:endParaRPr lang="zh-CN" altLang="en-US" sz="2400" b="1" i="1" dirty="0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CFEA1DC9-2E3B-4B41-8E93-65B8F882D61E}"/>
              </a:ext>
            </a:extLst>
          </p:cNvPr>
          <p:cNvSpPr/>
          <p:nvPr/>
        </p:nvSpPr>
        <p:spPr>
          <a:xfrm>
            <a:off x="12596354" y="24635772"/>
            <a:ext cx="341640" cy="338842"/>
          </a:xfrm>
          <a:prstGeom prst="ellipse">
            <a:avLst/>
          </a:prstGeom>
          <a:solidFill>
            <a:srgbClr val="7D6C7E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952898CA-D0D9-47C6-9E98-6330BFFC28F0}"/>
              </a:ext>
            </a:extLst>
          </p:cNvPr>
          <p:cNvSpPr txBox="1"/>
          <p:nvPr/>
        </p:nvSpPr>
        <p:spPr>
          <a:xfrm>
            <a:off x="12973866" y="24613924"/>
            <a:ext cx="3472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Saccharomycetaceae</a:t>
            </a:r>
            <a:endParaRPr lang="zh-CN" altLang="en-US" sz="2400" b="1" i="1" dirty="0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93A3FEAC-BDE5-4733-8A5B-FDEFCF6137CE}"/>
              </a:ext>
            </a:extLst>
          </p:cNvPr>
          <p:cNvSpPr/>
          <p:nvPr/>
        </p:nvSpPr>
        <p:spPr>
          <a:xfrm>
            <a:off x="9169144" y="25455010"/>
            <a:ext cx="341640" cy="338842"/>
          </a:xfrm>
          <a:prstGeom prst="ellipse">
            <a:avLst/>
          </a:prstGeom>
          <a:solidFill>
            <a:srgbClr val="89D0F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 i="1" dirty="0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9E89CCDD-9FB6-4586-889C-446DC71B6669}"/>
              </a:ext>
            </a:extLst>
          </p:cNvPr>
          <p:cNvSpPr txBox="1"/>
          <p:nvPr/>
        </p:nvSpPr>
        <p:spPr>
          <a:xfrm>
            <a:off x="9546656" y="25454444"/>
            <a:ext cx="328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Teratosphaeriaceae</a:t>
            </a:r>
            <a:endParaRPr lang="zh-CN" altLang="en-US" sz="2400" b="1" i="1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E9942AA0-2FC3-4708-8EBF-85E09B511D4E}"/>
              </a:ext>
            </a:extLst>
          </p:cNvPr>
          <p:cNvSpPr txBox="1"/>
          <p:nvPr/>
        </p:nvSpPr>
        <p:spPr>
          <a:xfrm>
            <a:off x="1811807" y="23903409"/>
            <a:ext cx="1492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Bacteria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25D08CE5-6F57-433C-857A-15BBBC7B484D}"/>
              </a:ext>
            </a:extLst>
          </p:cNvPr>
          <p:cNvSpPr txBox="1"/>
          <p:nvPr/>
        </p:nvSpPr>
        <p:spPr>
          <a:xfrm>
            <a:off x="1811807" y="24360341"/>
            <a:ext cx="1492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6"/>
                </a:solidFill>
              </a:rPr>
              <a:t>Bacteria</a:t>
            </a:r>
            <a:endParaRPr lang="zh-CN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225A7E76-DCB4-4DF6-9F50-0904EEFF7377}"/>
              </a:ext>
            </a:extLst>
          </p:cNvPr>
          <p:cNvSpPr txBox="1"/>
          <p:nvPr/>
        </p:nvSpPr>
        <p:spPr>
          <a:xfrm>
            <a:off x="1811807" y="24817273"/>
            <a:ext cx="1521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Fungus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18E8B8B3-BDBD-469E-B202-F1894627CF59}"/>
              </a:ext>
            </a:extLst>
          </p:cNvPr>
          <p:cNvSpPr txBox="1"/>
          <p:nvPr/>
        </p:nvSpPr>
        <p:spPr>
          <a:xfrm>
            <a:off x="1811807" y="25274204"/>
            <a:ext cx="1521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</a:rPr>
              <a:t>Fungus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094120D3-7F7E-487A-8B9E-86B2723700D4}"/>
              </a:ext>
            </a:extLst>
          </p:cNvPr>
          <p:cNvSpPr txBox="1"/>
          <p:nvPr/>
        </p:nvSpPr>
        <p:spPr>
          <a:xfrm>
            <a:off x="3112450" y="23823189"/>
            <a:ext cx="317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effectLst/>
                <a:latin typeface="-apple-system"/>
              </a:rPr>
              <a:t>Reported pathogens 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5B937557-0110-434F-A388-7FDBD179082F}"/>
              </a:ext>
            </a:extLst>
          </p:cNvPr>
          <p:cNvSpPr txBox="1"/>
          <p:nvPr/>
        </p:nvSpPr>
        <p:spPr>
          <a:xfrm>
            <a:off x="3112450" y="24322261"/>
            <a:ext cx="3203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effectLst/>
                <a:latin typeface="-apple-system"/>
              </a:rPr>
              <a:t>Reported probiotic</a:t>
            </a:r>
            <a:endParaRPr lang="zh-CN" altLang="en-US" sz="2400" b="1" dirty="0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06CD472B-A5B0-4A4C-A3A6-DE891C2647A5}"/>
              </a:ext>
            </a:extLst>
          </p:cNvPr>
          <p:cNvSpPr txBox="1"/>
          <p:nvPr/>
        </p:nvSpPr>
        <p:spPr>
          <a:xfrm>
            <a:off x="3112450" y="24821333"/>
            <a:ext cx="2942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effectLst/>
                <a:latin typeface="-apple-system"/>
              </a:rPr>
              <a:t>CRC Enriched Fungus</a:t>
            </a:r>
            <a:endParaRPr lang="zh-CN" altLang="en-US" sz="2400" b="1" dirty="0"/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411F4B19-6053-4578-AEE1-81155CFB6F19}"/>
              </a:ext>
            </a:extLst>
          </p:cNvPr>
          <p:cNvSpPr txBox="1"/>
          <p:nvPr/>
        </p:nvSpPr>
        <p:spPr>
          <a:xfrm>
            <a:off x="3112450" y="25320405"/>
            <a:ext cx="3161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effectLst/>
                <a:latin typeface="-apple-system"/>
              </a:rPr>
              <a:t>CRC Depleted Fungus</a:t>
            </a:r>
            <a:endParaRPr lang="zh-CN" altLang="en-US" sz="2400" b="1" dirty="0"/>
          </a:p>
        </p:txBody>
      </p:sp>
      <p:graphicFrame>
        <p:nvGraphicFramePr>
          <p:cNvPr id="375" name="Table 13">
            <a:extLst>
              <a:ext uri="{FF2B5EF4-FFF2-40B4-BE49-F238E27FC236}">
                <a16:creationId xmlns:a16="http://schemas.microsoft.com/office/drawing/2014/main" id="{897D28A3-5FF3-4943-85DD-A13C57969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008705"/>
              </p:ext>
            </p:extLst>
          </p:nvPr>
        </p:nvGraphicFramePr>
        <p:xfrm>
          <a:off x="4626695" y="620685"/>
          <a:ext cx="6292225" cy="3224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75">
                  <a:extLst>
                    <a:ext uri="{9D8B030D-6E8A-4147-A177-3AD203B41FA5}">
                      <a16:colId xmlns:a16="http://schemas.microsoft.com/office/drawing/2014/main" val="2449596087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535231064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3355946827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3041435940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074734541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150122162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4089839802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137360343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3644318923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478249728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128055995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717590819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3664046157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3877548048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196452731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165510395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414125454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4107991822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780313653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27843577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459780189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345874705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3072958771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552359648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414583418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605186361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441087425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81544405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055213401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1218574982"/>
                    </a:ext>
                  </a:extLst>
                </a:gridCol>
                <a:gridCol w="202975">
                  <a:extLst>
                    <a:ext uri="{9D8B030D-6E8A-4147-A177-3AD203B41FA5}">
                      <a16:colId xmlns:a16="http://schemas.microsoft.com/office/drawing/2014/main" val="2689246371"/>
                    </a:ext>
                  </a:extLst>
                </a:gridCol>
              </a:tblGrid>
              <a:tr h="322492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Escherichia coli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longum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Ruminococcus bicirculans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Adlercreutzia equolifaciens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adolescentis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thermophilus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Prevotella intermedia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bifidum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milleri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equinus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pseudocatenulatum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salivarius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angulatum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Lactobacillus ruminis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Bifidobacterium </a:t>
                      </a:r>
                      <a:r>
                        <a:rPr lang="en-US" sz="1800" b="1" kern="1200" spc="-5" dirty="0" err="1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catenulatum</a:t>
                      </a:r>
                      <a:endParaRPr lang="en-US" sz="1800" b="1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Streptococcus </a:t>
                      </a:r>
                      <a:r>
                        <a:rPr lang="en-US" sz="1800" b="1" kern="1200" spc="-5" dirty="0" err="1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anginosus</a:t>
                      </a:r>
                      <a:endParaRPr lang="en-US" sz="1800" b="1" kern="1200" spc="-5" dirty="0">
                        <a:solidFill>
                          <a:srgbClr val="7030A0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Fusobacterium periodonticum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Clostridium beijerinckii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[Eubacterium] eligens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Porphyromonas asaccharolytica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Romboutsia ilealis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Brachyspira pilosicoli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Lactococcus </a:t>
                      </a:r>
                      <a:r>
                        <a:rPr lang="en-US" sz="1800" b="1" kern="1200" spc="-5" dirty="0" err="1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garvieae</a:t>
                      </a:r>
                      <a:endParaRPr lang="en-US" sz="1800" b="1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1828800" rtl="0" eaLnBrk="1" fontAlgn="ctr" latinLnBrk="0" hangingPunct="1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Dialister pneumosintes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accent6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Roseburia intestinalis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Butyrivibrio proteoclasticus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 err="1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Pseudobutyrivibrio</a:t>
                      </a:r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 </a:t>
                      </a:r>
                      <a:r>
                        <a:rPr lang="en-US" sz="1800" b="1" kern="1200" spc="-5" dirty="0" err="1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xylanivorans</a:t>
                      </a:r>
                      <a:endParaRPr lang="en-US" sz="1800" b="1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Anaerostipes hadrus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Gemella morbillorum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Parvimonas micra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rgbClr val="7030A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Fusobacterium nucleatum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559241"/>
                  </a:ext>
                </a:extLst>
              </a:tr>
            </a:tbl>
          </a:graphicData>
        </a:graphic>
      </p:graphicFrame>
      <p:graphicFrame>
        <p:nvGraphicFramePr>
          <p:cNvPr id="376" name="Table 13">
            <a:extLst>
              <a:ext uri="{FF2B5EF4-FFF2-40B4-BE49-F238E27FC236}">
                <a16:creationId xmlns:a16="http://schemas.microsoft.com/office/drawing/2014/main" id="{808D85C4-9995-486A-82C1-DE4253EC1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653861"/>
              </p:ext>
            </p:extLst>
          </p:nvPr>
        </p:nvGraphicFramePr>
        <p:xfrm>
          <a:off x="11273507" y="1293775"/>
          <a:ext cx="6344745" cy="2551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65">
                  <a:extLst>
                    <a:ext uri="{9D8B030D-6E8A-4147-A177-3AD203B41FA5}">
                      <a16:colId xmlns:a16="http://schemas.microsoft.com/office/drawing/2014/main" val="1128055995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2717590819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3664046157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3877548048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2196452731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2165510395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2414125454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4107991822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780313653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27843577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2459780189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345874705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3072958771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552359648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414583418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605186361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441087425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81544405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055213401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218574982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2689246371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310908022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3701855140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473766698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789991014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903954798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884205573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16346909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2303422962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1076599052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3524833447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3964020078"/>
                    </a:ext>
                  </a:extLst>
                </a:gridCol>
                <a:gridCol w="192265">
                  <a:extLst>
                    <a:ext uri="{9D8B030D-6E8A-4147-A177-3AD203B41FA5}">
                      <a16:colId xmlns:a16="http://schemas.microsoft.com/office/drawing/2014/main" val="3899790456"/>
                    </a:ext>
                  </a:extLst>
                </a:gridCol>
              </a:tblGrid>
              <a:tr h="255183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Choanephora cucurbitarum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Edhazardia aedis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Thielaviopsis punctulata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Tuber magnatum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Schizosaccharomyces pombe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Hyaloscypha variabilis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Baudoinia panamericana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[Candida] arabinofermentans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salicis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Leucoagaricus sp. SymC.cos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Coniochaeta ligniaria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fioriniae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ochraceoroseus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Phytopythium vexans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Naumovozyma dairenensis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Lipomyces starkeyi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Albugo candida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Paracoccidioides brasiliensis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Pichia kudriavzevii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clarus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Cordyceps sp. RAO−2017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Pseudocercospora musae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Trichoderma atroviride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Debaryomyces hansenii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Pneumocystis murina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kawachii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Trichophyton mentagrophytes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Phytophthora capsici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Sphaerulina musiva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Erysiphe pulchra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Moniliophthora perniciosa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irregularis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spc="-5" dirty="0">
                          <a:solidFill>
                            <a:srgbClr val="C0000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rambellii</a:t>
                      </a:r>
                    </a:p>
                  </a:txBody>
                  <a:tcPr marL="9525" marR="9525" marT="9525" marB="0" vert="ea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559241"/>
                  </a:ext>
                </a:extLst>
              </a:tr>
            </a:tbl>
          </a:graphicData>
        </a:graphic>
      </p:graphicFrame>
      <p:pic>
        <p:nvPicPr>
          <p:cNvPr id="377" name="Picture 376">
            <a:extLst>
              <a:ext uri="{FF2B5EF4-FFF2-40B4-BE49-F238E27FC236}">
                <a16:creationId xmlns:a16="http://schemas.microsoft.com/office/drawing/2014/main" id="{5AB78D55-B3FC-4FE6-98EB-23FB8AC3D7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84745" y="10471848"/>
            <a:ext cx="6433507" cy="6427514"/>
          </a:xfrm>
          <a:prstGeom prst="rect">
            <a:avLst/>
          </a:prstGeom>
        </p:spPr>
      </p:pic>
      <p:pic>
        <p:nvPicPr>
          <p:cNvPr id="378" name="Picture 377">
            <a:extLst>
              <a:ext uri="{FF2B5EF4-FFF2-40B4-BE49-F238E27FC236}">
                <a16:creationId xmlns:a16="http://schemas.microsoft.com/office/drawing/2014/main" id="{D86E8E46-D203-4E10-AF46-5EB9DDD925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4455" y="10471848"/>
            <a:ext cx="6458346" cy="6581272"/>
          </a:xfrm>
          <a:prstGeom prst="rect">
            <a:avLst/>
          </a:prstGeom>
        </p:spPr>
      </p:pic>
      <p:sp>
        <p:nvSpPr>
          <p:cNvPr id="379" name="TextBox 378">
            <a:extLst>
              <a:ext uri="{FF2B5EF4-FFF2-40B4-BE49-F238E27FC236}">
                <a16:creationId xmlns:a16="http://schemas.microsoft.com/office/drawing/2014/main" id="{CBBD40AE-81C6-4111-B234-F1B67D3DCDB9}"/>
              </a:ext>
            </a:extLst>
          </p:cNvPr>
          <p:cNvSpPr txBox="1"/>
          <p:nvPr/>
        </p:nvSpPr>
        <p:spPr>
          <a:xfrm>
            <a:off x="181470" y="12182545"/>
            <a:ext cx="1835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b="1" dirty="0"/>
              <a:t>Adenoma</a:t>
            </a:r>
            <a:endParaRPr lang="zh-CN" altLang="en-US" sz="3200" b="1" dirty="0"/>
          </a:p>
        </p:txBody>
      </p:sp>
      <p:pic>
        <p:nvPicPr>
          <p:cNvPr id="380" name="Picture 379" descr="A picture containing accessory&#10;&#10;Description automatically generated">
            <a:extLst>
              <a:ext uri="{FF2B5EF4-FFF2-40B4-BE49-F238E27FC236}">
                <a16:creationId xmlns:a16="http://schemas.microsoft.com/office/drawing/2014/main" id="{D4CE6174-3490-46F2-B2A8-50464B1E4DE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2" t="9175" r="40699" b="22662"/>
          <a:stretch/>
        </p:blipFill>
        <p:spPr>
          <a:xfrm>
            <a:off x="13197340" y="11292195"/>
            <a:ext cx="5444656" cy="5417998"/>
          </a:xfrm>
          <a:prstGeom prst="rect">
            <a:avLst/>
          </a:prstGeom>
        </p:spPr>
      </p:pic>
      <p:graphicFrame>
        <p:nvGraphicFramePr>
          <p:cNvPr id="381" name="Table 380">
            <a:extLst>
              <a:ext uri="{FF2B5EF4-FFF2-40B4-BE49-F238E27FC236}">
                <a16:creationId xmlns:a16="http://schemas.microsoft.com/office/drawing/2014/main" id="{EB611099-6467-4A26-969A-1F68513DB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212657"/>
              </p:ext>
            </p:extLst>
          </p:nvPr>
        </p:nvGraphicFramePr>
        <p:xfrm>
          <a:off x="2034201" y="10627661"/>
          <a:ext cx="2412268" cy="6369036"/>
        </p:xfrm>
        <a:graphic>
          <a:graphicData uri="http://schemas.openxmlformats.org/drawingml/2006/table">
            <a:tbl>
              <a:tblPr/>
              <a:tblGrid>
                <a:gridCol w="2412268">
                  <a:extLst>
                    <a:ext uri="{9D8B030D-6E8A-4147-A177-3AD203B41FA5}">
                      <a16:colId xmlns:a16="http://schemas.microsoft.com/office/drawing/2014/main" val="1637619680"/>
                    </a:ext>
                  </a:extLst>
                </a:gridCol>
              </a:tblGrid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rgbClr val="C00000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rambellii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279722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irregularis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332401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Moniliophthora perniciosa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42115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Erysiphe pulchra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072491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Sphaerulina musiva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181406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Phytophthora capsici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584947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Trichophyton mentagrophytes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660107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kawachii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156464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Pneumocystis murina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066676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Debaryomyces hansenii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613271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Trichoderma atroviride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231016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Pseudocercospora musae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362803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Cordyceps sp. RAO−2017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40590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Rhizophagus clarus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726125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Pichia kudriavzevii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190412"/>
                  </a:ext>
                </a:extLst>
              </a:tr>
              <a:tr h="230636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Paracoccidioides brasiliensis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437380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Albugo candida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210085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Lipomyces starkeyi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452722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Naumovozyma dairenensis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98772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Phytopythium vexans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086199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Aspergillus ochraceoroseus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139104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fioriniae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750294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Coniochaeta ligniaria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127872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Leucoagaricus sp. SymC.cos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11151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Colletotrichum salicis</a:t>
                      </a: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384859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[Candida] arabinofermentans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762033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Baudoinia panamericana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338263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Hyaloscypha variabilis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510047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Schizosaccharomyces pombe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030630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Tuber magnatum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904460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Thielaviopsis punctulata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567349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Edhazardia aedis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950056"/>
                  </a:ext>
                </a:extLst>
              </a:tr>
              <a:tr h="191825">
                <a:tc>
                  <a:txBody>
                    <a:bodyPr/>
                    <a:lstStyle/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r>
                        <a:rPr lang="en-US" sz="1800" kern="1200" spc="-5" dirty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  <a:ea typeface="+mn-ea"/>
                          <a:cs typeface="Arial"/>
                        </a:rPr>
                        <a:t>Choanephora cucurbitarum</a:t>
                      </a:r>
                    </a:p>
                    <a:p>
                      <a:pPr marL="0" algn="r" defTabSz="457200" rtl="0" eaLnBrk="1" fontAlgn="ctr" latinLnBrk="0" hangingPunct="1">
                        <a:lnSpc>
                          <a:spcPct val="0"/>
                        </a:lnSpc>
                      </a:pPr>
                      <a:endParaRPr lang="en-US" sz="1800" kern="1200" spc="-5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  <a:ea typeface="+mn-ea"/>
                        <a:cs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93501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DC29479-E224-4B18-A9D8-8F16C962281B}"/>
              </a:ext>
            </a:extLst>
          </p:cNvPr>
          <p:cNvSpPr txBox="1"/>
          <p:nvPr/>
        </p:nvSpPr>
        <p:spPr>
          <a:xfrm>
            <a:off x="14178906" y="343508"/>
            <a:ext cx="2260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Fungi</a:t>
            </a:r>
            <a:endParaRPr lang="en-HK" sz="3600" u="sng" dirty="0"/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C436E3E6-9370-452C-B571-8BAE385CF8CD}"/>
              </a:ext>
            </a:extLst>
          </p:cNvPr>
          <p:cNvSpPr txBox="1"/>
          <p:nvPr/>
        </p:nvSpPr>
        <p:spPr>
          <a:xfrm>
            <a:off x="6144475" y="343508"/>
            <a:ext cx="2260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Bacteria</a:t>
            </a:r>
            <a:endParaRPr lang="en-HK" sz="3600" u="sng" dirty="0"/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9FC311FE-4FC6-4348-9EC3-3D2D827723AD}"/>
              </a:ext>
            </a:extLst>
          </p:cNvPr>
          <p:cNvSpPr txBox="1"/>
          <p:nvPr/>
        </p:nvSpPr>
        <p:spPr>
          <a:xfrm rot="16200000">
            <a:off x="410235" y="6957700"/>
            <a:ext cx="2260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Fungi</a:t>
            </a:r>
            <a:endParaRPr lang="en-HK" sz="3600" u="sng" dirty="0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C8526DED-7A89-4A7F-9C8C-FC2690F1B930}"/>
              </a:ext>
            </a:extLst>
          </p:cNvPr>
          <p:cNvSpPr txBox="1"/>
          <p:nvPr/>
        </p:nvSpPr>
        <p:spPr>
          <a:xfrm rot="16200000">
            <a:off x="410235" y="20879679"/>
            <a:ext cx="2260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Fungi</a:t>
            </a:r>
            <a:endParaRPr lang="en-HK" sz="3600" u="sng" dirty="0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9A0664B6-2659-40FA-97E0-098D7E7C55AB}"/>
              </a:ext>
            </a:extLst>
          </p:cNvPr>
          <p:cNvSpPr txBox="1"/>
          <p:nvPr/>
        </p:nvSpPr>
        <p:spPr>
          <a:xfrm rot="16200000">
            <a:off x="410235" y="14321854"/>
            <a:ext cx="2260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Fungi</a:t>
            </a:r>
            <a:endParaRPr lang="en-HK" sz="3600" u="sng" dirty="0"/>
          </a:p>
        </p:txBody>
      </p:sp>
    </p:spTree>
    <p:extLst>
      <p:ext uri="{BB962C8B-B14F-4D97-AF65-F5344CB8AC3E}">
        <p14:creationId xmlns:p14="http://schemas.microsoft.com/office/powerpoint/2010/main" val="412390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407</Words>
  <Application>Microsoft Office PowerPoint</Application>
  <PresentationFormat>Custom</PresentationFormat>
  <Paragraphs>194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Bahnschrift Condensed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Yu (MEDT)</dc:creator>
  <cp:lastModifiedBy>LIN, Yufeng</cp:lastModifiedBy>
  <cp:revision>20</cp:revision>
  <dcterms:created xsi:type="dcterms:W3CDTF">2021-10-18T07:57:36Z</dcterms:created>
  <dcterms:modified xsi:type="dcterms:W3CDTF">2021-10-20T11:05:18Z</dcterms:modified>
</cp:coreProperties>
</file>