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90801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3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25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12" y="4124164"/>
            <a:ext cx="16218139" cy="8773325"/>
          </a:xfrm>
        </p:spPr>
        <p:txBody>
          <a:bodyPr anchor="b"/>
          <a:lstStyle>
            <a:lvl1pPr algn="ctr">
              <a:defRPr sz="1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021" y="13235822"/>
            <a:ext cx="14310122" cy="6084159"/>
          </a:xfrm>
        </p:spPr>
        <p:txBody>
          <a:bodyPr/>
          <a:lstStyle>
            <a:lvl1pPr marL="0" indent="0" algn="ctr">
              <a:buNone/>
              <a:defRPr sz="5008"/>
            </a:lvl1pPr>
            <a:lvl2pPr marL="953994" indent="0" algn="ctr">
              <a:buNone/>
              <a:defRPr sz="4173"/>
            </a:lvl2pPr>
            <a:lvl3pPr marL="1907987" indent="0" algn="ctr">
              <a:buNone/>
              <a:defRPr sz="3756"/>
            </a:lvl3pPr>
            <a:lvl4pPr marL="2861981" indent="0" algn="ctr">
              <a:buNone/>
              <a:defRPr sz="3339"/>
            </a:lvl4pPr>
            <a:lvl5pPr marL="3815974" indent="0" algn="ctr">
              <a:buNone/>
              <a:defRPr sz="3339"/>
            </a:lvl5pPr>
            <a:lvl6pPr marL="4769968" indent="0" algn="ctr">
              <a:buNone/>
              <a:defRPr sz="3339"/>
            </a:lvl6pPr>
            <a:lvl7pPr marL="5723961" indent="0" algn="ctr">
              <a:buNone/>
              <a:defRPr sz="3339"/>
            </a:lvl7pPr>
            <a:lvl8pPr marL="6677955" indent="0" algn="ctr">
              <a:buNone/>
              <a:defRPr sz="3339"/>
            </a:lvl8pPr>
            <a:lvl9pPr marL="7631948" indent="0" algn="ctr">
              <a:buNone/>
              <a:defRPr sz="33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402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794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4243" y="1341665"/>
            <a:ext cx="4114160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762" y="1341665"/>
            <a:ext cx="12103978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1614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34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824" y="6282501"/>
            <a:ext cx="16456641" cy="10482488"/>
          </a:xfrm>
        </p:spPr>
        <p:txBody>
          <a:bodyPr anchor="b"/>
          <a:lstStyle>
            <a:lvl1pPr>
              <a:defRPr sz="1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824" y="16864157"/>
            <a:ext cx="16456641" cy="5512493"/>
          </a:xfrm>
        </p:spPr>
        <p:txBody>
          <a:bodyPr/>
          <a:lstStyle>
            <a:lvl1pPr marL="0" indent="0">
              <a:buNone/>
              <a:defRPr sz="5008">
                <a:solidFill>
                  <a:schemeClr val="tx1"/>
                </a:solidFill>
              </a:defRPr>
            </a:lvl1pPr>
            <a:lvl2pPr marL="953994" indent="0">
              <a:buNone/>
              <a:defRPr sz="4173">
                <a:solidFill>
                  <a:schemeClr val="tx1">
                    <a:tint val="75000"/>
                  </a:schemeClr>
                </a:solidFill>
              </a:defRPr>
            </a:lvl2pPr>
            <a:lvl3pPr marL="1907987" indent="0">
              <a:buNone/>
              <a:defRPr sz="3756">
                <a:solidFill>
                  <a:schemeClr val="tx1">
                    <a:tint val="75000"/>
                  </a:schemeClr>
                </a:solidFill>
              </a:defRPr>
            </a:lvl3pPr>
            <a:lvl4pPr marL="286198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4pPr>
            <a:lvl5pPr marL="3815974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5pPr>
            <a:lvl6pPr marL="476996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6pPr>
            <a:lvl7pPr marL="5723961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7pPr>
            <a:lvl8pPr marL="6677955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8pPr>
            <a:lvl9pPr marL="7631948" indent="0">
              <a:buNone/>
              <a:defRPr sz="3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446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761" y="6708326"/>
            <a:ext cx="810906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9333" y="6708326"/>
            <a:ext cx="810906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71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341671"/>
            <a:ext cx="16456641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248" y="6177496"/>
            <a:ext cx="8071802" cy="302749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248" y="9204991"/>
            <a:ext cx="8071802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59334" y="6177496"/>
            <a:ext cx="8111554" cy="3027495"/>
          </a:xfrm>
        </p:spPr>
        <p:txBody>
          <a:bodyPr anchor="b"/>
          <a:lstStyle>
            <a:lvl1pPr marL="0" indent="0">
              <a:buNone/>
              <a:defRPr sz="5008" b="1"/>
            </a:lvl1pPr>
            <a:lvl2pPr marL="953994" indent="0">
              <a:buNone/>
              <a:defRPr sz="4173" b="1"/>
            </a:lvl2pPr>
            <a:lvl3pPr marL="1907987" indent="0">
              <a:buNone/>
              <a:defRPr sz="3756" b="1"/>
            </a:lvl3pPr>
            <a:lvl4pPr marL="2861981" indent="0">
              <a:buNone/>
              <a:defRPr sz="3339" b="1"/>
            </a:lvl4pPr>
            <a:lvl5pPr marL="3815974" indent="0">
              <a:buNone/>
              <a:defRPr sz="3339" b="1"/>
            </a:lvl5pPr>
            <a:lvl6pPr marL="4769968" indent="0">
              <a:buNone/>
              <a:defRPr sz="3339" b="1"/>
            </a:lvl6pPr>
            <a:lvl7pPr marL="5723961" indent="0">
              <a:buNone/>
              <a:defRPr sz="3339" b="1"/>
            </a:lvl7pPr>
            <a:lvl8pPr marL="6677955" indent="0">
              <a:buNone/>
              <a:defRPr sz="3339" b="1"/>
            </a:lvl8pPr>
            <a:lvl9pPr marL="7631948" indent="0">
              <a:buNone/>
              <a:defRPr sz="333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59334" y="9204991"/>
            <a:ext cx="811155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10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6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109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679998"/>
            <a:ext cx="6153849" cy="5879994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554" y="3628335"/>
            <a:ext cx="9659333" cy="17908316"/>
          </a:xfrm>
        </p:spPr>
        <p:txBody>
          <a:bodyPr/>
          <a:lstStyle>
            <a:lvl1pPr>
              <a:defRPr sz="6677"/>
            </a:lvl1pPr>
            <a:lvl2pPr>
              <a:defRPr sz="5842"/>
            </a:lvl2pPr>
            <a:lvl3pPr>
              <a:defRPr sz="5008"/>
            </a:lvl3pPr>
            <a:lvl4pPr>
              <a:defRPr sz="4173"/>
            </a:lvl4pPr>
            <a:lvl5pPr>
              <a:defRPr sz="4173"/>
            </a:lvl5pPr>
            <a:lvl6pPr>
              <a:defRPr sz="4173"/>
            </a:lvl6pPr>
            <a:lvl7pPr>
              <a:defRPr sz="4173"/>
            </a:lvl7pPr>
            <a:lvl8pPr>
              <a:defRPr sz="4173"/>
            </a:lvl8pPr>
            <a:lvl9pPr>
              <a:defRPr sz="41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7559993"/>
            <a:ext cx="6153849" cy="14005821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15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246" y="1679998"/>
            <a:ext cx="6153849" cy="5879994"/>
          </a:xfrm>
        </p:spPr>
        <p:txBody>
          <a:bodyPr anchor="b"/>
          <a:lstStyle>
            <a:lvl1pPr>
              <a:defRPr sz="6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1554" y="3628335"/>
            <a:ext cx="9659333" cy="17908316"/>
          </a:xfrm>
        </p:spPr>
        <p:txBody>
          <a:bodyPr anchor="t"/>
          <a:lstStyle>
            <a:lvl1pPr marL="0" indent="0">
              <a:buNone/>
              <a:defRPr sz="6677"/>
            </a:lvl1pPr>
            <a:lvl2pPr marL="953994" indent="0">
              <a:buNone/>
              <a:defRPr sz="5842"/>
            </a:lvl2pPr>
            <a:lvl3pPr marL="1907987" indent="0">
              <a:buNone/>
              <a:defRPr sz="5008"/>
            </a:lvl3pPr>
            <a:lvl4pPr marL="2861981" indent="0">
              <a:buNone/>
              <a:defRPr sz="4173"/>
            </a:lvl4pPr>
            <a:lvl5pPr marL="3815974" indent="0">
              <a:buNone/>
              <a:defRPr sz="4173"/>
            </a:lvl5pPr>
            <a:lvl6pPr marL="4769968" indent="0">
              <a:buNone/>
              <a:defRPr sz="4173"/>
            </a:lvl6pPr>
            <a:lvl7pPr marL="5723961" indent="0">
              <a:buNone/>
              <a:defRPr sz="4173"/>
            </a:lvl7pPr>
            <a:lvl8pPr marL="6677955" indent="0">
              <a:buNone/>
              <a:defRPr sz="4173"/>
            </a:lvl8pPr>
            <a:lvl9pPr marL="7631948" indent="0">
              <a:buNone/>
              <a:defRPr sz="4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246" y="7559993"/>
            <a:ext cx="6153849" cy="14005821"/>
          </a:xfrm>
        </p:spPr>
        <p:txBody>
          <a:bodyPr/>
          <a:lstStyle>
            <a:lvl1pPr marL="0" indent="0">
              <a:buNone/>
              <a:defRPr sz="3339"/>
            </a:lvl1pPr>
            <a:lvl2pPr marL="953994" indent="0">
              <a:buNone/>
              <a:defRPr sz="2921"/>
            </a:lvl2pPr>
            <a:lvl3pPr marL="1907987" indent="0">
              <a:buNone/>
              <a:defRPr sz="2504"/>
            </a:lvl3pPr>
            <a:lvl4pPr marL="2861981" indent="0">
              <a:buNone/>
              <a:defRPr sz="2087"/>
            </a:lvl4pPr>
            <a:lvl5pPr marL="3815974" indent="0">
              <a:buNone/>
              <a:defRPr sz="2087"/>
            </a:lvl5pPr>
            <a:lvl6pPr marL="4769968" indent="0">
              <a:buNone/>
              <a:defRPr sz="2087"/>
            </a:lvl6pPr>
            <a:lvl7pPr marL="5723961" indent="0">
              <a:buNone/>
              <a:defRPr sz="2087"/>
            </a:lvl7pPr>
            <a:lvl8pPr marL="6677955" indent="0">
              <a:buNone/>
              <a:defRPr sz="2087"/>
            </a:lvl8pPr>
            <a:lvl9pPr marL="7631948" indent="0">
              <a:buNone/>
              <a:defRPr sz="20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23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761" y="1341671"/>
            <a:ext cx="1645664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761" y="6708326"/>
            <a:ext cx="1645664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761" y="23356649"/>
            <a:ext cx="429303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304" y="23356649"/>
            <a:ext cx="643955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5365" y="23356649"/>
            <a:ext cx="4293037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45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07987" rtl="0" eaLnBrk="1" latinLnBrk="0" hangingPunct="1">
        <a:lnSpc>
          <a:spcPct val="90000"/>
        </a:lnSpc>
        <a:spcBef>
          <a:spcPct val="0"/>
        </a:spcBef>
        <a:buNone/>
        <a:defRPr sz="91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6997" indent="-476997" algn="l" defTabSz="1907987" rtl="0" eaLnBrk="1" latinLnBrk="0" hangingPunct="1">
        <a:lnSpc>
          <a:spcPct val="90000"/>
        </a:lnSpc>
        <a:spcBef>
          <a:spcPts val="2087"/>
        </a:spcBef>
        <a:buFont typeface="Arial" panose="020B0604020202020204" pitchFamily="34" charset="0"/>
        <a:buChar char="•"/>
        <a:defRPr sz="5842" kern="1200">
          <a:solidFill>
            <a:schemeClr val="tx1"/>
          </a:solidFill>
          <a:latin typeface="+mn-lt"/>
          <a:ea typeface="+mn-ea"/>
          <a:cs typeface="+mn-cs"/>
        </a:defRPr>
      </a:lvl1pPr>
      <a:lvl2pPr marL="1430990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5008" kern="1200">
          <a:solidFill>
            <a:schemeClr val="tx1"/>
          </a:solidFill>
          <a:latin typeface="+mn-lt"/>
          <a:ea typeface="+mn-ea"/>
          <a:cs typeface="+mn-cs"/>
        </a:defRPr>
      </a:lvl2pPr>
      <a:lvl3pPr marL="238498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4173" kern="1200">
          <a:solidFill>
            <a:schemeClr val="tx1"/>
          </a:solidFill>
          <a:latin typeface="+mn-lt"/>
          <a:ea typeface="+mn-ea"/>
          <a:cs typeface="+mn-cs"/>
        </a:defRPr>
      </a:lvl3pPr>
      <a:lvl4pPr marL="3338977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429297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5246964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6200958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7154951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8108945" indent="-476997" algn="l" defTabSz="1907987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1pPr>
      <a:lvl2pPr marL="95399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2pPr>
      <a:lvl3pPr marL="1907987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3pPr>
      <a:lvl4pPr marL="286198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4pPr>
      <a:lvl5pPr marL="3815974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5pPr>
      <a:lvl6pPr marL="476996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6pPr>
      <a:lvl7pPr marL="5723961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7pPr>
      <a:lvl8pPr marL="6677955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8pPr>
      <a:lvl9pPr marL="7631948" algn="l" defTabSz="1907987" rtl="0" eaLnBrk="1" latinLnBrk="0" hangingPunct="1">
        <a:defRPr sz="3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6AFF6ADC-F149-4445-A39D-EE518BCD2AAF}"/>
              </a:ext>
            </a:extLst>
          </p:cNvPr>
          <p:cNvSpPr txBox="1"/>
          <p:nvPr/>
        </p:nvSpPr>
        <p:spPr>
          <a:xfrm>
            <a:off x="287334" y="99832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6</a:t>
            </a:r>
            <a:endParaRPr lang="en-HK" sz="3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B3C7C69-8715-4992-A858-FF6C2F9710FD}"/>
              </a:ext>
            </a:extLst>
          </p:cNvPr>
          <p:cNvSpPr txBox="1"/>
          <p:nvPr/>
        </p:nvSpPr>
        <p:spPr>
          <a:xfrm>
            <a:off x="760969" y="686072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10F6C93F-047D-44B8-86AB-6AA61266D2DA}"/>
              </a:ext>
            </a:extLst>
          </p:cNvPr>
          <p:cNvGrpSpPr/>
          <p:nvPr/>
        </p:nvGrpSpPr>
        <p:grpSpPr>
          <a:xfrm>
            <a:off x="15687932" y="1562165"/>
            <a:ext cx="3392231" cy="7976426"/>
            <a:chOff x="15453574" y="15737652"/>
            <a:chExt cx="3392231" cy="7976426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835646C-C915-4718-B52B-DA53E72EC29F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698431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65F6B7-B749-445C-A886-DA047801336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5581" y="21960269"/>
              <a:ext cx="349376" cy="0"/>
            </a:xfrm>
            <a:prstGeom prst="line">
              <a:avLst/>
            </a:prstGeom>
            <a:ln w="38100">
              <a:solidFill>
                <a:srgbClr val="7F7F7F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C43584-F6B7-4797-B678-89FC19E48EF2}"/>
                </a:ext>
              </a:extLst>
            </p:cNvPr>
            <p:cNvSpPr txBox="1"/>
            <p:nvPr/>
          </p:nvSpPr>
          <p:spPr>
            <a:xfrm>
              <a:off x="15936357" y="21566872"/>
              <a:ext cx="2095959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External Correlation</a:t>
              </a:r>
              <a:endParaRPr lang="zh-CN" altLang="en-US" b="1" dirty="0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F32205C-4B12-4C05-82D7-0A3A5DBE96E2}"/>
                </a:ext>
              </a:extLst>
            </p:cNvPr>
            <p:cNvSpPr txBox="1"/>
            <p:nvPr/>
          </p:nvSpPr>
          <p:spPr>
            <a:xfrm>
              <a:off x="15936357" y="21834897"/>
              <a:ext cx="24929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Bacterial Correlation	</a:t>
              </a:r>
              <a:endParaRPr lang="zh-CN" altLang="en-US" b="1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049AE9-AD7E-49B5-BBAA-6C9228285BA3}"/>
                </a:ext>
              </a:extLst>
            </p:cNvPr>
            <p:cNvSpPr txBox="1"/>
            <p:nvPr/>
          </p:nvSpPr>
          <p:spPr>
            <a:xfrm>
              <a:off x="15936357" y="22104607"/>
              <a:ext cx="193771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Fungal Correlation</a:t>
              </a:r>
              <a:endParaRPr lang="zh-CN" altLang="en-US" b="1" dirty="0"/>
            </a:p>
          </p:txBody>
        </p:sp>
        <p:pic>
          <p:nvPicPr>
            <p:cNvPr id="412" name="Picture 411">
              <a:extLst>
                <a:ext uri="{FF2B5EF4-FFF2-40B4-BE49-F238E27FC236}">
                  <a16:creationId xmlns:a16="http://schemas.microsoft.com/office/drawing/2014/main" id="{D2F8EABA-1066-45D8-B3A7-051E30780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5581" y="22246688"/>
              <a:ext cx="349376" cy="128188"/>
            </a:xfrm>
            <a:prstGeom prst="rect">
              <a:avLst/>
            </a:prstGeom>
          </p:spPr>
        </p:pic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42199D80-6A96-4F3D-BC40-1057A90391AE}"/>
                </a:ext>
              </a:extLst>
            </p:cNvPr>
            <p:cNvGrpSpPr/>
            <p:nvPr/>
          </p:nvGrpSpPr>
          <p:grpSpPr>
            <a:xfrm>
              <a:off x="15509246" y="22851831"/>
              <a:ext cx="349376" cy="662602"/>
              <a:chOff x="15336688" y="23871776"/>
              <a:chExt cx="417796" cy="662602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9D1F321-146E-4C87-BF77-AA1CEDE70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3871776"/>
                <a:ext cx="417796" cy="0"/>
              </a:xfrm>
              <a:prstGeom prst="line">
                <a:avLst/>
              </a:prstGeom>
              <a:ln w="127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227F3E3-7EA0-456A-81F0-4263DE45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200361"/>
                <a:ext cx="417796" cy="0"/>
              </a:xfrm>
              <a:prstGeom prst="line">
                <a:avLst/>
              </a:prstGeom>
              <a:ln w="381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3A440F-D03D-48BF-BF0A-CD081863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6688" y="24534378"/>
                <a:ext cx="407973" cy="0"/>
              </a:xfrm>
              <a:prstGeom prst="line">
                <a:avLst/>
              </a:prstGeom>
              <a:ln w="76200">
                <a:solidFill>
                  <a:srgbClr val="7F7F7F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DEEA5B67-44EE-4A22-90E7-338B3AFA1245}"/>
                </a:ext>
              </a:extLst>
            </p:cNvPr>
            <p:cNvSpPr txBox="1"/>
            <p:nvPr/>
          </p:nvSpPr>
          <p:spPr>
            <a:xfrm>
              <a:off x="15950418" y="22696674"/>
              <a:ext cx="168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Abs(z-score)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5</a:t>
              </a:r>
              <a:endParaRPr lang="zh-CN" altLang="en-US" b="1" dirty="0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6ABB4C6E-5398-4EB2-9037-985C96725AC9}"/>
                </a:ext>
              </a:extLst>
            </p:cNvPr>
            <p:cNvSpPr txBox="1"/>
            <p:nvPr/>
          </p:nvSpPr>
          <p:spPr>
            <a:xfrm>
              <a:off x="15986487" y="22988297"/>
              <a:ext cx="202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5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&lt; 6</a:t>
              </a:r>
              <a:endParaRPr lang="zh-CN" altLang="en-US" b="1" dirty="0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E0DAF8C-67D5-4A98-B833-6FC63B40D467}"/>
                </a:ext>
              </a:extLst>
            </p:cNvPr>
            <p:cNvSpPr txBox="1"/>
            <p:nvPr/>
          </p:nvSpPr>
          <p:spPr>
            <a:xfrm>
              <a:off x="15984477" y="23344746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6 </a:t>
              </a:r>
              <a:r>
                <a:rPr lang="zh-CN" altLang="en-US" b="1" dirty="0"/>
                <a:t>≤</a:t>
              </a:r>
              <a:r>
                <a:rPr lang="en-US" altLang="zh-CN" b="1" dirty="0"/>
                <a:t> Abs(z-score) </a:t>
              </a:r>
              <a:endParaRPr lang="zh-CN" altLang="en-US" b="1" dirty="0"/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3270E8A-DCCF-478D-8DCB-3C0D51074C6A}"/>
                </a:ext>
              </a:extLst>
            </p:cNvPr>
            <p:cNvGrpSpPr/>
            <p:nvPr/>
          </p:nvGrpSpPr>
          <p:grpSpPr>
            <a:xfrm>
              <a:off x="15453574" y="15737652"/>
              <a:ext cx="3392231" cy="5612189"/>
              <a:chOff x="204377" y="20552816"/>
              <a:chExt cx="3392231" cy="5612189"/>
            </a:xfrm>
          </p:grpSpPr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9474AAEE-66C2-46D9-9E74-ACDD41105343}"/>
                  </a:ext>
                </a:extLst>
              </p:cNvPr>
              <p:cNvGrpSpPr/>
              <p:nvPr/>
            </p:nvGrpSpPr>
            <p:grpSpPr>
              <a:xfrm>
                <a:off x="287016" y="23849732"/>
                <a:ext cx="2316814" cy="1424422"/>
                <a:chOff x="4314583" y="15618411"/>
                <a:chExt cx="2795153" cy="1749485"/>
              </a:xfrm>
            </p:grpSpPr>
            <p:pic>
              <p:nvPicPr>
                <p:cNvPr id="436" name="Picture 435" descr="Icon&#10;&#10;Description automatically generated">
                  <a:extLst>
                    <a:ext uri="{FF2B5EF4-FFF2-40B4-BE49-F238E27FC236}">
                      <a16:creationId xmlns:a16="http://schemas.microsoft.com/office/drawing/2014/main" id="{7BF20F7E-584E-41D7-BE2C-F1EF753A6F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60242C93-DA08-495D-8457-35F6B3A7EB0A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737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0" dirty="0">
                      <a:effectLst/>
                    </a:rPr>
                    <a:t>Counts</a:t>
                  </a:r>
                  <a:r>
                    <a:rPr lang="en-US" altLang="zh-CN" b="1" i="0" baseline="-25000" dirty="0">
                      <a:effectLst/>
                    </a:rPr>
                    <a:t>corr</a:t>
                  </a:r>
                  <a:r>
                    <a:rPr lang="en-US" altLang="zh-CN" b="1" i="0" dirty="0">
                      <a:effectLst/>
                    </a:rPr>
                    <a:t> </a:t>
                  </a:r>
                  <a:r>
                    <a:rPr lang="zh-CN" altLang="en-US" b="1" i="0" dirty="0">
                      <a:effectLst/>
                    </a:rPr>
                    <a:t>≤ </a:t>
                  </a:r>
                  <a:r>
                    <a:rPr lang="en-US" altLang="zh-CN" b="1" i="0" dirty="0">
                      <a:effectLst/>
                    </a:rPr>
                    <a:t>5</a:t>
                  </a:r>
                  <a:endParaRPr lang="zh-CN" altLang="en-US" b="1" dirty="0"/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2EB6EE77-FE26-4737-8854-A95BB70F469F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2286721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5 &lt;</a:t>
                  </a:r>
                  <a:r>
                    <a:rPr lang="zh-CN" altLang="en-US" b="1" i="0" dirty="0">
                      <a:effectLst/>
                    </a:rPr>
                    <a:t> </a:t>
                  </a:r>
                  <a:r>
                    <a:rPr lang="en-US" altLang="zh-CN" b="1" i="0" dirty="0">
                      <a:effectLst/>
                    </a:rPr>
                    <a:t>Counts</a:t>
                  </a:r>
                  <a:r>
                    <a:rPr lang="en-US" altLang="zh-CN" b="1" i="0" baseline="-25000" dirty="0">
                      <a:effectLst/>
                    </a:rPr>
                    <a:t>corr</a:t>
                  </a:r>
                  <a:r>
                    <a:rPr lang="en-US" altLang="zh-CN" b="1" i="0" dirty="0">
                      <a:effectLst/>
                    </a:rPr>
                    <a:t> </a:t>
                  </a:r>
                  <a:r>
                    <a:rPr lang="zh-CN" altLang="en-US" b="1" i="0" dirty="0">
                      <a:effectLst/>
                    </a:rPr>
                    <a:t>≤ </a:t>
                  </a:r>
                  <a:r>
                    <a:rPr lang="en-US" altLang="zh-CN" b="1" dirty="0"/>
                    <a:t>10</a:t>
                  </a:r>
                  <a:endParaRPr lang="zh-CN" altLang="en-US" b="1" dirty="0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03E22C90-ED20-4E52-B10B-B38AD74B130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942475" cy="453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10 &lt;</a:t>
                  </a:r>
                  <a:r>
                    <a:rPr lang="zh-CN" altLang="en-US" b="1" i="0" dirty="0">
                      <a:effectLst/>
                    </a:rPr>
                    <a:t> </a:t>
                  </a:r>
                  <a:r>
                    <a:rPr lang="en-US" altLang="zh-CN" b="1" i="0" dirty="0">
                      <a:effectLst/>
                    </a:rPr>
                    <a:t>Counts</a:t>
                  </a:r>
                  <a:r>
                    <a:rPr lang="en-US" altLang="zh-CN" b="1" i="0" baseline="-25000" dirty="0">
                      <a:effectLst/>
                    </a:rPr>
                    <a:t>corr</a:t>
                  </a:r>
                  <a:r>
                    <a:rPr lang="en-US" altLang="zh-CN" b="1" i="0" dirty="0">
                      <a:effectLst/>
                    </a:rPr>
                    <a:t> </a:t>
                  </a:r>
                  <a:endParaRPr lang="zh-CN" altLang="en-US" b="1" dirty="0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D71F8C68-C210-4E55-827E-C38D933D82D6}"/>
                  </a:ext>
                </a:extLst>
              </p:cNvPr>
              <p:cNvGrpSpPr/>
              <p:nvPr/>
            </p:nvGrpSpPr>
            <p:grpSpPr>
              <a:xfrm>
                <a:off x="241740" y="25486662"/>
                <a:ext cx="3354868" cy="678343"/>
                <a:chOff x="15395286" y="21464676"/>
                <a:chExt cx="3354868" cy="678343"/>
              </a:xfrm>
            </p:grpSpPr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7AC2172C-61F7-45C4-9F60-C11D7DCB6EA5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47B52375-87DA-4089-A30E-7DF466BC04DC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72134A45-3258-4B01-AEA4-4F4553A8D9CB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4190CCA4-4FCE-446B-BC89-C526148B571A}"/>
                    </a:ext>
                  </a:extLst>
                </p:cNvPr>
                <p:cNvSpPr txBox="1"/>
                <p:nvPr/>
              </p:nvSpPr>
              <p:spPr>
                <a:xfrm>
                  <a:off x="15782555" y="21464676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&lt;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&gt;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A87A02C2-FDF3-4B61-8664-380751D65C27}"/>
                    </a:ext>
                  </a:extLst>
                </p:cNvPr>
                <p:cNvSpPr txBox="1"/>
                <p:nvPr/>
              </p:nvSpPr>
              <p:spPr>
                <a:xfrm>
                  <a:off x="15789151" y="21773687"/>
                  <a:ext cx="29610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z-score &gt; 0 [Corr</a:t>
                  </a:r>
                  <a:r>
                    <a:rPr lang="en-US" altLang="zh-CN" b="1" baseline="-25000" dirty="0"/>
                    <a:t>CRC  </a:t>
                  </a:r>
                  <a:r>
                    <a:rPr lang="en-US" altLang="zh-CN" b="1" dirty="0"/>
                    <a:t>&lt; Corr</a:t>
                  </a:r>
                  <a:r>
                    <a:rPr lang="en-US" altLang="zh-CN" b="1" baseline="-25000" dirty="0"/>
                    <a:t>Ctrl </a:t>
                  </a:r>
                  <a:r>
                    <a:rPr lang="en-US" altLang="zh-CN" b="1" dirty="0"/>
                    <a:t>]</a:t>
                  </a:r>
                  <a:endParaRPr lang="zh-CN" altLang="en-US" b="1" dirty="0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064A800C-8938-409C-BA8B-D4EFF7B50500}"/>
                  </a:ext>
                </a:extLst>
              </p:cNvPr>
              <p:cNvGrpSpPr/>
              <p:nvPr/>
            </p:nvGrpSpPr>
            <p:grpSpPr>
              <a:xfrm>
                <a:off x="204377" y="21692888"/>
                <a:ext cx="3003914" cy="2047714"/>
                <a:chOff x="281761" y="21085888"/>
                <a:chExt cx="3003914" cy="2047714"/>
              </a:xfrm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5D9048DE-8F73-4AF9-AF4C-312714DE6CBF}"/>
                    </a:ext>
                  </a:extLst>
                </p:cNvPr>
                <p:cNvGrpSpPr/>
                <p:nvPr/>
              </p:nvGrpSpPr>
              <p:grpSpPr>
                <a:xfrm>
                  <a:off x="825157" y="21085888"/>
                  <a:ext cx="2460518" cy="1940682"/>
                  <a:chOff x="1352417" y="15491395"/>
                  <a:chExt cx="2968526" cy="2383560"/>
                </a:xfrm>
              </p:grpSpPr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9B4ED1BB-C3DC-4E60-9A0F-07C54DABD331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793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Reported potential</a:t>
                    </a:r>
                  </a:p>
                  <a:p>
                    <a:r>
                      <a:rPr lang="en-US" altLang="zh-CN" b="1" i="0" dirty="0">
                        <a:effectLst/>
                      </a:rPr>
                      <a:t>probiotic</a:t>
                    </a:r>
                    <a:endParaRPr lang="zh-CN" altLang="en-US" b="1" dirty="0"/>
                  </a:p>
                </p:txBody>
              </p: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A1042A46-DF23-4592-8D52-4D7404AF679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402448" cy="11340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Reported potential</a:t>
                    </a:r>
                  </a:p>
                  <a:p>
                    <a:r>
                      <a:rPr lang="en-US" altLang="zh-CN" b="1" i="0" dirty="0">
                        <a:effectLst/>
                      </a:rPr>
                      <a:t>pathogens</a:t>
                    </a:r>
                    <a:endParaRPr lang="zh-CN" altLang="en-US" b="1" dirty="0"/>
                  </a:p>
                  <a:p>
                    <a:r>
                      <a:rPr lang="en-US" altLang="zh-CN" b="1" i="0" dirty="0">
                        <a:effectLst/>
                      </a:rPr>
                      <a:t> </a:t>
                    </a:r>
                  </a:p>
                </p:txBody>
              </p:sp>
              <p:sp>
                <p:nvSpPr>
                  <p:cNvPr id="429" name="TextBox 428">
                    <a:extLst>
                      <a:ext uri="{FF2B5EF4-FFF2-40B4-BE49-F238E27FC236}">
                        <a16:creationId xmlns:a16="http://schemas.microsoft.com/office/drawing/2014/main" id="{E8CC0A48-D3F0-4F8A-9D45-0A5160A3AC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2568460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Unreported bacteria</a:t>
                    </a:r>
                    <a:endParaRPr lang="zh-CN" altLang="en-US" b="1" dirty="0"/>
                  </a:p>
                </p:txBody>
              </p:sp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0E98C879-CA31-484C-8E7D-6F59D9A138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1038926" cy="4536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i="0" dirty="0">
                        <a:effectLst/>
                      </a:rPr>
                      <a:t>Fungus</a:t>
                    </a:r>
                    <a:endParaRPr lang="zh-CN" altLang="en-US" b="1" dirty="0"/>
                  </a:p>
                </p:txBody>
              </p:sp>
            </p:grpSp>
            <p:pic>
              <p:nvPicPr>
                <p:cNvPr id="426" name="Picture 425" descr="Shape&#10;&#10;Description automatically generated">
                  <a:extLst>
                    <a:ext uri="{FF2B5EF4-FFF2-40B4-BE49-F238E27FC236}">
                      <a16:creationId xmlns:a16="http://schemas.microsoft.com/office/drawing/2014/main" id="{5799BC04-76EB-4D87-98E4-568094D7C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4CE81D21-FC39-4928-8833-47B72D554CDE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937944" cy="1019048"/>
                <a:chOff x="336164" y="19245736"/>
                <a:chExt cx="1937944" cy="1019048"/>
              </a:xfrm>
            </p:grpSpPr>
            <p:pic>
              <p:nvPicPr>
                <p:cNvPr id="422" name="Picture 421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84FDA44-A133-4C60-BE11-FDDF364A82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AE10A409-6CFA-4CC1-A5C4-0360BBC53527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441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0" dirty="0">
                      <a:effectLst/>
                    </a:rPr>
                    <a:t>CRC Enriched</a:t>
                  </a:r>
                  <a:endParaRPr lang="zh-CN" altLang="en-US" b="1" dirty="0"/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6AE86D8F-8B6C-46F5-866B-8FE71430C217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480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0" dirty="0">
                      <a:effectLst/>
                    </a:rPr>
                    <a:t>CRC Depleted</a:t>
                  </a:r>
                  <a:endParaRPr lang="zh-CN" altLang="en-US" b="1" dirty="0"/>
                </a:p>
              </p:txBody>
            </p:sp>
          </p:grpSp>
        </p:grpSp>
      </p:grpSp>
      <p:pic>
        <p:nvPicPr>
          <p:cNvPr id="443" name="Picture 442">
            <a:extLst>
              <a:ext uri="{FF2B5EF4-FFF2-40B4-BE49-F238E27FC236}">
                <a16:creationId xmlns:a16="http://schemas.microsoft.com/office/drawing/2014/main" id="{AA71E71D-9105-46F2-AB6E-12CD4B3C75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7" r="13427"/>
          <a:stretch/>
        </p:blipFill>
        <p:spPr>
          <a:xfrm>
            <a:off x="503946" y="1053017"/>
            <a:ext cx="15039185" cy="9387948"/>
          </a:xfrm>
          <a:prstGeom prst="rect">
            <a:avLst/>
          </a:prstGeom>
        </p:spPr>
      </p:pic>
      <p:sp>
        <p:nvSpPr>
          <p:cNvPr id="444" name="TextBox 443">
            <a:extLst>
              <a:ext uri="{FF2B5EF4-FFF2-40B4-BE49-F238E27FC236}">
                <a16:creationId xmlns:a16="http://schemas.microsoft.com/office/drawing/2014/main" id="{E9B24EAB-CC43-4BD4-BF87-C29E3ACBAB83}"/>
              </a:ext>
            </a:extLst>
          </p:cNvPr>
          <p:cNvSpPr txBox="1"/>
          <p:nvPr/>
        </p:nvSpPr>
        <p:spPr>
          <a:xfrm>
            <a:off x="4368707" y="894988"/>
            <a:ext cx="80904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Network for the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differential correlation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of fungi and bacteria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rPr>
              <a:t>between CRC and control</a:t>
            </a:r>
            <a:endParaRPr lang="zh-CN" altLang="en-US" sz="3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DDFE4CF-8B15-4912-846B-1D67611375E2}"/>
              </a:ext>
            </a:extLst>
          </p:cNvPr>
          <p:cNvSpPr txBox="1"/>
          <p:nvPr/>
        </p:nvSpPr>
        <p:spPr>
          <a:xfrm>
            <a:off x="2981357" y="2025117"/>
            <a:ext cx="1953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i="0" dirty="0" err="1">
                <a:solidFill>
                  <a:srgbClr val="C00000"/>
                </a:solidFill>
                <a:effectLst/>
                <a:latin typeface="-apple-system"/>
              </a:rPr>
              <a:t>Fun_Cluster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52A5171-0EEB-4DFE-AB7A-71CF3414D6FD}"/>
              </a:ext>
            </a:extLst>
          </p:cNvPr>
          <p:cNvSpPr txBox="1"/>
          <p:nvPr/>
        </p:nvSpPr>
        <p:spPr>
          <a:xfrm>
            <a:off x="11072245" y="1956883"/>
            <a:ext cx="1934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Bac_Cluster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90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17</cp:revision>
  <dcterms:created xsi:type="dcterms:W3CDTF">2021-10-18T07:57:36Z</dcterms:created>
  <dcterms:modified xsi:type="dcterms:W3CDTF">2021-10-20T03:24:21Z</dcterms:modified>
</cp:coreProperties>
</file>