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85" r:id="rId2"/>
  </p:sldIdLst>
  <p:sldSz cx="18288000" cy="264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Yufeng" initials="LY" lastIdx="1" clrIdx="0">
    <p:extLst>
      <p:ext uri="{19B8F6BF-5375-455C-9EA6-DF929625EA0E}">
        <p15:presenceInfo xmlns:p15="http://schemas.microsoft.com/office/powerpoint/2012/main" userId="LIN, Yuf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0"/>
    <a:srgbClr val="004586"/>
    <a:srgbClr val="57868C"/>
    <a:srgbClr val="7F7F7F"/>
    <a:srgbClr val="89D0F5"/>
    <a:srgbClr val="7D6C7E"/>
    <a:srgbClr val="449544"/>
    <a:srgbClr val="33FFCC"/>
    <a:srgbClr val="80B9BF"/>
    <a:srgbClr val="E4B6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0" autoAdjust="0"/>
    <p:restoredTop sz="89187" autoAdjust="0"/>
  </p:normalViewPr>
  <p:slideViewPr>
    <p:cSldViewPr showGuides="1">
      <p:cViewPr>
        <p:scale>
          <a:sx n="50" d="100"/>
          <a:sy n="50" d="100"/>
        </p:scale>
        <p:origin x="2064" y="-2862"/>
      </p:cViewPr>
      <p:guideLst>
        <p:guide orient="horz" pos="8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B1348-179B-48C0-8B72-D42ACFB4251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6707E-6C02-4B4C-A751-ABD3C44EF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0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29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56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85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12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41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68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4997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26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F:\GitHub\multi-CRC-fungi\07.FeatureSelection\03.Plot</a:t>
            </a:r>
          </a:p>
          <a:p>
            <a:endParaRPr lang="en-US" altLang="zh-CN" dirty="0"/>
          </a:p>
          <a:p>
            <a:r>
              <a:rPr lang="en-US" altLang="zh-CN" dirty="0"/>
              <a:t>With multiple criteria, we obtained 74 significant different features, 33 mainly different features and 2 core features.</a:t>
            </a:r>
          </a:p>
          <a:p>
            <a:r>
              <a:rPr lang="en-US" altLang="zh-CN" dirty="0"/>
              <a:t>We also explored the performance of these 74 features in different cohorts and do some comparison between Control group and CRC group.</a:t>
            </a:r>
          </a:p>
          <a:p>
            <a:r>
              <a:rPr lang="en-US" altLang="zh-CN" dirty="0"/>
              <a:t>In order to validation our results, we utilized the same method in bacteria selection.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6707E-6C02-4B4C-A751-ABD3C44EF5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2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323176"/>
            <a:ext cx="15544800" cy="9196681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3874517"/>
            <a:ext cx="13716000" cy="6377750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1406407"/>
            <a:ext cx="3943350" cy="22386339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1406407"/>
            <a:ext cx="11601450" cy="22386339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90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4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6585663"/>
            <a:ext cx="15773400" cy="1098832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7677937"/>
            <a:ext cx="15773400" cy="5778498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3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7032037"/>
            <a:ext cx="7772400" cy="1676070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7032037"/>
            <a:ext cx="7772400" cy="1676070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406413"/>
            <a:ext cx="15773400" cy="510587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6475591"/>
            <a:ext cx="7736680" cy="317358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9649178"/>
            <a:ext cx="7736680" cy="1419248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6475591"/>
            <a:ext cx="7774782" cy="317358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9649178"/>
            <a:ext cx="7774782" cy="1419248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0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7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5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761067"/>
            <a:ext cx="5898356" cy="6163733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3803421"/>
            <a:ext cx="9258300" cy="1877248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7924800"/>
            <a:ext cx="5898356" cy="1468167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0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761067"/>
            <a:ext cx="5898356" cy="6163733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3803421"/>
            <a:ext cx="9258300" cy="1877248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7924800"/>
            <a:ext cx="5898356" cy="1468167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48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406413"/>
            <a:ext cx="15773400" cy="5105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7032037"/>
            <a:ext cx="15773400" cy="16760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24483725"/>
            <a:ext cx="4114800" cy="1406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CB261-BEEE-4617-A9AD-DBFE6CD48D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24483725"/>
            <a:ext cx="6172200" cy="1406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24483725"/>
            <a:ext cx="4114800" cy="1406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9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72EA68A7-AA64-4D3C-AE8A-012E7024735E}"/>
              </a:ext>
            </a:extLst>
          </p:cNvPr>
          <p:cNvGrpSpPr/>
          <p:nvPr/>
        </p:nvGrpSpPr>
        <p:grpSpPr>
          <a:xfrm>
            <a:off x="-37020" y="6433281"/>
            <a:ext cx="10626947" cy="7746827"/>
            <a:chOff x="-166683" y="7519368"/>
            <a:chExt cx="10837203" cy="8257143"/>
          </a:xfrm>
        </p:grpSpPr>
        <p:pic>
          <p:nvPicPr>
            <p:cNvPr id="26" name="Picture 25" descr="Chart&#10;&#10;Description automatically generated">
              <a:extLst>
                <a:ext uri="{FF2B5EF4-FFF2-40B4-BE49-F238E27FC236}">
                  <a16:creationId xmlns:a16="http://schemas.microsoft.com/office/drawing/2014/main" id="{20ACA805-BE49-45AE-88FD-52A017575E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5386"/>
            <a:stretch/>
          </p:blipFill>
          <p:spPr>
            <a:xfrm>
              <a:off x="1414915" y="7519368"/>
              <a:ext cx="9255605" cy="8257143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BA66AF9-7A41-4B2B-8E6C-9DE856FB6D48}"/>
                </a:ext>
              </a:extLst>
            </p:cNvPr>
            <p:cNvGrpSpPr/>
            <p:nvPr/>
          </p:nvGrpSpPr>
          <p:grpSpPr>
            <a:xfrm>
              <a:off x="-166683" y="7719420"/>
              <a:ext cx="1772729" cy="7917882"/>
              <a:chOff x="-166683" y="7719420"/>
              <a:chExt cx="1772729" cy="791788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76006F-75B2-49B0-8565-5631E551B25A}"/>
                  </a:ext>
                </a:extLst>
              </p:cNvPr>
              <p:cNvSpPr txBox="1"/>
              <p:nvPr/>
            </p:nvSpPr>
            <p:spPr>
              <a:xfrm>
                <a:off x="-44566" y="7719420"/>
                <a:ext cx="1528495" cy="656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700" b="1" dirty="0"/>
                  <a:t>2014_ZellerG</a:t>
                </a:r>
              </a:p>
              <a:p>
                <a:pPr algn="ctr"/>
                <a:r>
                  <a:rPr lang="en-US" altLang="zh-CN" sz="1700" b="1" dirty="0"/>
                  <a:t>(EU)</a:t>
                </a:r>
                <a:endParaRPr lang="zh-CN" altLang="en-US" sz="1700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4DCE0BA-8C72-4A85-B063-0A148B95D7A3}"/>
                  </a:ext>
                </a:extLst>
              </p:cNvPr>
              <p:cNvSpPr txBox="1"/>
              <p:nvPr/>
            </p:nvSpPr>
            <p:spPr>
              <a:xfrm>
                <a:off x="64694" y="8774435"/>
                <a:ext cx="1309974" cy="656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700" b="1" dirty="0"/>
                  <a:t>2015_FengQ</a:t>
                </a:r>
              </a:p>
              <a:p>
                <a:pPr algn="ctr"/>
                <a:r>
                  <a:rPr lang="en-US" altLang="zh-CN" sz="1700" b="1" dirty="0"/>
                  <a:t>(OC)</a:t>
                </a:r>
                <a:endParaRPr lang="zh-CN" altLang="en-US" sz="1700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38F3ED-1C93-40B1-9353-72F4C606E0BC}"/>
                  </a:ext>
                </a:extLst>
              </p:cNvPr>
              <p:cNvSpPr txBox="1"/>
              <p:nvPr/>
            </p:nvSpPr>
            <p:spPr>
              <a:xfrm>
                <a:off x="-166683" y="9780513"/>
                <a:ext cx="1772729" cy="656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700" b="1" dirty="0"/>
                  <a:t>2016_VogtmannE</a:t>
                </a:r>
              </a:p>
              <a:p>
                <a:pPr algn="ctr"/>
                <a:r>
                  <a:rPr lang="en-US" altLang="zh-CN" sz="1700" b="1" dirty="0"/>
                  <a:t>(NA)</a:t>
                </a:r>
                <a:endParaRPr lang="zh-CN" altLang="en-US" sz="17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E4202D-5E52-4C4E-9952-0B78144CA45F}"/>
                  </a:ext>
                </a:extLst>
              </p:cNvPr>
              <p:cNvSpPr txBox="1"/>
              <p:nvPr/>
            </p:nvSpPr>
            <p:spPr>
              <a:xfrm>
                <a:off x="-166139" y="10825782"/>
                <a:ext cx="1771640" cy="656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700" b="1" dirty="0"/>
                  <a:t>2019_ThomasAM</a:t>
                </a:r>
              </a:p>
              <a:p>
                <a:pPr algn="ctr"/>
                <a:r>
                  <a:rPr lang="en-US" altLang="zh-CN" sz="1700" b="1" dirty="0"/>
                  <a:t>(EU)</a:t>
                </a:r>
                <a:endParaRPr lang="zh-CN" altLang="en-US" sz="1700" b="1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E4E75E-9AEF-4243-A514-540DCC86ABE9}"/>
                  </a:ext>
                </a:extLst>
              </p:cNvPr>
              <p:cNvSpPr txBox="1"/>
              <p:nvPr/>
            </p:nvSpPr>
            <p:spPr>
              <a:xfrm>
                <a:off x="12596" y="11776164"/>
                <a:ext cx="1414170" cy="656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700" b="1" dirty="0"/>
                  <a:t>2019_WirbelJ</a:t>
                </a:r>
              </a:p>
              <a:p>
                <a:pPr algn="ctr"/>
                <a:r>
                  <a:rPr lang="en-US" altLang="zh-CN" sz="1700" b="1" dirty="0"/>
                  <a:t>(EU)</a:t>
                </a:r>
                <a:endParaRPr lang="zh-CN" altLang="en-US" sz="1700" b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5B842B-FF98-45E4-A574-0C426AD403EB}"/>
                  </a:ext>
                </a:extLst>
              </p:cNvPr>
              <p:cNvSpPr txBox="1"/>
              <p:nvPr/>
            </p:nvSpPr>
            <p:spPr>
              <a:xfrm>
                <a:off x="-45689" y="12891718"/>
                <a:ext cx="1530740" cy="656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700" b="1" dirty="0"/>
                  <a:t>2019_YachidaS</a:t>
                </a:r>
              </a:p>
              <a:p>
                <a:pPr algn="ctr"/>
                <a:r>
                  <a:rPr lang="en-US" altLang="zh-CN" sz="1700" b="1" dirty="0"/>
                  <a:t>(AS)</a:t>
                </a:r>
                <a:endParaRPr lang="zh-CN" altLang="en-US" sz="1700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A4B738-582E-4567-9D33-838B8A7E054C}"/>
                  </a:ext>
                </a:extLst>
              </p:cNvPr>
              <p:cNvSpPr txBox="1"/>
              <p:nvPr/>
            </p:nvSpPr>
            <p:spPr>
              <a:xfrm>
                <a:off x="205470" y="13935637"/>
                <a:ext cx="1028423" cy="656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700" b="1" dirty="0"/>
                  <a:t>2017_YuJ</a:t>
                </a:r>
              </a:p>
              <a:p>
                <a:pPr algn="ctr"/>
                <a:r>
                  <a:rPr lang="en-US" altLang="zh-CN" sz="1700" b="1" dirty="0"/>
                  <a:t>(AS)</a:t>
                </a:r>
                <a:endParaRPr lang="zh-CN" altLang="en-US" sz="1700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EFDB879-0EF9-4DC4-92AC-7F3229B602E6}"/>
                  </a:ext>
                </a:extLst>
              </p:cNvPr>
              <p:cNvSpPr txBox="1"/>
              <p:nvPr/>
            </p:nvSpPr>
            <p:spPr>
              <a:xfrm>
                <a:off x="180623" y="14981200"/>
                <a:ext cx="1078117" cy="656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700" b="1" dirty="0"/>
                  <a:t>2021_ YuJ</a:t>
                </a:r>
              </a:p>
              <a:p>
                <a:pPr algn="ctr"/>
                <a:r>
                  <a:rPr lang="en-US" altLang="zh-CN" sz="1700" b="1" dirty="0"/>
                  <a:t>(AS)</a:t>
                </a:r>
                <a:endParaRPr lang="zh-CN" altLang="en-US" sz="1700" b="1" dirty="0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927689-08F8-43B5-A83F-3C7C13680947}"/>
              </a:ext>
            </a:extLst>
          </p:cNvPr>
          <p:cNvGrpSpPr/>
          <p:nvPr/>
        </p:nvGrpSpPr>
        <p:grpSpPr>
          <a:xfrm>
            <a:off x="580937" y="930636"/>
            <a:ext cx="17708079" cy="5131482"/>
            <a:chOff x="143000" y="572041"/>
            <a:chExt cx="17708079" cy="669529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904C087-F836-49A2-B895-CE7BAB3AE032}"/>
                </a:ext>
              </a:extLst>
            </p:cNvPr>
            <p:cNvGrpSpPr/>
            <p:nvPr/>
          </p:nvGrpSpPr>
          <p:grpSpPr>
            <a:xfrm>
              <a:off x="143000" y="572041"/>
              <a:ext cx="17708079" cy="6695299"/>
              <a:chOff x="-145032" y="572041"/>
              <a:chExt cx="17708079" cy="669529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A415E81-4ADF-40A5-85AE-AE85105829CA}"/>
                  </a:ext>
                </a:extLst>
              </p:cNvPr>
              <p:cNvGrpSpPr/>
              <p:nvPr/>
            </p:nvGrpSpPr>
            <p:grpSpPr>
              <a:xfrm>
                <a:off x="724952" y="714612"/>
                <a:ext cx="16838095" cy="6447619"/>
                <a:chOff x="724952" y="714612"/>
                <a:chExt cx="16838095" cy="6447619"/>
              </a:xfrm>
            </p:grpSpPr>
            <p:pic>
              <p:nvPicPr>
                <p:cNvPr id="3" name="Picture 2" descr="Chart, histogram&#10;&#10;Description automatically generated">
                  <a:extLst>
                    <a:ext uri="{FF2B5EF4-FFF2-40B4-BE49-F238E27FC236}">
                      <a16:creationId xmlns:a16="http://schemas.microsoft.com/office/drawing/2014/main" id="{63BE43D0-8DEE-4403-B0E3-051A36D5D0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4952" y="714612"/>
                  <a:ext cx="16838095" cy="6447619"/>
                </a:xfrm>
                <a:prstGeom prst="rect">
                  <a:avLst/>
                </a:prstGeom>
              </p:spPr>
            </p:pic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F34DA0E-745B-4D25-8EFC-E229D50E1B48}"/>
                    </a:ext>
                  </a:extLst>
                </p:cNvPr>
                <p:cNvCxnSpPr/>
                <p:nvPr/>
              </p:nvCxnSpPr>
              <p:spPr>
                <a:xfrm>
                  <a:off x="862013" y="5575152"/>
                  <a:ext cx="16526903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dashDot"/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3386EDC-6E27-4EC9-A6A3-44FBD2FBE50D}"/>
                  </a:ext>
                </a:extLst>
              </p:cNvPr>
              <p:cNvGrpSpPr/>
              <p:nvPr/>
            </p:nvGrpSpPr>
            <p:grpSpPr>
              <a:xfrm>
                <a:off x="-145032" y="572041"/>
                <a:ext cx="1007046" cy="6695299"/>
                <a:chOff x="-145032" y="572041"/>
                <a:chExt cx="1007046" cy="6695299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3713C29-BF85-452E-8741-3C7191BB2674}"/>
                    </a:ext>
                  </a:extLst>
                </p:cNvPr>
                <p:cNvSpPr txBox="1"/>
                <p:nvPr/>
              </p:nvSpPr>
              <p:spPr>
                <a:xfrm>
                  <a:off x="289420" y="4891076"/>
                  <a:ext cx="5725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2.5</a:t>
                  </a:r>
                  <a:endParaRPr lang="zh-CN" altLang="en-US" sz="2400" dirty="0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F4292FF-0F05-4670-8FE7-859DDBA915F4}"/>
                    </a:ext>
                  </a:extLst>
                </p:cNvPr>
                <p:cNvSpPr txBox="1"/>
                <p:nvPr/>
              </p:nvSpPr>
              <p:spPr>
                <a:xfrm>
                  <a:off x="289419" y="2982864"/>
                  <a:ext cx="5725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5.0</a:t>
                  </a:r>
                  <a:endParaRPr lang="zh-CN" altLang="en-US" sz="2400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467A151-2FD3-4D59-BE9C-BBA9EF507360}"/>
                    </a:ext>
                  </a:extLst>
                </p:cNvPr>
                <p:cNvSpPr txBox="1"/>
                <p:nvPr/>
              </p:nvSpPr>
              <p:spPr>
                <a:xfrm>
                  <a:off x="289419" y="994827"/>
                  <a:ext cx="5725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7.5</a:t>
                  </a:r>
                  <a:endParaRPr lang="zh-CN" altLang="en-US" sz="2400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00A81B-D597-436B-9D35-F64F41C66C2F}"/>
                    </a:ext>
                  </a:extLst>
                </p:cNvPr>
                <p:cNvSpPr txBox="1"/>
                <p:nvPr/>
              </p:nvSpPr>
              <p:spPr>
                <a:xfrm>
                  <a:off x="133929" y="572041"/>
                  <a:ext cx="7280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17.0</a:t>
                  </a:r>
                  <a:endParaRPr lang="zh-CN" altLang="en-US" sz="2400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088F703-D538-4D91-AB72-B61617F1FABB}"/>
                    </a:ext>
                  </a:extLst>
                </p:cNvPr>
                <p:cNvSpPr txBox="1"/>
                <p:nvPr/>
              </p:nvSpPr>
              <p:spPr>
                <a:xfrm>
                  <a:off x="-145032" y="1962900"/>
                  <a:ext cx="584775" cy="2435733"/>
                </a:xfrm>
                <a:prstGeom prst="rect">
                  <a:avLst/>
                </a:prstGeom>
                <a:noFill/>
              </p:spPr>
              <p:txBody>
                <a:bodyPr vert="vert270" wrap="square">
                  <a:spAutoFit/>
                </a:bodyPr>
                <a:lstStyle/>
                <a:p>
                  <a:pPr algn="ctr"/>
                  <a:r>
                    <a:rPr lang="en-US" altLang="zh-CN" sz="2600" i="1" spc="-5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- log</a:t>
                  </a:r>
                  <a:r>
                    <a:rPr lang="en-US" altLang="zh-CN" sz="2600" i="1" spc="-5" baseline="-25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r>
                    <a:rPr lang="en-US" altLang="zh-CN" sz="2600" i="1" spc="-5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FDR</a:t>
                  </a:r>
                  <a:endParaRPr lang="zh-CN" altLang="en-US" sz="2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D715BED-6D79-4AE9-9850-5BDDE830E841}"/>
                    </a:ext>
                  </a:extLst>
                </p:cNvPr>
                <p:cNvSpPr txBox="1"/>
                <p:nvPr/>
              </p:nvSpPr>
              <p:spPr>
                <a:xfrm>
                  <a:off x="289419" y="6805675"/>
                  <a:ext cx="5725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0.0</a:t>
                  </a:r>
                  <a:endParaRPr lang="zh-CN" altLang="en-US" sz="2400" dirty="0"/>
                </a:p>
              </p:txBody>
            </p: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AF6D98-BBF5-48FE-A79D-E8FFA5E54EEE}"/>
                </a:ext>
              </a:extLst>
            </p:cNvPr>
            <p:cNvSpPr txBox="1"/>
            <p:nvPr/>
          </p:nvSpPr>
          <p:spPr>
            <a:xfrm>
              <a:off x="15511761" y="4811808"/>
              <a:ext cx="2337506" cy="84330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600" spc="-5" dirty="0">
                  <a:solidFill>
                    <a:srgbClr val="E82546"/>
                  </a:solidFill>
                  <a:cs typeface="Arial"/>
                </a:rPr>
                <a:t>FDR &lt; 0.01</a:t>
              </a:r>
              <a:endParaRPr lang="zh-CN" altLang="en-US" sz="3600" dirty="0">
                <a:solidFill>
                  <a:srgbClr val="E82546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284FC43-F8E5-4899-BD4C-28337E4B9BBE}"/>
              </a:ext>
            </a:extLst>
          </p:cNvPr>
          <p:cNvSpPr txBox="1"/>
          <p:nvPr/>
        </p:nvSpPr>
        <p:spPr>
          <a:xfrm>
            <a:off x="1569772" y="14144104"/>
            <a:ext cx="9230412" cy="4715350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r">
              <a:lnSpc>
                <a:spcPct val="105000"/>
              </a:lnSpc>
            </a:pPr>
            <a:r>
              <a:rPr lang="en-US" altLang="zh-CN" sz="1700" b="1" i="1" u="none" strike="noStrike" baseline="0" dirty="0">
                <a:solidFill>
                  <a:srgbClr val="FF0000"/>
                </a:solidFill>
                <a:latin typeface="ArialMT"/>
              </a:rPr>
              <a:t>Aspergillus rambellii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Rhizophagus irregularis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Moniliophthora perniciosa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Erysiphe pulchra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Sphaerulina musiva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Phytophthora capsici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Trichophyton mentagrophytes</a:t>
            </a:r>
          </a:p>
          <a:p>
            <a:pPr algn="r">
              <a:lnSpc>
                <a:spcPct val="105000"/>
              </a:lnSpc>
            </a:pPr>
            <a:r>
              <a:rPr lang="en-US" altLang="zh-CN" sz="1700" b="1" i="1" u="none" strike="noStrike" baseline="0" dirty="0">
                <a:solidFill>
                  <a:schemeClr val="accent5">
                    <a:lumMod val="50000"/>
                  </a:schemeClr>
                </a:solidFill>
                <a:latin typeface="ArialMT"/>
              </a:rPr>
              <a:t>Aspergillus kawachii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Pneumocystis murina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Debaryomyces hansenii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Trichoderma atroviride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Pseudocercospora musae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Cordyceps sp. RAO−2017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Rhizophagus clarus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Pichia kudriavzevii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Paracoccidioides brasiliensis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Albugo candida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Lipomyces starkeyi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Naumovozyma dairenensis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Phytopythium vexans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Aspergillus ochraceoroseus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Colletotrichum fioriniae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Coniochaeta ligniaria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Leucoagaricus sp. SymC.cos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Colletotrichum salicis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[Candida] arabinofermentans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Baudoinia panamericana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Hyaloscypha variabilis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Schizosaccharomyces pombe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Tuber magnatum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Thielaviopsis punctulata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Edhazardia aedis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Choanephora cucurbitarum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02901DF-4179-402F-BC03-2ECD0F61D83B}"/>
              </a:ext>
            </a:extLst>
          </p:cNvPr>
          <p:cNvGrpSpPr/>
          <p:nvPr/>
        </p:nvGrpSpPr>
        <p:grpSpPr>
          <a:xfrm>
            <a:off x="11766151" y="16745484"/>
            <a:ext cx="3894573" cy="3321563"/>
            <a:chOff x="14256568" y="19463490"/>
            <a:chExt cx="3894573" cy="332156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66937A7-3EA0-4E8B-AFCC-E18FAE4E00D0}"/>
                </a:ext>
              </a:extLst>
            </p:cNvPr>
            <p:cNvGrpSpPr/>
            <p:nvPr/>
          </p:nvGrpSpPr>
          <p:grpSpPr>
            <a:xfrm>
              <a:off x="14256568" y="19463490"/>
              <a:ext cx="3887953" cy="1377358"/>
              <a:chOff x="14256568" y="19463490"/>
              <a:chExt cx="3887953" cy="1377358"/>
            </a:xfrm>
          </p:grpSpPr>
          <p:pic>
            <p:nvPicPr>
              <p:cNvPr id="37" name="Picture 36" descr="A screenshot of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8AE1EC3E-3870-4CB0-A812-4F083FF4B9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55235"/>
              <a:stretch/>
            </p:blipFill>
            <p:spPr>
              <a:xfrm>
                <a:off x="14256568" y="19936288"/>
                <a:ext cx="3887953" cy="90456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FF8D819-80B9-4B5E-BC79-8553293BC267}"/>
                  </a:ext>
                </a:extLst>
              </p:cNvPr>
              <p:cNvSpPr txBox="1"/>
              <p:nvPr/>
            </p:nvSpPr>
            <p:spPr>
              <a:xfrm>
                <a:off x="14663952" y="19463490"/>
                <a:ext cx="30731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- log</a:t>
                </a:r>
                <a:r>
                  <a:rPr lang="en-US" altLang="zh-CN" sz="3200" baseline="-250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zh-CN" sz="32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(p value)</a:t>
                </a:r>
                <a:endParaRPr lang="zh-CN" altLang="en-US" sz="3200" dirty="0">
                  <a:latin typeface="Bahnschrift Condensed" panose="020B0502040204020203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ED1B710-32E4-4D12-8FCA-C31F9642A028}"/>
                </a:ext>
              </a:extLst>
            </p:cNvPr>
            <p:cNvGrpSpPr/>
            <p:nvPr/>
          </p:nvGrpSpPr>
          <p:grpSpPr>
            <a:xfrm>
              <a:off x="14263188" y="20804844"/>
              <a:ext cx="3887953" cy="1980209"/>
              <a:chOff x="14263188" y="21021258"/>
              <a:chExt cx="3887953" cy="1980209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A672322-7C4C-4894-BA58-693149B09248}"/>
                  </a:ext>
                </a:extLst>
              </p:cNvPr>
              <p:cNvCxnSpPr/>
              <p:nvPr/>
            </p:nvCxnSpPr>
            <p:spPr>
              <a:xfrm flipH="1">
                <a:off x="14559116" y="22476365"/>
                <a:ext cx="1268036" cy="0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E95EF04-DE57-4EF2-B983-A948BDAAFF49}"/>
                  </a:ext>
                </a:extLst>
              </p:cNvPr>
              <p:cNvCxnSpPr/>
              <p:nvPr/>
            </p:nvCxnSpPr>
            <p:spPr>
              <a:xfrm flipH="1">
                <a:off x="16675456" y="22487737"/>
                <a:ext cx="1268036" cy="0"/>
              </a:xfrm>
              <a:prstGeom prst="straightConnector1">
                <a:avLst/>
              </a:prstGeom>
              <a:ln w="50800">
                <a:solidFill>
                  <a:schemeClr val="accent5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pic>
            <p:nvPicPr>
              <p:cNvPr id="55" name="Picture 54" descr="A screenshot of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6E6318FF-7BF5-4360-B6B8-C1451D0103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58916"/>
              <a:stretch/>
            </p:blipFill>
            <p:spPr>
              <a:xfrm>
                <a:off x="14263188" y="21488920"/>
                <a:ext cx="3887953" cy="830169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92CB5E-60E7-416A-AE1E-71EBC60A16DD}"/>
                  </a:ext>
                </a:extLst>
              </p:cNvPr>
              <p:cNvSpPr txBox="1"/>
              <p:nvPr/>
            </p:nvSpPr>
            <p:spPr>
              <a:xfrm>
                <a:off x="14364580" y="22509024"/>
                <a:ext cx="165710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600" dirty="0">
                    <a:solidFill>
                      <a:srgbClr val="FF0000"/>
                    </a:solidFill>
                    <a:latin typeface="Bahnschrift Condensed" panose="020B0502040204020203" pitchFamily="34" charset="0"/>
                    <a:cs typeface="Arial" panose="020B0604020202020204" pitchFamily="34" charset="0"/>
                  </a:rPr>
                  <a:t>CRC Enriched</a:t>
                </a:r>
                <a:endParaRPr lang="zh-CN" altLang="en-US" sz="2600" dirty="0">
                  <a:solidFill>
                    <a:srgbClr val="FF0000"/>
                  </a:solidFill>
                  <a:latin typeface="Bahnschrift Condensed" panose="020B05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C559FB-CF87-467A-89E4-1DF25AFA96E3}"/>
                  </a:ext>
                </a:extLst>
              </p:cNvPr>
              <p:cNvSpPr txBox="1"/>
              <p:nvPr/>
            </p:nvSpPr>
            <p:spPr>
              <a:xfrm>
                <a:off x="16480920" y="22509024"/>
                <a:ext cx="165710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600" dirty="0">
                    <a:solidFill>
                      <a:schemeClr val="accent5">
                        <a:lumMod val="75000"/>
                      </a:schemeClr>
                    </a:solidFill>
                    <a:latin typeface="Bahnschrift Condensed" panose="020B0502040204020203" pitchFamily="34" charset="0"/>
                    <a:cs typeface="Arial" panose="020B0604020202020204" pitchFamily="34" charset="0"/>
                  </a:rPr>
                  <a:t>CRC Depleted</a:t>
                </a:r>
                <a:endParaRPr lang="zh-CN" altLang="en-US" sz="2600" dirty="0">
                  <a:solidFill>
                    <a:schemeClr val="accent5">
                      <a:lumMod val="75000"/>
                    </a:schemeClr>
                  </a:solidFill>
                  <a:latin typeface="Bahnschrift Condensed" panose="020B05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287B84-5FE9-439C-BDCF-BB87569C848E}"/>
                  </a:ext>
                </a:extLst>
              </p:cNvPr>
              <p:cNvSpPr txBox="1"/>
              <p:nvPr/>
            </p:nvSpPr>
            <p:spPr>
              <a:xfrm>
                <a:off x="14717813" y="21021258"/>
                <a:ext cx="30731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log</a:t>
                </a:r>
                <a:r>
                  <a:rPr lang="en-US" altLang="zh-CN" sz="3200" baseline="-250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zh-CN" sz="32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(Fold change)</a:t>
                </a:r>
                <a:endParaRPr lang="zh-CN" altLang="en-US" sz="3200" dirty="0">
                  <a:latin typeface="Bahnschrift Condensed" panose="020B0502040204020203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F1BEC2C8-A43F-4311-8854-4DEA0DA31B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1717" y="17090139"/>
            <a:ext cx="9518161" cy="3142435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2635A38C-F48C-4D3F-8DA5-443A77E1E7D1}"/>
              </a:ext>
            </a:extLst>
          </p:cNvPr>
          <p:cNvGrpSpPr/>
          <p:nvPr/>
        </p:nvGrpSpPr>
        <p:grpSpPr>
          <a:xfrm>
            <a:off x="937653" y="17564907"/>
            <a:ext cx="546311" cy="2772159"/>
            <a:chOff x="884053" y="18733156"/>
            <a:chExt cx="573952" cy="227755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6F7F8B4-DAF3-45C6-9CAD-3CA6ED2295E0}"/>
                </a:ext>
              </a:extLst>
            </p:cNvPr>
            <p:cNvSpPr txBox="1"/>
            <p:nvPr/>
          </p:nvSpPr>
          <p:spPr>
            <a:xfrm>
              <a:off x="884054" y="19947135"/>
              <a:ext cx="572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2400" dirty="0"/>
                <a:t>0.4</a:t>
              </a:r>
              <a:endParaRPr lang="zh-CN" altLang="en-US" sz="24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20B4C35-490C-4A23-ACA5-F5A841DC794D}"/>
                </a:ext>
              </a:extLst>
            </p:cNvPr>
            <p:cNvSpPr txBox="1"/>
            <p:nvPr/>
          </p:nvSpPr>
          <p:spPr>
            <a:xfrm>
              <a:off x="884053" y="20549046"/>
              <a:ext cx="572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2400" dirty="0"/>
                <a:t>0.0</a:t>
              </a:r>
              <a:endParaRPr lang="zh-CN" altLang="en-US" sz="24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4480822-4A8D-4145-8FA1-6EDA755121C9}"/>
                </a:ext>
              </a:extLst>
            </p:cNvPr>
            <p:cNvSpPr txBox="1"/>
            <p:nvPr/>
          </p:nvSpPr>
          <p:spPr>
            <a:xfrm>
              <a:off x="885411" y="18733156"/>
              <a:ext cx="572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2400" dirty="0"/>
                <a:t>1.2</a:t>
              </a:r>
              <a:endParaRPr lang="zh-CN" altLang="en-US" sz="24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98C9BFE-9252-4176-B6BA-47157AB3A696}"/>
                </a:ext>
              </a:extLst>
            </p:cNvPr>
            <p:cNvSpPr txBox="1"/>
            <p:nvPr/>
          </p:nvSpPr>
          <p:spPr>
            <a:xfrm>
              <a:off x="885410" y="19335067"/>
              <a:ext cx="572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2400" dirty="0"/>
                <a:t>0.8</a:t>
              </a:r>
              <a:endParaRPr lang="zh-CN" altLang="en-US" sz="2400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4708FFEF-355C-4864-B23D-CA5E5F22F3B2}"/>
              </a:ext>
            </a:extLst>
          </p:cNvPr>
          <p:cNvSpPr txBox="1"/>
          <p:nvPr/>
        </p:nvSpPr>
        <p:spPr>
          <a:xfrm>
            <a:off x="395028" y="16878733"/>
            <a:ext cx="646331" cy="3427978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en-US" altLang="zh-CN" sz="3000" spc="-5" dirty="0">
                <a:cs typeface="Arial"/>
              </a:rPr>
              <a:t>abs( log</a:t>
            </a:r>
            <a:r>
              <a:rPr lang="en-US" altLang="zh-CN" sz="3000" spc="-5" baseline="-25000" dirty="0">
                <a:cs typeface="Arial"/>
              </a:rPr>
              <a:t>2 </a:t>
            </a:r>
            <a:r>
              <a:rPr lang="en-US" altLang="zh-CN" sz="3000" spc="-5" dirty="0">
                <a:cs typeface="Arial"/>
              </a:rPr>
              <a:t>FC ) </a:t>
            </a:r>
            <a:endParaRPr lang="zh-CN" altLang="en-US" sz="3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075BFA-85CF-43BD-B843-C97F40A55D36}"/>
              </a:ext>
            </a:extLst>
          </p:cNvPr>
          <p:cNvGrpSpPr/>
          <p:nvPr/>
        </p:nvGrpSpPr>
        <p:grpSpPr>
          <a:xfrm>
            <a:off x="5146899" y="1258105"/>
            <a:ext cx="12847195" cy="2764742"/>
            <a:chOff x="4344449" y="200160"/>
            <a:chExt cx="12847195" cy="3757316"/>
          </a:xfrm>
        </p:grpSpPr>
        <p:pic>
          <p:nvPicPr>
            <p:cNvPr id="10" name="Picture 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B79E719E-CA9F-431C-BF54-D766682FE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81776" y="200160"/>
              <a:ext cx="12201584" cy="3704762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3A07C5E-5982-4ECA-ADAF-8E0AF0F67777}"/>
                </a:ext>
              </a:extLst>
            </p:cNvPr>
            <p:cNvSpPr txBox="1"/>
            <p:nvPr/>
          </p:nvSpPr>
          <p:spPr>
            <a:xfrm>
              <a:off x="15710563" y="2876883"/>
              <a:ext cx="1481081" cy="62740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2400" spc="-5" dirty="0">
                  <a:solidFill>
                    <a:srgbClr val="E8254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FDR &lt; 0.1</a:t>
              </a:r>
              <a:endParaRPr lang="zh-CN" altLang="en-US" sz="2400" dirty="0">
                <a:solidFill>
                  <a:srgbClr val="E8254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0AF3D56-55D5-4060-B24E-A44197F5FF9D}"/>
                </a:ext>
              </a:extLst>
            </p:cNvPr>
            <p:cNvGrpSpPr/>
            <p:nvPr/>
          </p:nvGrpSpPr>
          <p:grpSpPr>
            <a:xfrm>
              <a:off x="4344449" y="252715"/>
              <a:ext cx="768957" cy="3704761"/>
              <a:chOff x="3986380" y="-889421"/>
              <a:chExt cx="768957" cy="6763938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9EE98DA-1735-443C-A5AE-A36552E8F57F}"/>
                  </a:ext>
                </a:extLst>
              </p:cNvPr>
              <p:cNvSpPr txBox="1"/>
              <p:nvPr/>
            </p:nvSpPr>
            <p:spPr>
              <a:xfrm>
                <a:off x="4310985" y="3310010"/>
                <a:ext cx="444352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2.5</a:t>
                </a:r>
                <a:endParaRPr lang="zh-CN" altLang="en-US" sz="1600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0F12493-84BA-42CC-9784-B459CE7B2C81}"/>
                  </a:ext>
                </a:extLst>
              </p:cNvPr>
              <p:cNvSpPr txBox="1"/>
              <p:nvPr/>
            </p:nvSpPr>
            <p:spPr>
              <a:xfrm>
                <a:off x="4310984" y="1401798"/>
                <a:ext cx="444352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5.0</a:t>
                </a:r>
                <a:endParaRPr lang="zh-CN" altLang="en-US" sz="1600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35A58F4-46D6-455C-80BA-791067C61A92}"/>
                  </a:ext>
                </a:extLst>
              </p:cNvPr>
              <p:cNvSpPr txBox="1"/>
              <p:nvPr/>
            </p:nvSpPr>
            <p:spPr>
              <a:xfrm>
                <a:off x="4310984" y="-506415"/>
                <a:ext cx="444352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7.5</a:t>
                </a:r>
                <a:endParaRPr lang="zh-CN" altLang="en-US" sz="1600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F71FE4E-F80F-491A-8070-EFFF502D6FB0}"/>
                  </a:ext>
                </a:extLst>
              </p:cNvPr>
              <p:cNvSpPr txBox="1"/>
              <p:nvPr/>
            </p:nvSpPr>
            <p:spPr>
              <a:xfrm>
                <a:off x="4206789" y="-889421"/>
                <a:ext cx="548547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17.0</a:t>
                </a:r>
                <a:endParaRPr lang="zh-CN" altLang="en-US" sz="16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C8ECAF7-CDCC-4E72-8FE1-FC32FD76D890}"/>
                  </a:ext>
                </a:extLst>
              </p:cNvPr>
              <p:cNvSpPr txBox="1"/>
              <p:nvPr/>
            </p:nvSpPr>
            <p:spPr>
              <a:xfrm>
                <a:off x="3986380" y="549558"/>
                <a:ext cx="461665" cy="3936209"/>
              </a:xfrm>
              <a:prstGeom prst="rect">
                <a:avLst/>
              </a:prstGeom>
              <a:noFill/>
            </p:spPr>
            <p:txBody>
              <a:bodyPr vert="vert270" wrap="square">
                <a:spAutoFit/>
              </a:bodyPr>
              <a:lstStyle/>
              <a:p>
                <a:pPr algn="ctr"/>
                <a:r>
                  <a:rPr lang="en-US" altLang="zh-CN" i="1" spc="-5" dirty="0">
                    <a:latin typeface="+mj-lt"/>
                    <a:cs typeface="Arial"/>
                  </a:rPr>
                  <a:t>- log</a:t>
                </a:r>
                <a:r>
                  <a:rPr lang="en-US" altLang="zh-CN" i="1" spc="-5" baseline="-25000" dirty="0">
                    <a:latin typeface="+mj-lt"/>
                    <a:cs typeface="Arial"/>
                  </a:rPr>
                  <a:t>10</a:t>
                </a:r>
                <a:r>
                  <a:rPr lang="en-US" altLang="zh-CN" i="1" spc="-5" dirty="0">
                    <a:latin typeface="+mj-lt"/>
                    <a:cs typeface="Arial"/>
                  </a:rPr>
                  <a:t> FDR</a:t>
                </a:r>
                <a:endParaRPr lang="zh-CN" altLang="en-US" dirty="0">
                  <a:latin typeface="+mj-lt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41EB4A5-F2FB-4A3F-86BE-CB737DBF06FD}"/>
                  </a:ext>
                </a:extLst>
              </p:cNvPr>
              <p:cNvSpPr txBox="1"/>
              <p:nvPr/>
            </p:nvSpPr>
            <p:spPr>
              <a:xfrm>
                <a:off x="4310984" y="5224609"/>
                <a:ext cx="444352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0.0</a:t>
                </a:r>
                <a:endParaRPr lang="zh-CN" altLang="en-US" sz="1600" dirty="0"/>
              </a:p>
            </p:txBody>
          </p:sp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11DFC597-9D0A-44C2-81A6-031364B65950}"/>
              </a:ext>
            </a:extLst>
          </p:cNvPr>
          <p:cNvSpPr txBox="1"/>
          <p:nvPr/>
        </p:nvSpPr>
        <p:spPr>
          <a:xfrm>
            <a:off x="377800" y="462584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3CD652A-B8FF-4454-9269-5099EAE7D968}"/>
              </a:ext>
            </a:extLst>
          </p:cNvPr>
          <p:cNvSpPr txBox="1"/>
          <p:nvPr/>
        </p:nvSpPr>
        <p:spPr>
          <a:xfrm>
            <a:off x="356960" y="5863184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b</a:t>
            </a:r>
            <a:endParaRPr lang="zh-CN" altLang="en-US" sz="36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6D1640E-CFD9-4151-9ABF-F46E157DBA71}"/>
              </a:ext>
            </a:extLst>
          </p:cNvPr>
          <p:cNvSpPr txBox="1"/>
          <p:nvPr/>
        </p:nvSpPr>
        <p:spPr>
          <a:xfrm>
            <a:off x="257121" y="16592648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c</a:t>
            </a:r>
            <a:endParaRPr lang="zh-CN" altLang="en-US" sz="36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F547A98-F208-4E12-B862-E1B977A8B80F}"/>
              </a:ext>
            </a:extLst>
          </p:cNvPr>
          <p:cNvSpPr txBox="1"/>
          <p:nvPr/>
        </p:nvSpPr>
        <p:spPr>
          <a:xfrm>
            <a:off x="6267672" y="50756"/>
            <a:ext cx="680974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000" b="1" dirty="0"/>
              <a:t>Fungal features selection</a:t>
            </a:r>
          </a:p>
          <a:p>
            <a:pPr algn="ctr"/>
            <a:r>
              <a:rPr lang="en-US" altLang="zh-CN" sz="3500" b="1" dirty="0"/>
              <a:t>(control vs. CRC)</a:t>
            </a:r>
            <a:endParaRPr lang="zh-CN" altLang="en-US" sz="35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E25493D-AF98-47D5-9E85-5BB54A061454}"/>
              </a:ext>
            </a:extLst>
          </p:cNvPr>
          <p:cNvSpPr txBox="1"/>
          <p:nvPr/>
        </p:nvSpPr>
        <p:spPr>
          <a:xfrm>
            <a:off x="7405225" y="17528480"/>
            <a:ext cx="3502971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altLang="zh-CN" sz="2800" spc="-5" dirty="0">
                <a:solidFill>
                  <a:schemeClr val="accent4">
                    <a:lumMod val="50000"/>
                  </a:schemeClr>
                </a:solidFill>
                <a:cs typeface="Arial"/>
              </a:rPr>
              <a:t>abs( log</a:t>
            </a:r>
            <a:r>
              <a:rPr lang="en-US" altLang="zh-CN" sz="2800" spc="-5" baseline="-25000" dirty="0">
                <a:solidFill>
                  <a:schemeClr val="accent4">
                    <a:lumMod val="50000"/>
                  </a:schemeClr>
                </a:solidFill>
                <a:cs typeface="Arial"/>
              </a:rPr>
              <a:t>2</a:t>
            </a:r>
            <a:r>
              <a:rPr lang="en-US" altLang="zh-CN" sz="2800" spc="-5" dirty="0">
                <a:solidFill>
                  <a:schemeClr val="accent4">
                    <a:lumMod val="50000"/>
                  </a:schemeClr>
                </a:solidFill>
                <a:cs typeface="Arial"/>
              </a:rPr>
              <a:t> FC ) &gt; 1.0</a:t>
            </a:r>
            <a:endParaRPr lang="zh-CN" alt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489E7D2-3209-4794-9959-78E723DDAC28}"/>
              </a:ext>
            </a:extLst>
          </p:cNvPr>
          <p:cNvSpPr/>
          <p:nvPr/>
        </p:nvSpPr>
        <p:spPr>
          <a:xfrm>
            <a:off x="1666875" y="5935196"/>
            <a:ext cx="8923052" cy="552930"/>
          </a:xfrm>
          <a:custGeom>
            <a:avLst/>
            <a:gdLst>
              <a:gd name="connsiteX0" fmla="*/ 0 w 9124950"/>
              <a:gd name="connsiteY0" fmla="*/ 0 h 638175"/>
              <a:gd name="connsiteX1" fmla="*/ 0 w 9124950"/>
              <a:gd name="connsiteY1" fmla="*/ 638175 h 638175"/>
              <a:gd name="connsiteX2" fmla="*/ 9124950 w 9124950"/>
              <a:gd name="connsiteY2" fmla="*/ 619125 h 638175"/>
              <a:gd name="connsiteX3" fmla="*/ 7381875 w 9124950"/>
              <a:gd name="connsiteY3" fmla="*/ 9525 h 638175"/>
              <a:gd name="connsiteX4" fmla="*/ 0 w 9124950"/>
              <a:gd name="connsiteY4" fmla="*/ 0 h 638175"/>
              <a:gd name="connsiteX0" fmla="*/ 0 w 9124950"/>
              <a:gd name="connsiteY0" fmla="*/ 0 h 638175"/>
              <a:gd name="connsiteX1" fmla="*/ 0 w 9124950"/>
              <a:gd name="connsiteY1" fmla="*/ 638175 h 638175"/>
              <a:gd name="connsiteX2" fmla="*/ 9124950 w 9124950"/>
              <a:gd name="connsiteY2" fmla="*/ 619125 h 638175"/>
              <a:gd name="connsiteX3" fmla="*/ 7553308 w 9124950"/>
              <a:gd name="connsiteY3" fmla="*/ 21252 h 638175"/>
              <a:gd name="connsiteX4" fmla="*/ 0 w 9124950"/>
              <a:gd name="connsiteY4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4950" h="638175">
                <a:moveTo>
                  <a:pt x="0" y="0"/>
                </a:moveTo>
                <a:lnTo>
                  <a:pt x="0" y="638175"/>
                </a:lnTo>
                <a:lnTo>
                  <a:pt x="9124950" y="619125"/>
                </a:lnTo>
                <a:lnTo>
                  <a:pt x="7553308" y="212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20194D4-DECC-40D0-AA94-9856BFA117DF}"/>
              </a:ext>
            </a:extLst>
          </p:cNvPr>
          <p:cNvGrpSpPr/>
          <p:nvPr/>
        </p:nvGrpSpPr>
        <p:grpSpPr>
          <a:xfrm>
            <a:off x="10699741" y="5863184"/>
            <a:ext cx="7587463" cy="10333148"/>
            <a:chOff x="10699741" y="5863184"/>
            <a:chExt cx="7587463" cy="103331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729560A-24FD-485F-925B-6E13B5623B44}"/>
                </a:ext>
              </a:extLst>
            </p:cNvPr>
            <p:cNvSpPr txBox="1"/>
            <p:nvPr/>
          </p:nvSpPr>
          <p:spPr>
            <a:xfrm>
              <a:off x="10800184" y="5863184"/>
              <a:ext cx="433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d</a:t>
              </a:r>
              <a:endParaRPr lang="zh-CN" altLang="en-US" sz="3600" b="1" dirty="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22A85B6-F76C-41DE-AABF-101F5488E048}"/>
                </a:ext>
              </a:extLst>
            </p:cNvPr>
            <p:cNvGrpSpPr/>
            <p:nvPr/>
          </p:nvGrpSpPr>
          <p:grpSpPr>
            <a:xfrm>
              <a:off x="10699741" y="10241734"/>
              <a:ext cx="7587463" cy="5954598"/>
              <a:chOff x="10699741" y="10241734"/>
              <a:chExt cx="7587463" cy="5954598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09A8E4B-5E2F-46B4-8DFC-5A5D66FB2720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8"/>
              <a:srcRect r="861"/>
              <a:stretch/>
            </p:blipFill>
            <p:spPr>
              <a:xfrm>
                <a:off x="11149225" y="10686490"/>
                <a:ext cx="7137979" cy="3903409"/>
              </a:xfrm>
              <a:prstGeom prst="rect">
                <a:avLst/>
              </a:prstGeom>
            </p:spPr>
          </p:pic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871EA6F-0691-4BAC-98D2-C03AFB0EA56F}"/>
                  </a:ext>
                </a:extLst>
              </p:cNvPr>
              <p:cNvSpPr txBox="1"/>
              <p:nvPr/>
            </p:nvSpPr>
            <p:spPr>
              <a:xfrm>
                <a:off x="13019393" y="10241734"/>
                <a:ext cx="341125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0" b="1" dirty="0">
                    <a:solidFill>
                      <a:schemeClr val="accent1">
                        <a:lumMod val="75000"/>
                      </a:schemeClr>
                    </a:solidFill>
                  </a:rPr>
                  <a:t>Aspergillus kawachii</a:t>
                </a:r>
                <a:endParaRPr lang="zh-CN" altLang="en-US" sz="3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DF36EBF-B3B8-44E6-9A2D-FEBD455CAEA0}"/>
                  </a:ext>
                </a:extLst>
              </p:cNvPr>
              <p:cNvGrpSpPr/>
              <p:nvPr/>
            </p:nvGrpSpPr>
            <p:grpSpPr>
              <a:xfrm>
                <a:off x="11354946" y="14141922"/>
                <a:ext cx="6775837" cy="2054410"/>
                <a:chOff x="9398398" y="14316583"/>
                <a:chExt cx="8603704" cy="2054410"/>
              </a:xfrm>
            </p:grpSpPr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DB62D7-7F54-49A4-B228-A6651FB1B5FE}"/>
                    </a:ext>
                  </a:extLst>
                </p:cNvPr>
                <p:cNvSpPr txBox="1"/>
                <p:nvPr/>
              </p:nvSpPr>
              <p:spPr>
                <a:xfrm rot="16200000">
                  <a:off x="9022995" y="14691986"/>
                  <a:ext cx="1649653" cy="8988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2014_ZellerG</a:t>
                  </a:r>
                </a:p>
                <a:p>
                  <a:pPr algn="ctr"/>
                  <a:r>
                    <a:rPr lang="en-US" altLang="zh-CN" sz="2000" b="1" dirty="0"/>
                    <a:t>(EU)</a:t>
                  </a:r>
                  <a:endParaRPr lang="zh-CN" altLang="en-US" sz="2000" b="1" dirty="0"/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E04F65DA-EEA0-465C-ACA0-59886BF12072}"/>
                    </a:ext>
                  </a:extLst>
                </p:cNvPr>
                <p:cNvSpPr txBox="1"/>
                <p:nvPr/>
              </p:nvSpPr>
              <p:spPr>
                <a:xfrm rot="16200000">
                  <a:off x="10192829" y="14622847"/>
                  <a:ext cx="1511376" cy="898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2015_FengQ</a:t>
                  </a:r>
                </a:p>
                <a:p>
                  <a:pPr algn="ctr"/>
                  <a:r>
                    <a:rPr lang="en-US" altLang="zh-CN" sz="2000" b="1" dirty="0"/>
                    <a:t>(OC)</a:t>
                  </a:r>
                  <a:endParaRPr lang="zh-CN" altLang="en-US" sz="2000" b="1" dirty="0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EA30A88-364D-467E-9B95-40100B9D811C}"/>
                    </a:ext>
                  </a:extLst>
                </p:cNvPr>
                <p:cNvSpPr txBox="1"/>
                <p:nvPr/>
              </p:nvSpPr>
              <p:spPr>
                <a:xfrm rot="16200000">
                  <a:off x="11022003" y="14894364"/>
                  <a:ext cx="2054410" cy="898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2016_VogtmannE</a:t>
                  </a:r>
                </a:p>
                <a:p>
                  <a:pPr algn="ctr"/>
                  <a:r>
                    <a:rPr lang="en-US" altLang="zh-CN" sz="2000" b="1" dirty="0"/>
                    <a:t>(NA)</a:t>
                  </a:r>
                  <a:endParaRPr lang="zh-CN" altLang="en-US" sz="2000" b="1" dirty="0"/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97215A5-585A-4C6A-8013-881E4AD5509E}"/>
                    </a:ext>
                  </a:extLst>
                </p:cNvPr>
                <p:cNvSpPr txBox="1"/>
                <p:nvPr/>
              </p:nvSpPr>
              <p:spPr>
                <a:xfrm rot="16200000">
                  <a:off x="12123820" y="14893242"/>
                  <a:ext cx="2052165" cy="898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2019_ThomasAM</a:t>
                  </a:r>
                </a:p>
                <a:p>
                  <a:pPr algn="ctr"/>
                  <a:r>
                    <a:rPr lang="en-US" altLang="zh-CN" sz="2000" b="1" dirty="0"/>
                    <a:t>(EU)</a:t>
                  </a:r>
                  <a:endParaRPr lang="zh-CN" altLang="en-US" sz="2000" b="1" dirty="0"/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F748BFA3-B297-4670-86C6-56863828A461}"/>
                    </a:ext>
                  </a:extLst>
                </p:cNvPr>
                <p:cNvSpPr txBox="1"/>
                <p:nvPr/>
              </p:nvSpPr>
              <p:spPr>
                <a:xfrm rot="16200000">
                  <a:off x="13433706" y="14684050"/>
                  <a:ext cx="1633781" cy="898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2019_WirbelJ</a:t>
                  </a:r>
                </a:p>
                <a:p>
                  <a:pPr algn="ctr"/>
                  <a:r>
                    <a:rPr lang="en-US" altLang="zh-CN" sz="2000" b="1" dirty="0"/>
                    <a:t>(EU)</a:t>
                  </a:r>
                  <a:endParaRPr lang="zh-CN" altLang="en-US" sz="2000" b="1" dirty="0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67FABAE-4415-47EB-8820-9E22C763083E}"/>
                    </a:ext>
                  </a:extLst>
                </p:cNvPr>
                <p:cNvSpPr txBox="1"/>
                <p:nvPr/>
              </p:nvSpPr>
              <p:spPr>
                <a:xfrm rot="16200000">
                  <a:off x="14467011" y="14751440"/>
                  <a:ext cx="1768561" cy="898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2019_YachidaS</a:t>
                  </a:r>
                </a:p>
                <a:p>
                  <a:pPr algn="ctr"/>
                  <a:r>
                    <a:rPr lang="en-US" altLang="zh-CN" sz="2000" b="1" dirty="0"/>
                    <a:t>(AS)</a:t>
                  </a:r>
                  <a:endParaRPr lang="zh-CN" altLang="en-US" sz="2000" b="1" dirty="0"/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125AABCF-7CDF-4FFE-AFE2-2852C19BD493}"/>
                    </a:ext>
                  </a:extLst>
                </p:cNvPr>
                <p:cNvSpPr txBox="1"/>
                <p:nvPr/>
              </p:nvSpPr>
              <p:spPr>
                <a:xfrm rot="16200000">
                  <a:off x="15864163" y="14454981"/>
                  <a:ext cx="1175643" cy="898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2017_YuJ</a:t>
                  </a:r>
                </a:p>
                <a:p>
                  <a:pPr algn="ctr"/>
                  <a:r>
                    <a:rPr lang="en-US" altLang="zh-CN" sz="2000" b="1" dirty="0"/>
                    <a:t>(AS)</a:t>
                  </a:r>
                  <a:endParaRPr lang="zh-CN" altLang="en-US" sz="2000" b="1" dirty="0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2328B428-EA86-4309-8025-07B842EFA27C}"/>
                    </a:ext>
                  </a:extLst>
                </p:cNvPr>
                <p:cNvSpPr txBox="1"/>
                <p:nvPr/>
              </p:nvSpPr>
              <p:spPr>
                <a:xfrm rot="16200000">
                  <a:off x="16936003" y="14483835"/>
                  <a:ext cx="1233351" cy="898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2021_ YuJ</a:t>
                  </a:r>
                </a:p>
                <a:p>
                  <a:pPr algn="ctr"/>
                  <a:r>
                    <a:rPr lang="en-US" altLang="zh-CN" sz="2000" b="1" dirty="0"/>
                    <a:t>(AS)</a:t>
                  </a:r>
                  <a:endParaRPr lang="zh-CN" altLang="en-US" sz="2000" b="1" dirty="0"/>
                </a:p>
              </p:txBody>
            </p:sp>
          </p:grp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5C48F6C-238E-428E-B66E-05FBD674A817}"/>
                  </a:ext>
                </a:extLst>
              </p:cNvPr>
              <p:cNvSpPr txBox="1"/>
              <p:nvPr/>
            </p:nvSpPr>
            <p:spPr>
              <a:xfrm>
                <a:off x="11383751" y="11237583"/>
                <a:ext cx="5405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0.016</a:t>
                </a:r>
                <a:endParaRPr lang="zh-CN" altLang="en-US" sz="1200" b="1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025C95C-46A2-4281-BD4E-94455B7B1D31}"/>
                  </a:ext>
                </a:extLst>
              </p:cNvPr>
              <p:cNvSpPr txBox="1"/>
              <p:nvPr/>
            </p:nvSpPr>
            <p:spPr>
              <a:xfrm>
                <a:off x="13135637" y="10918767"/>
                <a:ext cx="5405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0.012</a:t>
                </a:r>
                <a:endParaRPr lang="zh-CN" altLang="en-US" sz="1200" b="1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E7EA6BC-6C88-45D7-9DEF-E1B1619F62FD}"/>
                  </a:ext>
                </a:extLst>
              </p:cNvPr>
              <p:cNvSpPr txBox="1"/>
              <p:nvPr/>
            </p:nvSpPr>
            <p:spPr>
              <a:xfrm>
                <a:off x="16693041" y="11250455"/>
                <a:ext cx="4619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0.02</a:t>
                </a:r>
                <a:endParaRPr lang="zh-CN" altLang="en-US" sz="1200" b="1" dirty="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C9A0E6D-A2CC-4405-9C6C-590E9DAB8FAA}"/>
                  </a:ext>
                </a:extLst>
              </p:cNvPr>
              <p:cNvSpPr txBox="1"/>
              <p:nvPr/>
            </p:nvSpPr>
            <p:spPr>
              <a:xfrm>
                <a:off x="17534242" y="11226550"/>
                <a:ext cx="5405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0.006</a:t>
                </a:r>
                <a:endParaRPr lang="zh-CN" altLang="en-US" sz="1200" b="1" dirty="0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94DC2A25-0471-461C-B8E7-D698AB2A98F8}"/>
                  </a:ext>
                </a:extLst>
              </p:cNvPr>
              <p:cNvSpPr txBox="1"/>
              <p:nvPr/>
            </p:nvSpPr>
            <p:spPr>
              <a:xfrm>
                <a:off x="10730197" y="13171996"/>
                <a:ext cx="5437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1e-02</a:t>
                </a:r>
                <a:endParaRPr lang="zh-CN" altLang="en-US" sz="1200" b="1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EE10033-FFA8-4F65-82AA-7AE5E733AF52}"/>
                  </a:ext>
                </a:extLst>
              </p:cNvPr>
              <p:cNvSpPr txBox="1"/>
              <p:nvPr/>
            </p:nvSpPr>
            <p:spPr>
              <a:xfrm>
                <a:off x="10699741" y="12181886"/>
                <a:ext cx="5741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1e+01</a:t>
                </a:r>
                <a:endParaRPr lang="zh-CN" altLang="en-US" sz="1200" b="1" dirty="0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9C5E585-F437-48EE-BADC-D083C34894B8}"/>
                  </a:ext>
                </a:extLst>
              </p:cNvPr>
              <p:cNvSpPr txBox="1"/>
              <p:nvPr/>
            </p:nvSpPr>
            <p:spPr>
              <a:xfrm>
                <a:off x="10699741" y="11191776"/>
                <a:ext cx="5741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1e+04</a:t>
                </a:r>
                <a:endParaRPr lang="zh-CN" altLang="en-US" sz="1200" b="1" dirty="0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32B33819-CB53-4DE6-A173-AE2A2C0F996D}"/>
                </a:ext>
              </a:extLst>
            </p:cNvPr>
            <p:cNvGrpSpPr/>
            <p:nvPr/>
          </p:nvGrpSpPr>
          <p:grpSpPr>
            <a:xfrm>
              <a:off x="10699741" y="6043204"/>
              <a:ext cx="7562458" cy="4230395"/>
              <a:chOff x="10699741" y="6043204"/>
              <a:chExt cx="7562458" cy="423039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20F3888-9020-4DB0-A757-6A3676FCC48E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9"/>
              <a:srcRect r="861"/>
              <a:stretch/>
            </p:blipFill>
            <p:spPr>
              <a:xfrm>
                <a:off x="11124220" y="6370190"/>
                <a:ext cx="7137979" cy="3903409"/>
              </a:xfrm>
              <a:prstGeom prst="rect">
                <a:avLst/>
              </a:prstGeom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D4EDD17-F5A1-4E32-8790-3724C5CC68F2}"/>
                  </a:ext>
                </a:extLst>
              </p:cNvPr>
              <p:cNvSpPr txBox="1"/>
              <p:nvPr/>
            </p:nvSpPr>
            <p:spPr>
              <a:xfrm>
                <a:off x="13012115" y="6043204"/>
                <a:ext cx="342581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0" b="1" dirty="0">
                    <a:solidFill>
                      <a:srgbClr val="C00000"/>
                    </a:solidFill>
                  </a:rPr>
                  <a:t>Aspergillus rambellii</a:t>
                </a:r>
                <a:endParaRPr lang="zh-CN" altLang="en-US" sz="30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116969F-8DFC-45DE-A95E-664406B7312B}"/>
                  </a:ext>
                </a:extLst>
              </p:cNvPr>
              <p:cNvSpPr txBox="1"/>
              <p:nvPr/>
            </p:nvSpPr>
            <p:spPr>
              <a:xfrm>
                <a:off x="11332382" y="7026345"/>
                <a:ext cx="6639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2.6e-04</a:t>
                </a:r>
                <a:endParaRPr lang="zh-CN" altLang="en-US" sz="1200" b="1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E0E74A8-20CF-467C-9F6B-0471AD8DA6C5}"/>
                  </a:ext>
                </a:extLst>
              </p:cNvPr>
              <p:cNvSpPr txBox="1"/>
              <p:nvPr/>
            </p:nvSpPr>
            <p:spPr>
              <a:xfrm>
                <a:off x="12274873" y="7073038"/>
                <a:ext cx="5405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0.017</a:t>
                </a:r>
                <a:endParaRPr lang="zh-CN" altLang="en-US" sz="1200" b="1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23552AA-5F46-448D-8C42-2734D08D610E}"/>
                  </a:ext>
                </a:extLst>
              </p:cNvPr>
              <p:cNvSpPr txBox="1"/>
              <p:nvPr/>
            </p:nvSpPr>
            <p:spPr>
              <a:xfrm>
                <a:off x="13084268" y="6923553"/>
                <a:ext cx="6639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1.3e-04</a:t>
                </a:r>
                <a:endParaRPr lang="zh-CN" altLang="en-US" sz="1200" b="1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060A46A-9916-4F9C-AA0F-02020C79D963}"/>
                  </a:ext>
                </a:extLst>
              </p:cNvPr>
              <p:cNvSpPr txBox="1"/>
              <p:nvPr/>
            </p:nvSpPr>
            <p:spPr>
              <a:xfrm>
                <a:off x="14908936" y="7242369"/>
                <a:ext cx="5405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0.018</a:t>
                </a:r>
                <a:endParaRPr lang="zh-CN" altLang="en-US" sz="1200" b="1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0C6898D-4FE8-43D5-8548-6DC9FAEE0DA6}"/>
                  </a:ext>
                </a:extLst>
              </p:cNvPr>
              <p:cNvSpPr txBox="1"/>
              <p:nvPr/>
            </p:nvSpPr>
            <p:spPr>
              <a:xfrm>
                <a:off x="15727998" y="6846325"/>
                <a:ext cx="6639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4.4e-07</a:t>
                </a:r>
                <a:endParaRPr lang="zh-CN" altLang="en-US" sz="1200" b="1" dirty="0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47561A5-D675-4389-95EB-C62AC223249F}"/>
                  </a:ext>
                </a:extLst>
              </p:cNvPr>
              <p:cNvSpPr txBox="1"/>
              <p:nvPr/>
            </p:nvSpPr>
            <p:spPr>
              <a:xfrm>
                <a:off x="16599108" y="6732844"/>
                <a:ext cx="6639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1.3e-03</a:t>
                </a:r>
                <a:endParaRPr lang="zh-CN" altLang="en-US" sz="1200" b="1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DFDFEA3-10C3-4A30-8461-DBEC6C242A1C}"/>
                  </a:ext>
                </a:extLst>
              </p:cNvPr>
              <p:cNvSpPr txBox="1"/>
              <p:nvPr/>
            </p:nvSpPr>
            <p:spPr>
              <a:xfrm>
                <a:off x="17479583" y="6708939"/>
                <a:ext cx="6639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1.2e-04</a:t>
                </a:r>
                <a:endParaRPr lang="zh-CN" altLang="en-US" sz="1200" b="1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F9FF4CA-0250-4FBC-920D-87018580149A}"/>
                  </a:ext>
                </a:extLst>
              </p:cNvPr>
              <p:cNvSpPr txBox="1"/>
              <p:nvPr/>
            </p:nvSpPr>
            <p:spPr>
              <a:xfrm>
                <a:off x="10730197" y="9009272"/>
                <a:ext cx="5437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1e-02</a:t>
                </a:r>
                <a:endParaRPr lang="zh-CN" altLang="en-US" sz="1200" b="1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25CB5ED-6013-4A64-829B-F07DCDD17697}"/>
                  </a:ext>
                </a:extLst>
              </p:cNvPr>
              <p:cNvSpPr txBox="1"/>
              <p:nvPr/>
            </p:nvSpPr>
            <p:spPr>
              <a:xfrm>
                <a:off x="10699741" y="8222375"/>
                <a:ext cx="5741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1e+00</a:t>
                </a:r>
                <a:endParaRPr lang="zh-CN" altLang="en-US" sz="1200" b="1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73257FF1-BC63-4865-B9AB-666138971F21}"/>
                  </a:ext>
                </a:extLst>
              </p:cNvPr>
              <p:cNvSpPr txBox="1"/>
              <p:nvPr/>
            </p:nvSpPr>
            <p:spPr>
              <a:xfrm>
                <a:off x="10699741" y="7435478"/>
                <a:ext cx="5741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1e+02</a:t>
                </a:r>
                <a:endParaRPr lang="zh-CN" altLang="en-US" sz="1200" b="1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E1B0DE5-765F-470A-A297-B610ACB58119}"/>
                  </a:ext>
                </a:extLst>
              </p:cNvPr>
              <p:cNvSpPr txBox="1"/>
              <p:nvPr/>
            </p:nvSpPr>
            <p:spPr>
              <a:xfrm>
                <a:off x="10699741" y="6648581"/>
                <a:ext cx="5741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1e+04</a:t>
                </a:r>
                <a:endParaRPr lang="zh-CN" altLang="en-US" sz="1200" b="1" dirty="0"/>
              </a:p>
            </p:txBody>
          </p: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F5B4D51-9B8D-427F-B0AD-C228FEBB6780}"/>
              </a:ext>
            </a:extLst>
          </p:cNvPr>
          <p:cNvSpPr txBox="1"/>
          <p:nvPr/>
        </p:nvSpPr>
        <p:spPr>
          <a:xfrm>
            <a:off x="154813" y="67084"/>
            <a:ext cx="1848418" cy="58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Figure 1</a:t>
            </a:r>
            <a:endParaRPr lang="en-HK" sz="3200" b="1" dirty="0"/>
          </a:p>
        </p:txBody>
      </p:sp>
    </p:spTree>
    <p:extLst>
      <p:ext uri="{BB962C8B-B14F-4D97-AF65-F5344CB8AC3E}">
        <p14:creationId xmlns:p14="http://schemas.microsoft.com/office/powerpoint/2010/main" val="35606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 b="1"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61690</TotalTime>
  <Words>345</Words>
  <Application>Microsoft Office PowerPoint</Application>
  <PresentationFormat>Custom</PresentationFormat>
  <Paragraphs>122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ArialMT</vt:lpstr>
      <vt:lpstr>等线</vt:lpstr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Yufeng Lin</dc:creator>
  <cp:lastModifiedBy>LIN, Yufeng</cp:lastModifiedBy>
  <cp:revision>187</cp:revision>
  <dcterms:created xsi:type="dcterms:W3CDTF">2021-06-17T09:08:51Z</dcterms:created>
  <dcterms:modified xsi:type="dcterms:W3CDTF">2021-10-26T06:28:56Z</dcterms:modified>
</cp:coreProperties>
</file>