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7" r:id="rId11"/>
    <p:sldId id="266" r:id="rId12"/>
    <p:sldId id="276" r:id="rId13"/>
    <p:sldId id="269" r:id="rId14"/>
    <p:sldId id="270" r:id="rId15"/>
    <p:sldId id="271" r:id="rId16"/>
    <p:sldId id="273" r:id="rId17"/>
    <p:sldId id="278" r:id="rId18"/>
    <p:sldId id="275" r:id="rId19"/>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4138" autoAdjust="0"/>
  </p:normalViewPr>
  <p:slideViewPr>
    <p:cSldViewPr>
      <p:cViewPr varScale="1">
        <p:scale>
          <a:sx n="97" d="100"/>
          <a:sy n="97" d="100"/>
        </p:scale>
        <p:origin x="-203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5CFFF79-C44D-4836-B8EA-76D6B46F86F7}" type="datetimeFigureOut">
              <a:rPr lang="he-IL" smtClean="0"/>
              <a:pPr/>
              <a:t>י"ט/תמוז/תשע"ה</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58BBEE03-906A-4BD7-A7F7-953D64ED2552}"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עבור המחרוזת הניתנת כאן (הדגשת המחרוזת) מעתה נתייחס אליה כמחרוזת ההתייחסות, ועבור המחרוזת הקטנה שכאן (הדגשת המחרוזת), שמעתה נתייחס אליה כמחרוזת הדגימה, נרצה למצוא את כלל ההופעות של מחרוזת הדגימה בתוך מחרוזת ההתייחסות עם חסם על מספר אי ההתאמות בין המחרוזות.</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2</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11</a:t>
            </a:fld>
            <a:endParaRPr lang="he-I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בדוגמה עם פונקצית השוואה- </a:t>
            </a:r>
          </a:p>
          <a:p>
            <a:pPr lvl="1"/>
            <a:r>
              <a:rPr lang="he-IL" dirty="0" smtClean="0"/>
              <a:t>2+ עבור התאמה</a:t>
            </a:r>
          </a:p>
          <a:p>
            <a:pPr lvl="1"/>
            <a:r>
              <a:rPr lang="he-IL" dirty="0" smtClean="0"/>
              <a:t>0+ עבור אי התאמה</a:t>
            </a:r>
          </a:p>
          <a:p>
            <a:pPr lvl="1"/>
            <a:r>
              <a:rPr lang="he-IL" dirty="0" smtClean="0"/>
              <a:t>1- עבור הוספה/מחיקה</a:t>
            </a:r>
          </a:p>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13</a:t>
            </a:fld>
            <a:endParaRPr lang="he-I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dirty="0" smtClean="0"/>
              <a:t>ההתאמה הטובה ביותר</a:t>
            </a:r>
          </a:p>
          <a:p>
            <a:endParaRPr lang="he-IL" dirty="0" smtClean="0"/>
          </a:p>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14</a:t>
            </a:fld>
            <a:endParaRPr lang="he-I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ומה קורה כאשר יש לנו מספר רב של מחרוזות דגימה כאשר לכל אחת יש מספר רב של התאמות</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15</a:t>
            </a:fld>
            <a:endParaRPr lang="he-I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כמו שניתן לראות הרצת אלגוריתם </a:t>
            </a:r>
            <a:r>
              <a:rPr lang="en-US" sz="1200" kern="1200" dirty="0" smtClean="0">
                <a:solidFill>
                  <a:schemeClr val="tx1"/>
                </a:solidFill>
                <a:latin typeface="+mn-lt"/>
                <a:ea typeface="+mn-ea"/>
                <a:cs typeface="+mn-cs"/>
              </a:rPr>
              <a:t>SW</a:t>
            </a:r>
            <a:r>
              <a:rPr lang="he-IL" sz="1200" kern="1200" dirty="0" smtClean="0">
                <a:solidFill>
                  <a:schemeClr val="tx1"/>
                </a:solidFill>
                <a:latin typeface="+mn-lt"/>
                <a:ea typeface="+mn-ea"/>
                <a:cs typeface="+mn-cs"/>
              </a:rPr>
              <a:t> חוזרת על עצמה עבור פרמטרים שונים וכלל אין קשר בין ההרצות השונות מלבד בחירת התוצאה המקסימאלית ביניהן ולכן נרצה לבצע מקבול של התהליך על מנת להאיץ את זמן הריצה והמשאבים אותם הוא צורך</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16</a:t>
            </a:fld>
            <a:endParaRPr lang="he-I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17</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3</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4</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קיים אלגוריתם המוצא לנו את כלל ההופעות של מחרוזת הדגימה במחרוזת ההתייחסות ושמו </a:t>
            </a:r>
            <a:r>
              <a:rPr lang="en-US" sz="1200" kern="1200" dirty="0" smtClean="0">
                <a:solidFill>
                  <a:schemeClr val="tx1"/>
                </a:solidFill>
                <a:latin typeface="+mn-lt"/>
                <a:ea typeface="+mn-ea"/>
                <a:cs typeface="+mn-cs"/>
              </a:rPr>
              <a:t>BWA</a:t>
            </a:r>
            <a:r>
              <a:rPr lang="he-IL" sz="1200" kern="1200" dirty="0" smtClean="0">
                <a:solidFill>
                  <a:schemeClr val="tx1"/>
                </a:solidFill>
                <a:latin typeface="+mn-lt"/>
                <a:ea typeface="+mn-ea"/>
                <a:cs typeface="+mn-cs"/>
              </a:rPr>
              <a:t>. בין היתר מימשנו גם אותו.</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5</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ועתה הגענו לבעיה: מבין כל ההתאמות שנמצאו מי היא ההתאמה הכי טובה?"</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6</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r>
              <a:rPr lang="he-IL" sz="1200" kern="1200" dirty="0" smtClean="0">
                <a:solidFill>
                  <a:schemeClr val="tx1"/>
                </a:solidFill>
                <a:latin typeface="+mn-lt"/>
                <a:ea typeface="+mn-ea"/>
                <a:cs typeface="+mn-cs"/>
              </a:rPr>
              <a:t>אלגוריתם </a:t>
            </a:r>
            <a:r>
              <a:rPr lang="en-US" sz="1200" kern="1200" dirty="0" smtClean="0">
                <a:solidFill>
                  <a:schemeClr val="tx1"/>
                </a:solidFill>
                <a:latin typeface="+mn-lt"/>
                <a:ea typeface="+mn-ea"/>
                <a:cs typeface="+mn-cs"/>
              </a:rPr>
              <a:t>SW</a:t>
            </a:r>
            <a:r>
              <a:rPr lang="he-IL" sz="1200" kern="1200" dirty="0" smtClean="0">
                <a:solidFill>
                  <a:schemeClr val="tx1"/>
                </a:solidFill>
                <a:latin typeface="+mn-lt"/>
                <a:ea typeface="+mn-ea"/>
                <a:cs typeface="+mn-cs"/>
              </a:rPr>
              <a:t> מספק ציון להתאמה תוך מתן נקודות להתאמה (הדגשת כל ההתאמות) לאי התאמה (הדגשת אי ההתאמות) וכן הוספה ומחיקה (הדגשת המרווחים)</a:t>
            </a:r>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7</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8</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9</a:t>
            </a:fld>
            <a:endParaRPr 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he-IL" dirty="0"/>
          </a:p>
        </p:txBody>
      </p:sp>
      <p:sp>
        <p:nvSpPr>
          <p:cNvPr id="4" name="מציין מיקום של מספר שקופית 3"/>
          <p:cNvSpPr>
            <a:spLocks noGrp="1"/>
          </p:cNvSpPr>
          <p:nvPr>
            <p:ph type="sldNum" sz="quarter" idx="10"/>
          </p:nvPr>
        </p:nvSpPr>
        <p:spPr/>
        <p:txBody>
          <a:bodyPr/>
          <a:lstStyle/>
          <a:p>
            <a:fld id="{58BBEE03-906A-4BD7-A7F7-953D64ED2552}" type="slidenum">
              <a:rPr lang="he-IL" smtClean="0"/>
              <a:pPr/>
              <a:t>10</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1"/>
      </p:bgRef>
    </p:bg>
    <p:spTree>
      <p:nvGrpSpPr>
        <p:cNvPr id="1" name=""/>
        <p:cNvGrpSpPr/>
        <p:nvPr/>
      </p:nvGrpSpPr>
      <p:grpSpPr>
        <a:xfrm>
          <a:off x="0" y="0"/>
          <a:ext cx="0" cy="0"/>
          <a:chOff x="0" y="0"/>
          <a:chExt cx="0" cy="0"/>
        </a:xfrm>
      </p:grpSpPr>
      <p:sp>
        <p:nvSpPr>
          <p:cNvPr id="8" name="כותרת 7"/>
          <p:cNvSpPr>
            <a:spLocks noGrp="1"/>
          </p:cNvSpPr>
          <p:nvPr>
            <p:ph type="ctrTitle"/>
          </p:nvPr>
        </p:nvSpPr>
        <p:spPr>
          <a:xfrm>
            <a:off x="2286000" y="3124200"/>
            <a:ext cx="6172200" cy="1894362"/>
          </a:xfrm>
        </p:spPr>
        <p:txBody>
          <a:bodyPr/>
          <a:lstStyle>
            <a:lvl1pPr>
              <a:defRPr b="1"/>
            </a:lvl1pPr>
          </a:lstStyle>
          <a:p>
            <a:r>
              <a:rPr kumimoji="0" lang="he-IL" smtClean="0"/>
              <a:t>לחץ כדי לערוך סגנון כותרת של תבנית בסיס</a:t>
            </a:r>
            <a:endParaRPr kumimoji="0" lang="en-US"/>
          </a:p>
        </p:txBody>
      </p:sp>
      <p:sp>
        <p:nvSpPr>
          <p:cNvPr id="9" name="כותרת משנה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bwMode="auto">
          <a:xfrm rot="5400000">
            <a:off x="7764621" y="1174097"/>
            <a:ext cx="2286000" cy="381000"/>
          </a:xfrm>
        </p:spPr>
        <p:txBody>
          <a:bodyPr/>
          <a:lstStyle/>
          <a:p>
            <a:fld id="{4E7438E1-117D-44FB-AC24-B79D899BA877}" type="datetimeFigureOut">
              <a:rPr lang="he-IL" smtClean="0"/>
              <a:pPr/>
              <a:t>י"ט/תמוז/תשע"ה</a:t>
            </a:fld>
            <a:endParaRPr lang="he-IL"/>
          </a:p>
        </p:txBody>
      </p:sp>
      <p:sp>
        <p:nvSpPr>
          <p:cNvPr id="17" name="מציין מיקום של כותרת תחתונה 16"/>
          <p:cNvSpPr>
            <a:spLocks noGrp="1"/>
          </p:cNvSpPr>
          <p:nvPr>
            <p:ph type="ftr" sz="quarter" idx="11"/>
          </p:nvPr>
        </p:nvSpPr>
        <p:spPr bwMode="auto">
          <a:xfrm rot="5400000">
            <a:off x="7077269" y="4181669"/>
            <a:ext cx="3657600" cy="384048"/>
          </a:xfrm>
        </p:spPr>
        <p:txBody>
          <a:bodyPr/>
          <a:lstStyle/>
          <a:p>
            <a:endParaRPr lang="he-IL"/>
          </a:p>
        </p:txBody>
      </p:sp>
      <p:sp>
        <p:nvSpPr>
          <p:cNvPr id="10" name="מלבן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מלבן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מלבן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חבר ישר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מחבר ישר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מחבר ישר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מלבן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אליפסה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אליפסה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אליפסה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מציין מיקום של מספר שקופית 28"/>
          <p:cNvSpPr>
            <a:spLocks noGrp="1"/>
          </p:cNvSpPr>
          <p:nvPr>
            <p:ph type="sldNum" sz="quarter" idx="12"/>
          </p:nvPr>
        </p:nvSpPr>
        <p:spPr bwMode="auto">
          <a:xfrm>
            <a:off x="1325544" y="4928702"/>
            <a:ext cx="609600" cy="517524"/>
          </a:xfrm>
        </p:spPr>
        <p:txBody>
          <a:bodyPr/>
          <a:lstStyle/>
          <a:p>
            <a:fld id="{DAF22AC9-109E-4E4D-92F9-530E51D9A3A2}" type="slidenum">
              <a:rPr lang="he-IL" smtClean="0"/>
              <a:pPr/>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י"ט/תמוז/תשע"ה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9"/>
            <a:ext cx="1676400" cy="5851525"/>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pPr/>
              <a:t>י"ט/תמוז/תשע"ה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8" name="מציין מיקום תוכן 7"/>
          <p:cNvSpPr>
            <a:spLocks noGrp="1"/>
          </p:cNvSpPr>
          <p:nvPr>
            <p:ph sz="quarter" idx="1"/>
          </p:nvPr>
        </p:nvSpPr>
        <p:spPr>
          <a:xfrm>
            <a:off x="457200" y="1600200"/>
            <a:ext cx="7467600" cy="4873752"/>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מציין מיקום של תאריך 6"/>
          <p:cNvSpPr>
            <a:spLocks noGrp="1"/>
          </p:cNvSpPr>
          <p:nvPr>
            <p:ph type="dt" sz="half" idx="14"/>
          </p:nvPr>
        </p:nvSpPr>
        <p:spPr/>
        <p:txBody>
          <a:bodyPr rtlCol="0"/>
          <a:lstStyle/>
          <a:p>
            <a:fld id="{4E7438E1-117D-44FB-AC24-B79D899BA877}" type="datetimeFigureOut">
              <a:rPr lang="he-IL" smtClean="0"/>
              <a:pPr/>
              <a:t>י"ט/תמוז/תשע"ה</a:t>
            </a:fld>
            <a:endParaRPr lang="he-IL"/>
          </a:p>
        </p:txBody>
      </p:sp>
      <p:sp>
        <p:nvSpPr>
          <p:cNvPr id="9" name="מציין מיקום של מספר שקופית 8"/>
          <p:cNvSpPr>
            <a:spLocks noGrp="1"/>
          </p:cNvSpPr>
          <p:nvPr>
            <p:ph type="sldNum" sz="quarter" idx="15"/>
          </p:nvPr>
        </p:nvSpPr>
        <p:spPr/>
        <p:txBody>
          <a:bodyPr rtlCol="0"/>
          <a:lstStyle/>
          <a:p>
            <a:fld id="{DAF22AC9-109E-4E4D-92F9-530E51D9A3A2}" type="slidenum">
              <a:rPr lang="he-IL" smtClean="0"/>
              <a:pPr/>
              <a:t>‹#›</a:t>
            </a:fld>
            <a:endParaRPr lang="he-IL"/>
          </a:p>
        </p:txBody>
      </p:sp>
      <p:sp>
        <p:nvSpPr>
          <p:cNvPr id="10" name="מציין מיקום של כותרת תחתונה 9"/>
          <p:cNvSpPr>
            <a:spLocks noGrp="1"/>
          </p:cNvSpPr>
          <p:nvPr>
            <p:ph type="ftr" sz="quarter" idx="16"/>
          </p:nvPr>
        </p:nvSpPr>
        <p:spPr/>
        <p:txBody>
          <a:bodyPr rtlCol="0"/>
          <a:lstStyle/>
          <a:p>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2286000" y="2895600"/>
            <a:ext cx="6172200" cy="2053590"/>
          </a:xfrm>
        </p:spPr>
        <p:txBody>
          <a:bodyPr/>
          <a:lstStyle>
            <a:lvl1pPr algn="l">
              <a:buNone/>
              <a:defRPr sz="3000" b="1" cap="small"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bwMode="auto">
          <a:xfrm rot="5400000">
            <a:off x="7763256" y="1170432"/>
            <a:ext cx="2286000" cy="381000"/>
          </a:xfrm>
        </p:spPr>
        <p:txBody>
          <a:bodyPr/>
          <a:lstStyle/>
          <a:p>
            <a:fld id="{4E7438E1-117D-44FB-AC24-B79D899BA877}" type="datetimeFigureOut">
              <a:rPr lang="he-IL" smtClean="0"/>
              <a:pPr/>
              <a:t>י"ט/תמוז/תשע"ה</a:t>
            </a:fld>
            <a:endParaRPr lang="he-IL"/>
          </a:p>
        </p:txBody>
      </p:sp>
      <p:sp>
        <p:nvSpPr>
          <p:cNvPr id="5" name="מציין מיקום של כותרת תחתונה 4"/>
          <p:cNvSpPr>
            <a:spLocks noGrp="1"/>
          </p:cNvSpPr>
          <p:nvPr>
            <p:ph type="ftr" sz="quarter" idx="11"/>
          </p:nvPr>
        </p:nvSpPr>
        <p:spPr bwMode="auto">
          <a:xfrm rot="5400000">
            <a:off x="7077456" y="4178808"/>
            <a:ext cx="3657600" cy="384048"/>
          </a:xfrm>
        </p:spPr>
        <p:txBody>
          <a:bodyPr/>
          <a:lstStyle/>
          <a:p>
            <a:endParaRPr lang="he-IL"/>
          </a:p>
        </p:txBody>
      </p:sp>
      <p:sp>
        <p:nvSpPr>
          <p:cNvPr id="9" name="מלבן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לבן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מחבר ישר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מחבר ישר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מחבר ישר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מחבר ישר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מלבן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אליפסה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אליפסה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אליפסה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אליפסה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אליפסה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מחבר ישר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מציין מיקום של מספר שקופית 5"/>
          <p:cNvSpPr>
            <a:spLocks noGrp="1"/>
          </p:cNvSpPr>
          <p:nvPr>
            <p:ph type="sldNum" sz="quarter" idx="12"/>
          </p:nvPr>
        </p:nvSpPr>
        <p:spPr bwMode="auto">
          <a:xfrm>
            <a:off x="1340616" y="4928702"/>
            <a:ext cx="609600" cy="517524"/>
          </a:xfrm>
        </p:spPr>
        <p:txBody>
          <a:bodyPr/>
          <a:lstStyle/>
          <a:p>
            <a:fld id="{DAF22AC9-109E-4E4D-92F9-530E51D9A3A2}" type="slidenum">
              <a:rPr lang="he-IL" smtClean="0"/>
              <a:pPr/>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pPr/>
              <a:t>י"ט/תמוז/תשע"ה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pPr/>
              <a:t>‹#›</a:t>
            </a:fld>
            <a:endParaRPr lang="he-IL"/>
          </a:p>
        </p:txBody>
      </p:sp>
      <p:sp>
        <p:nvSpPr>
          <p:cNvPr id="9" name="מציין מיקום תוכן 8"/>
          <p:cNvSpPr>
            <a:spLocks noGrp="1"/>
          </p:cNvSpPr>
          <p:nvPr>
            <p:ph sz="quarter" idx="1"/>
          </p:nvPr>
        </p:nvSpPr>
        <p:spPr>
          <a:xfrm>
            <a:off x="457200"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1" name="מציין מיקום תוכן 10"/>
          <p:cNvSpPr>
            <a:spLocks noGrp="1"/>
          </p:cNvSpPr>
          <p:nvPr>
            <p:ph sz="quarter" idx="2"/>
          </p:nvPr>
        </p:nvSpPr>
        <p:spPr>
          <a:xfrm>
            <a:off x="4270248" y="1600200"/>
            <a:ext cx="3657600" cy="45720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7543800" cy="1143000"/>
          </a:xfrm>
        </p:spPr>
        <p:txBody>
          <a:bodyPr anchor="b"/>
          <a:lstStyle>
            <a:lvl1pPr>
              <a:defRPr/>
            </a:lvl1pPr>
          </a:lstStyle>
          <a:p>
            <a:r>
              <a:rPr kumimoji="0" lang="he-IL" smtClean="0"/>
              <a:t>לחץ כדי לערוך סגנון כותרת של תבנית בסיס</a:t>
            </a:r>
            <a:endParaRPr kumimoji="0" lang="en-US"/>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pPr/>
              <a:t>י"ט/תמוז/תשע"ה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pPr/>
              <a:t>‹#›</a:t>
            </a:fld>
            <a:endParaRPr lang="he-IL"/>
          </a:p>
        </p:txBody>
      </p:sp>
      <p:sp>
        <p:nvSpPr>
          <p:cNvPr id="11" name="מציין מיקום תוכן 10"/>
          <p:cNvSpPr>
            <a:spLocks noGrp="1"/>
          </p:cNvSpPr>
          <p:nvPr>
            <p:ph sz="quarter" idx="2"/>
          </p:nvPr>
        </p:nvSpPr>
        <p:spPr>
          <a:xfrm>
            <a:off x="457200"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3" name="מציין מיקום תוכן 12"/>
          <p:cNvSpPr>
            <a:spLocks noGrp="1"/>
          </p:cNvSpPr>
          <p:nvPr>
            <p:ph sz="quarter" idx="4"/>
          </p:nvPr>
        </p:nvSpPr>
        <p:spPr>
          <a:xfrm>
            <a:off x="4371975" y="2362200"/>
            <a:ext cx="3657600" cy="3886200"/>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2" name="מציין מיקום טקסט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
        <p:nvSpPr>
          <p:cNvPr id="14" name="מציין מיקום טקסט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he-IL" smtClean="0"/>
              <a:t>לחץ כדי לערוך סגנונות טקסט של תבנית בסיס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6" name="מציין מיקום של תאריך 5"/>
          <p:cNvSpPr>
            <a:spLocks noGrp="1"/>
          </p:cNvSpPr>
          <p:nvPr>
            <p:ph type="dt" sz="half" idx="10"/>
          </p:nvPr>
        </p:nvSpPr>
        <p:spPr/>
        <p:txBody>
          <a:bodyPr rtlCol="0"/>
          <a:lstStyle/>
          <a:p>
            <a:fld id="{4E7438E1-117D-44FB-AC24-B79D899BA877}" type="datetimeFigureOut">
              <a:rPr lang="he-IL" smtClean="0"/>
              <a:pPr/>
              <a:t>י"ט/תמוז/תשע"ה</a:t>
            </a:fld>
            <a:endParaRPr lang="he-IL"/>
          </a:p>
        </p:txBody>
      </p:sp>
      <p:sp>
        <p:nvSpPr>
          <p:cNvPr id="7" name="מציין מיקום של מספר שקופית 6"/>
          <p:cNvSpPr>
            <a:spLocks noGrp="1"/>
          </p:cNvSpPr>
          <p:nvPr>
            <p:ph type="sldNum" sz="quarter" idx="11"/>
          </p:nvPr>
        </p:nvSpPr>
        <p:spPr/>
        <p:txBody>
          <a:bodyPr rtlCol="0"/>
          <a:lstStyle/>
          <a:p>
            <a:fld id="{DAF22AC9-109E-4E4D-92F9-530E51D9A3A2}" type="slidenum">
              <a:rPr lang="he-IL" smtClean="0"/>
              <a:pPr/>
              <a:t>‹#›</a:t>
            </a:fld>
            <a:endParaRPr lang="he-IL"/>
          </a:p>
        </p:txBody>
      </p:sp>
      <p:sp>
        <p:nvSpPr>
          <p:cNvPr id="8" name="מציין מיקום של כותרת תחתונה 7"/>
          <p:cNvSpPr>
            <a:spLocks noGrp="1"/>
          </p:cNvSpPr>
          <p:nvPr>
            <p:ph type="ftr" sz="quarter" idx="12"/>
          </p:nvPr>
        </p:nvSpPr>
        <p:spPr/>
        <p:txBody>
          <a:bodyPr rtlCol="0"/>
          <a:lstStyle/>
          <a:p>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pPr/>
              <a:t>י"ט/תמוז/תשע"ה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כותרת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8" name="מחבר ישר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מחבר ישר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מחבר ישר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מלבן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חבר ישר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אליפסה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מציין מיקום תוכן 17"/>
          <p:cNvSpPr>
            <a:spLocks noGrp="1"/>
          </p:cNvSpPr>
          <p:nvPr>
            <p:ph sz="quarter" idx="1"/>
          </p:nvPr>
        </p:nvSpPr>
        <p:spPr>
          <a:xfrm>
            <a:off x="304800" y="274320"/>
            <a:ext cx="5638800" cy="6327648"/>
          </a:xfrm>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1" name="מציין מיקום של תאריך 20"/>
          <p:cNvSpPr>
            <a:spLocks noGrp="1"/>
          </p:cNvSpPr>
          <p:nvPr>
            <p:ph type="dt" sz="half" idx="14"/>
          </p:nvPr>
        </p:nvSpPr>
        <p:spPr/>
        <p:txBody>
          <a:bodyPr rtlCol="0"/>
          <a:lstStyle/>
          <a:p>
            <a:fld id="{4E7438E1-117D-44FB-AC24-B79D899BA877}" type="datetimeFigureOut">
              <a:rPr lang="he-IL" smtClean="0"/>
              <a:pPr/>
              <a:t>י"ט/תמוז/תשע"ה</a:t>
            </a:fld>
            <a:endParaRPr lang="he-IL"/>
          </a:p>
        </p:txBody>
      </p:sp>
      <p:sp>
        <p:nvSpPr>
          <p:cNvPr id="22" name="מציין מיקום של מספר שקופית 21"/>
          <p:cNvSpPr>
            <a:spLocks noGrp="1"/>
          </p:cNvSpPr>
          <p:nvPr>
            <p:ph type="sldNum" sz="quarter" idx="15"/>
          </p:nvPr>
        </p:nvSpPr>
        <p:spPr/>
        <p:txBody>
          <a:bodyPr rtlCol="0"/>
          <a:lstStyle/>
          <a:p>
            <a:fld id="{DAF22AC9-109E-4E4D-92F9-530E51D9A3A2}" type="slidenum">
              <a:rPr lang="he-IL" smtClean="0"/>
              <a:pPr/>
              <a:t>‹#›</a:t>
            </a:fld>
            <a:endParaRPr lang="he-IL"/>
          </a:p>
        </p:txBody>
      </p:sp>
      <p:sp>
        <p:nvSpPr>
          <p:cNvPr id="23" name="מציין מיקום של כותרת תחתונה 22"/>
          <p:cNvSpPr>
            <a:spLocks noGrp="1"/>
          </p:cNvSpPr>
          <p:nvPr>
            <p:ph type="ftr" sz="quarter" idx="16"/>
          </p:nvPr>
        </p:nvSpPr>
        <p:spPr/>
        <p:txBody>
          <a:bodyPr rtlCol="0"/>
          <a:lstStyle/>
          <a:p>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מחבר ישר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אליפסה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כותרת 1"/>
          <p:cNvSpPr>
            <a:spLocks noGrp="1"/>
          </p:cNvSpPr>
          <p:nvPr>
            <p:ph type="title"/>
          </p:nvPr>
        </p:nvSpPr>
        <p:spPr>
          <a:xfrm rot="5400000">
            <a:off x="3350133" y="3200400"/>
            <a:ext cx="6309360" cy="457200"/>
          </a:xfrm>
        </p:spPr>
        <p:txBody>
          <a:bodyPr anchor="b"/>
          <a:lstStyle>
            <a:lvl1pPr algn="l">
              <a:buNone/>
              <a:defRPr sz="2000" b="1"/>
            </a:lvl1pPr>
          </a:lstStyle>
          <a:p>
            <a:r>
              <a:rPr kumimoji="0" lang="he-IL" smtClean="0"/>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he-IL" smtClean="0"/>
              <a:t>לחץ על הסמל כדי להוסיף תמונה</a:t>
            </a:r>
            <a:endParaRPr kumimoji="0" lang="en-US" dirty="0"/>
          </a:p>
        </p:txBody>
      </p:sp>
      <p:sp>
        <p:nvSpPr>
          <p:cNvPr id="4" name="מציין מיקום טקסט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10" name="מחבר ישר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מלבן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חבר ישר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מחבר ישר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מחבר ישר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מציין מיקום של תאריך 16"/>
          <p:cNvSpPr>
            <a:spLocks noGrp="1"/>
          </p:cNvSpPr>
          <p:nvPr>
            <p:ph type="dt" sz="half" idx="10"/>
          </p:nvPr>
        </p:nvSpPr>
        <p:spPr/>
        <p:txBody>
          <a:bodyPr rtlCol="0"/>
          <a:lstStyle/>
          <a:p>
            <a:fld id="{4E7438E1-117D-44FB-AC24-B79D899BA877}" type="datetimeFigureOut">
              <a:rPr lang="he-IL" smtClean="0"/>
              <a:pPr/>
              <a:t>י"ט/תמוז/תשע"ה</a:t>
            </a:fld>
            <a:endParaRPr lang="he-IL"/>
          </a:p>
        </p:txBody>
      </p:sp>
      <p:sp>
        <p:nvSpPr>
          <p:cNvPr id="18" name="מציין מיקום של מספר שקופית 17"/>
          <p:cNvSpPr>
            <a:spLocks noGrp="1"/>
          </p:cNvSpPr>
          <p:nvPr>
            <p:ph type="sldNum" sz="quarter" idx="11"/>
          </p:nvPr>
        </p:nvSpPr>
        <p:spPr/>
        <p:txBody>
          <a:bodyPr rtlCol="0"/>
          <a:lstStyle/>
          <a:p>
            <a:fld id="{DAF22AC9-109E-4E4D-92F9-530E51D9A3A2}" type="slidenum">
              <a:rPr lang="he-IL" smtClean="0"/>
              <a:pPr/>
              <a:t>‹#›</a:t>
            </a:fld>
            <a:endParaRPr lang="he-IL"/>
          </a:p>
        </p:txBody>
      </p:sp>
      <p:sp>
        <p:nvSpPr>
          <p:cNvPr id="21" name="מציין מיקום של כותרת תחתונה 20"/>
          <p:cNvSpPr>
            <a:spLocks noGrp="1"/>
          </p:cNvSpPr>
          <p:nvPr>
            <p:ph type="ftr" sz="quarter" idx="12"/>
          </p:nvPr>
        </p:nvSpPr>
        <p:spPr/>
        <p:txBody>
          <a:bodyPr rtlCol="0"/>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מחבר ישר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מציין מיקום של כותרת 21"/>
          <p:cNvSpPr>
            <a:spLocks noGrp="1"/>
          </p:cNvSpPr>
          <p:nvPr>
            <p:ph type="title"/>
          </p:nvPr>
        </p:nvSpPr>
        <p:spPr>
          <a:xfrm>
            <a:off x="457200" y="274638"/>
            <a:ext cx="7467600" cy="1143000"/>
          </a:xfrm>
          <a:prstGeom prst="rect">
            <a:avLst/>
          </a:prstGeom>
        </p:spPr>
        <p:txBody>
          <a:bodyPr vert="horz" anchor="b">
            <a:normAutofit/>
          </a:body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4" name="מציין מיקום של תאריך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E7438E1-117D-44FB-AC24-B79D899BA877}" type="datetimeFigureOut">
              <a:rPr lang="he-IL" smtClean="0"/>
              <a:pPr/>
              <a:t>י"ט/תמוז/תשע"ה</a:t>
            </a:fld>
            <a:endParaRPr lang="he-IL"/>
          </a:p>
        </p:txBody>
      </p:sp>
      <p:sp>
        <p:nvSpPr>
          <p:cNvPr id="3" name="מציין מיקום של כותרת תחתונה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he-IL"/>
          </a:p>
        </p:txBody>
      </p:sp>
      <p:sp>
        <p:nvSpPr>
          <p:cNvPr id="7" name="מחבר ישר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מחבר ישר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מלבן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חבר ישר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אליפסה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מציין מיקום של מספר שקופית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AF22AC9-109E-4E4D-92F9-530E51D9A3A2}"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file:///C:\Users\Oz\Documents\GitHub\BWA-Parallel\final%20presentation\video%20resources\video1\running.mp4"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file:///C:\Users\Oz\Documents\GitHub\BWA-Parallel\final%20presentation\video%20resources\video2\parallel.mp4" TargetMode="External"/><Relationship Id="rId1" Type="http://schemas.openxmlformats.org/officeDocument/2006/relationships/video" Target="file:///C:\Users\Oz\Documents\GitHub\BWA-Parallel\final%20presentation\video%20resources\video2\sequential.mp4"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267744" y="2852936"/>
            <a:ext cx="6172200" cy="1894362"/>
          </a:xfrm>
        </p:spPr>
        <p:txBody>
          <a:bodyPr/>
          <a:lstStyle/>
          <a:p>
            <a:pPr algn="r"/>
            <a:r>
              <a:rPr lang="he-IL" dirty="0" smtClean="0"/>
              <a:t>שיפור ומקבול מציאת התאמה אופטימאלית ב-</a:t>
            </a:r>
            <a:r>
              <a:rPr lang="en-US" dirty="0" smtClean="0"/>
              <a:t>DNA</a:t>
            </a:r>
            <a:endParaRPr lang="en-US" dirty="0"/>
          </a:p>
        </p:txBody>
      </p:sp>
      <p:sp>
        <p:nvSpPr>
          <p:cNvPr id="3" name="כותרת משנה 2"/>
          <p:cNvSpPr>
            <a:spLocks noGrp="1"/>
          </p:cNvSpPr>
          <p:nvPr>
            <p:ph type="subTitle" idx="1"/>
          </p:nvPr>
        </p:nvSpPr>
        <p:spPr/>
        <p:txBody>
          <a:bodyPr/>
          <a:lstStyle/>
          <a:p>
            <a:pPr algn="r"/>
            <a:r>
              <a:rPr lang="he-IL" dirty="0" smtClean="0"/>
              <a:t>מגיש: </a:t>
            </a:r>
            <a:r>
              <a:rPr lang="he-IL" dirty="0" err="1" smtClean="0"/>
              <a:t>ידגר</a:t>
            </a:r>
            <a:r>
              <a:rPr lang="he-IL" dirty="0" smtClean="0"/>
              <a:t> הראל עוז</a:t>
            </a:r>
          </a:p>
          <a:p>
            <a:pPr algn="r"/>
            <a:endParaRPr lang="he-IL" dirty="0" smtClean="0"/>
          </a:p>
          <a:p>
            <a:pPr algn="r"/>
            <a:r>
              <a:rPr lang="he-IL" dirty="0" smtClean="0"/>
              <a:t>מנחה: דר' חסין יהודה</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הוספה</a:t>
            </a:r>
          </a:p>
          <a:p>
            <a:endParaRPr lang="he-IL" dirty="0" smtClean="0"/>
          </a:p>
        </p:txBody>
      </p:sp>
      <p:pic>
        <p:nvPicPr>
          <p:cNvPr id="6146" name="Picture 2"/>
          <p:cNvPicPr>
            <a:picLocks noChangeAspect="1" noChangeArrowheads="1"/>
          </p:cNvPicPr>
          <p:nvPr/>
        </p:nvPicPr>
        <p:blipFill>
          <a:blip r:embed="rId3" cstate="print"/>
          <a:srcRect/>
          <a:stretch>
            <a:fillRect/>
          </a:stretch>
        </p:blipFill>
        <p:spPr bwMode="auto">
          <a:xfrm>
            <a:off x="769978" y="3000374"/>
            <a:ext cx="7241980" cy="1508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727261" y="3005138"/>
            <a:ext cx="7300227" cy="1503982"/>
          </a:xfrm>
          <a:prstGeom prst="rect">
            <a:avLst/>
          </a:prstGeom>
          <a:noFill/>
          <a:ln w="9525">
            <a:noFill/>
            <a:miter lim="800000"/>
            <a:headEnd/>
            <a:tailEnd/>
          </a:ln>
        </p:spPr>
      </p:pic>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מחיקה</a:t>
            </a:r>
          </a:p>
          <a:p>
            <a:endParaRPr lang="he-IL"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r>
              <a:rPr lang="he-IL" dirty="0" smtClean="0"/>
              <a:t>החישוב:</a:t>
            </a:r>
          </a:p>
          <a:p>
            <a:pPr algn="r">
              <a:buNone/>
            </a:pPr>
            <a:r>
              <a:rPr lang="he-IL" dirty="0" smtClean="0"/>
              <a:t>	עבור </a:t>
            </a:r>
            <a:r>
              <a:rPr lang="en-US" dirty="0" smtClean="0"/>
              <a:t>a=“AGCTT”</a:t>
            </a:r>
            <a:r>
              <a:rPr lang="he-IL" dirty="0" smtClean="0"/>
              <a:t> ו-</a:t>
            </a:r>
            <a:r>
              <a:rPr lang="en-US" dirty="0" smtClean="0"/>
              <a:t>b=“AGTCTT”</a:t>
            </a:r>
            <a:r>
              <a:rPr lang="he-IL" dirty="0" smtClean="0"/>
              <a:t> ו-</a:t>
            </a:r>
          </a:p>
          <a:p>
            <a:pPr algn="l" rtl="0">
              <a:buNone/>
            </a:pPr>
            <a:r>
              <a:rPr lang="he-IL" dirty="0" smtClean="0"/>
              <a:t> </a:t>
            </a:r>
            <a:endParaRPr lang="he-IL" dirty="0"/>
          </a:p>
        </p:txBody>
      </p:sp>
      <p:pic>
        <p:nvPicPr>
          <p:cNvPr id="2051" name="Picture 3"/>
          <p:cNvPicPr>
            <a:picLocks noChangeAspect="1" noChangeArrowheads="1"/>
          </p:cNvPicPr>
          <p:nvPr/>
        </p:nvPicPr>
        <p:blipFill>
          <a:blip r:embed="rId2" cstate="print"/>
          <a:srcRect/>
          <a:stretch>
            <a:fillRect/>
          </a:stretch>
        </p:blipFill>
        <p:spPr bwMode="auto">
          <a:xfrm>
            <a:off x="323528" y="1916832"/>
            <a:ext cx="2744305" cy="1335067"/>
          </a:xfrm>
          <a:prstGeom prst="rect">
            <a:avLst/>
          </a:prstGeom>
          <a:noFill/>
          <a:ln w="9525">
            <a:noFill/>
            <a:miter lim="800000"/>
            <a:headEnd/>
            <a:tailEnd/>
          </a:ln>
        </p:spPr>
      </p:pic>
      <p:pic>
        <p:nvPicPr>
          <p:cNvPr id="2052" name="Picture 4" descr="C:\Users\Oz\Documents\GitHub\BWA-Parallel\final presentation\video resources\example1\SW RUNNING.png"/>
          <p:cNvPicPr>
            <a:picLocks noChangeAspect="1" noChangeArrowheads="1"/>
          </p:cNvPicPr>
          <p:nvPr/>
        </p:nvPicPr>
        <p:blipFill>
          <a:blip r:embed="rId3" cstate="print"/>
          <a:srcRect/>
          <a:stretch>
            <a:fillRect/>
          </a:stretch>
        </p:blipFill>
        <p:spPr bwMode="auto">
          <a:xfrm>
            <a:off x="2843808" y="2924944"/>
            <a:ext cx="4927009" cy="346222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pPr lvl="1"/>
            <a:endParaRPr lang="he-IL" dirty="0" smtClean="0"/>
          </a:p>
          <a:p>
            <a:pPr lvl="1"/>
            <a:endParaRPr lang="he-IL" dirty="0" smtClean="0"/>
          </a:p>
          <a:p>
            <a:endParaRPr lang="he-IL" dirty="0" smtClean="0"/>
          </a:p>
        </p:txBody>
      </p:sp>
      <p:pic>
        <p:nvPicPr>
          <p:cNvPr id="8194" name="Picture 2"/>
          <p:cNvPicPr>
            <a:picLocks noChangeAspect="1" noChangeArrowheads="1"/>
          </p:cNvPicPr>
          <p:nvPr/>
        </p:nvPicPr>
        <p:blipFill>
          <a:blip r:embed="rId3" cstate="print"/>
          <a:srcRect/>
          <a:stretch>
            <a:fillRect/>
          </a:stretch>
        </p:blipFill>
        <p:spPr bwMode="auto">
          <a:xfrm>
            <a:off x="467544" y="2636912"/>
            <a:ext cx="7962387" cy="18998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pPr lvl="1"/>
            <a:endParaRPr lang="he-IL" dirty="0" smtClean="0"/>
          </a:p>
          <a:p>
            <a:pPr lvl="1"/>
            <a:endParaRPr lang="he-IL" dirty="0" smtClean="0"/>
          </a:p>
          <a:p>
            <a:endParaRPr lang="he-IL" dirty="0" smtClean="0"/>
          </a:p>
        </p:txBody>
      </p:sp>
      <p:pic>
        <p:nvPicPr>
          <p:cNvPr id="8194" name="Picture 2"/>
          <p:cNvPicPr>
            <a:picLocks noChangeAspect="1" noChangeArrowheads="1"/>
          </p:cNvPicPr>
          <p:nvPr/>
        </p:nvPicPr>
        <p:blipFill>
          <a:blip r:embed="rId3" cstate="print"/>
          <a:srcRect/>
          <a:stretch>
            <a:fillRect/>
          </a:stretch>
        </p:blipFill>
        <p:spPr bwMode="auto">
          <a:xfrm>
            <a:off x="467544" y="2636912"/>
            <a:ext cx="7962387" cy="189984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179512" y="2636912"/>
            <a:ext cx="8496944" cy="21350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הבעיה</a:t>
            </a:r>
            <a:endParaRPr lang="he-IL" sz="6000" dirty="0"/>
          </a:p>
        </p:txBody>
      </p:sp>
      <p:sp>
        <p:nvSpPr>
          <p:cNvPr id="3" name="מציין מיקום תוכן 2"/>
          <p:cNvSpPr>
            <a:spLocks noGrp="1"/>
          </p:cNvSpPr>
          <p:nvPr>
            <p:ph sz="quarter" idx="1"/>
          </p:nvPr>
        </p:nvSpPr>
        <p:spPr/>
        <p:txBody>
          <a:bodyPr/>
          <a:lstStyle/>
          <a:p>
            <a:r>
              <a:rPr lang="he-IL" dirty="0" smtClean="0"/>
              <a:t>מספר רב של מחרוזות דגימה עם </a:t>
            </a:r>
          </a:p>
          <a:p>
            <a:pPr>
              <a:buNone/>
            </a:pPr>
            <a:r>
              <a:rPr lang="he-IL" dirty="0" smtClean="0"/>
              <a:t>	מספר התאמות מכיוון שלכל </a:t>
            </a:r>
          </a:p>
          <a:p>
            <a:pPr>
              <a:buNone/>
            </a:pPr>
            <a:r>
              <a:rPr lang="he-IL" dirty="0" smtClean="0"/>
              <a:t>	התאמה נבצע </a:t>
            </a:r>
            <a:r>
              <a:rPr lang="en-US" dirty="0" smtClean="0"/>
              <a:t>SW</a:t>
            </a:r>
            <a:r>
              <a:rPr lang="he-IL" dirty="0" smtClean="0"/>
              <a:t>, זמן ריצת </a:t>
            </a:r>
          </a:p>
          <a:p>
            <a:pPr>
              <a:buNone/>
            </a:pPr>
            <a:r>
              <a:rPr lang="he-IL" dirty="0" smtClean="0"/>
              <a:t>	התהליך ארוך.</a:t>
            </a:r>
          </a:p>
          <a:p>
            <a:endParaRPr lang="he-IL" dirty="0" smtClean="0"/>
          </a:p>
          <a:p>
            <a:pPr>
              <a:buNone/>
            </a:pPr>
            <a:endParaRPr lang="he-IL" dirty="0"/>
          </a:p>
        </p:txBody>
      </p:sp>
      <p:pic>
        <p:nvPicPr>
          <p:cNvPr id="5" name="running.mp4">
            <a:hlinkClick r:id="" action="ppaction://media"/>
          </p:cNvPr>
          <p:cNvPicPr>
            <a:picLocks noRot="1" noChangeAspect="1"/>
          </p:cNvPicPr>
          <p:nvPr>
            <a:videoFile r:link="rId1"/>
          </p:nvPr>
        </p:nvPicPr>
        <p:blipFill>
          <a:blip r:embed="rId4" cstate="print"/>
          <a:stretch>
            <a:fillRect/>
          </a:stretch>
        </p:blipFill>
        <p:spPr>
          <a:xfrm>
            <a:off x="539551" y="1412776"/>
            <a:ext cx="3552395" cy="4680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פתרון</a:t>
            </a:r>
            <a:endParaRPr lang="he-IL" sz="6000" dirty="0"/>
          </a:p>
        </p:txBody>
      </p:sp>
      <p:sp>
        <p:nvSpPr>
          <p:cNvPr id="3" name="מציין מיקום תוכן 2"/>
          <p:cNvSpPr>
            <a:spLocks noGrp="1"/>
          </p:cNvSpPr>
          <p:nvPr>
            <p:ph sz="quarter" idx="1"/>
          </p:nvPr>
        </p:nvSpPr>
        <p:spPr/>
        <p:txBody>
          <a:bodyPr/>
          <a:lstStyle/>
          <a:p>
            <a:endParaRPr lang="he-IL" dirty="0" smtClean="0"/>
          </a:p>
          <a:p>
            <a:pPr lvl="0"/>
            <a:r>
              <a:rPr lang="he-IL" dirty="0" smtClean="0"/>
              <a:t>שיפור אלגוריתם </a:t>
            </a:r>
            <a:r>
              <a:rPr lang="en-US" dirty="0" smtClean="0"/>
              <a:t>SW</a:t>
            </a:r>
            <a:r>
              <a:rPr lang="he-IL" dirty="0" smtClean="0"/>
              <a:t> ע"י:</a:t>
            </a:r>
            <a:endParaRPr lang="en-US" sz="1400" dirty="0" smtClean="0"/>
          </a:p>
          <a:p>
            <a:pPr lvl="1"/>
            <a:r>
              <a:rPr lang="he-IL" sz="2400" dirty="0" smtClean="0"/>
              <a:t>שיפור זמן הריצה.</a:t>
            </a:r>
            <a:endParaRPr lang="en-US" sz="1400" dirty="0" smtClean="0"/>
          </a:p>
          <a:p>
            <a:pPr lvl="1"/>
            <a:r>
              <a:rPr lang="he-IL" sz="2400" dirty="0" smtClean="0"/>
              <a:t>שיפור צריכת הזיכרון.</a:t>
            </a:r>
            <a:endParaRPr lang="en-US" sz="1400" dirty="0" smtClean="0"/>
          </a:p>
          <a:p>
            <a:endParaRPr lang="he-IL" dirty="0" smtClean="0"/>
          </a:p>
          <a:p>
            <a:endParaRPr lang="he-IL" dirty="0" smtClean="0"/>
          </a:p>
          <a:p>
            <a:r>
              <a:rPr lang="he-IL" dirty="0" smtClean="0"/>
              <a:t>מקבול התהליך על מנת לנצל את משאבי המחשב בצורה יעילה.</a:t>
            </a:r>
          </a:p>
          <a:p>
            <a:endParaRPr lang="he-IL" dirty="0" smtClean="0"/>
          </a:p>
          <a:p>
            <a:pPr>
              <a:buNone/>
            </a:pPr>
            <a:endParaRPr lang="he-IL"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שיפור אלגוריתם </a:t>
            </a:r>
            <a:r>
              <a:rPr lang="en-US" sz="6000" dirty="0" smtClean="0"/>
              <a:t>SW</a:t>
            </a:r>
            <a:endParaRPr lang="he-IL" sz="6000" dirty="0"/>
          </a:p>
        </p:txBody>
      </p:sp>
      <p:sp>
        <p:nvSpPr>
          <p:cNvPr id="3" name="מציין מיקום תוכן 2"/>
          <p:cNvSpPr>
            <a:spLocks noGrp="1"/>
          </p:cNvSpPr>
          <p:nvPr>
            <p:ph sz="quarter" idx="1"/>
          </p:nvPr>
        </p:nvSpPr>
        <p:spPr/>
        <p:txBody>
          <a:bodyPr/>
          <a:lstStyle/>
          <a:p>
            <a:endParaRPr lang="he-IL" dirty="0" smtClean="0"/>
          </a:p>
          <a:p>
            <a:pPr lvl="0"/>
            <a:r>
              <a:rPr lang="he-IL" dirty="0" smtClean="0"/>
              <a:t>תכנון ומימוש מספר גרסאות </a:t>
            </a:r>
          </a:p>
          <a:p>
            <a:pPr lvl="0"/>
            <a:endParaRPr lang="he-IL" dirty="0" smtClean="0"/>
          </a:p>
          <a:p>
            <a:endParaRPr lang="he-IL" dirty="0" smtClean="0"/>
          </a:p>
          <a:p>
            <a:pPr>
              <a:buNone/>
            </a:pPr>
            <a:endParaRPr lang="he-IL" dirty="0"/>
          </a:p>
        </p:txBody>
      </p:sp>
      <p:pic>
        <p:nvPicPr>
          <p:cNvPr id="4107" name="Picture 11"/>
          <p:cNvPicPr>
            <a:picLocks noChangeAspect="1" noChangeArrowheads="1"/>
          </p:cNvPicPr>
          <p:nvPr/>
        </p:nvPicPr>
        <p:blipFill>
          <a:blip r:embed="rId3" cstate="print"/>
          <a:srcRect/>
          <a:stretch>
            <a:fillRect/>
          </a:stretch>
        </p:blipFill>
        <p:spPr bwMode="auto">
          <a:xfrm>
            <a:off x="899592" y="2636912"/>
            <a:ext cx="6977977" cy="17647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sz="6000" dirty="0" smtClean="0"/>
              <a:t>מקבול</a:t>
            </a:r>
            <a:endParaRPr lang="he-IL" sz="6000" dirty="0"/>
          </a:p>
        </p:txBody>
      </p:sp>
      <p:sp>
        <p:nvSpPr>
          <p:cNvPr id="5" name="מציין מיקום טקסט 4"/>
          <p:cNvSpPr>
            <a:spLocks noGrp="1"/>
          </p:cNvSpPr>
          <p:nvPr>
            <p:ph type="body" sz="quarter" idx="1"/>
          </p:nvPr>
        </p:nvSpPr>
        <p:spPr/>
        <p:style>
          <a:lnRef idx="2">
            <a:schemeClr val="accent1"/>
          </a:lnRef>
          <a:fillRef idx="1">
            <a:schemeClr val="lt1"/>
          </a:fillRef>
          <a:effectRef idx="0">
            <a:schemeClr val="accent1"/>
          </a:effectRef>
          <a:fontRef idx="minor">
            <a:schemeClr val="dk1"/>
          </a:fontRef>
        </p:style>
        <p:txBody>
          <a:bodyPr/>
          <a:lstStyle/>
          <a:p>
            <a:r>
              <a:rPr lang="he-IL" sz="2400" b="0" dirty="0" smtClean="0">
                <a:solidFill>
                  <a:schemeClr val="tx1"/>
                </a:solidFill>
              </a:rPr>
              <a:t>הרצה במקביל (4 חוטים)</a:t>
            </a:r>
            <a:endParaRPr lang="he-IL" sz="2400" b="0" dirty="0">
              <a:solidFill>
                <a:schemeClr val="tx1"/>
              </a:solidFill>
            </a:endParaRPr>
          </a:p>
        </p:txBody>
      </p:sp>
      <p:sp>
        <p:nvSpPr>
          <p:cNvPr id="6" name="מציין מיקום טקסט 5"/>
          <p:cNvSpPr>
            <a:spLocks noGrp="1"/>
          </p:cNvSpPr>
          <p:nvPr>
            <p:ph type="body" sz="quarter" idx="3"/>
          </p:nvPr>
        </p:nvSpPr>
        <p:spPr/>
        <p:style>
          <a:lnRef idx="2">
            <a:schemeClr val="accent1"/>
          </a:lnRef>
          <a:fillRef idx="1">
            <a:schemeClr val="lt1"/>
          </a:fillRef>
          <a:effectRef idx="0">
            <a:schemeClr val="accent1"/>
          </a:effectRef>
          <a:fontRef idx="minor">
            <a:schemeClr val="dk1"/>
          </a:fontRef>
        </p:style>
        <p:txBody>
          <a:bodyPr/>
          <a:lstStyle/>
          <a:p>
            <a:r>
              <a:rPr lang="he-IL" sz="2400" b="0" dirty="0" smtClean="0">
                <a:solidFill>
                  <a:schemeClr val="tx1"/>
                </a:solidFill>
              </a:rPr>
              <a:t>הרצה סדרתית</a:t>
            </a:r>
            <a:endParaRPr lang="he-IL" sz="2400" b="0" dirty="0">
              <a:solidFill>
                <a:schemeClr val="tx1"/>
              </a:solidFill>
            </a:endParaRPr>
          </a:p>
        </p:txBody>
      </p:sp>
      <p:pic>
        <p:nvPicPr>
          <p:cNvPr id="9" name="sequential.mp4">
            <a:hlinkClick r:id="" action="ppaction://media"/>
          </p:cNvPr>
          <p:cNvPicPr>
            <a:picLocks noGrp="1" noRot="1" noChangeAspect="1"/>
          </p:cNvPicPr>
          <p:nvPr>
            <p:ph sz="quarter" idx="4"/>
            <a:videoFile r:link="rId1"/>
          </p:nvPr>
        </p:nvPicPr>
        <p:blipFill>
          <a:blip r:embed="rId4" cstate="print"/>
          <a:stretch>
            <a:fillRect/>
          </a:stretch>
        </p:blipFill>
        <p:spPr>
          <a:xfrm>
            <a:off x="4392844" y="2348880"/>
            <a:ext cx="3552395" cy="3960440"/>
          </a:xfrm>
          <a:prstGeom prst="rect">
            <a:avLst/>
          </a:prstGeom>
        </p:spPr>
      </p:pic>
      <p:pic>
        <p:nvPicPr>
          <p:cNvPr id="12" name="parallel.mp4">
            <a:hlinkClick r:id="" action="ppaction://media"/>
          </p:cNvPr>
          <p:cNvPicPr>
            <a:picLocks noGrp="1" noRot="1" noChangeAspect="1"/>
          </p:cNvPicPr>
          <p:nvPr>
            <p:ph sz="quarter" idx="2"/>
            <a:videoFile r:link="rId2"/>
          </p:nvPr>
        </p:nvPicPr>
        <p:blipFill>
          <a:blip r:embed="rId4" cstate="print"/>
          <a:stretch>
            <a:fillRect/>
          </a:stretch>
        </p:blipFill>
        <p:spPr>
          <a:xfrm>
            <a:off x="539552" y="2348880"/>
            <a:ext cx="3586921" cy="39604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9"/>
                </p:tgtEl>
              </p:cMediaNode>
            </p:video>
            <p:seq concurrent="1" nextAc="seek">
              <p:cTn id="11" restart="whenNotActive" fill="hold" evtFilter="cancelBubble" nodeType="interactiveSeq">
                <p:stCondLst>
                  <p:cond evt="onClick" delay="0">
                    <p:tgtEl>
                      <p:spTgt spid="9"/>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9"/>
                                        </p:tgtEl>
                                      </p:cBhvr>
                                    </p:cmd>
                                  </p:childTnLst>
                                </p:cTn>
                              </p:par>
                            </p:childTnLst>
                          </p:cTn>
                        </p:par>
                      </p:childTnLst>
                    </p:cTn>
                  </p:par>
                </p:childTnLst>
              </p:cTn>
              <p:nextCondLst>
                <p:cond evt="onClick" delay="0">
                  <p:tgtEl>
                    <p:spTgt spid="9"/>
                  </p:tgtEl>
                </p:cond>
              </p:nextCondLst>
            </p:seq>
            <p:video>
              <p:cMediaNode>
                <p:cTn id="16" fill="hold" display="0">
                  <p:stCondLst>
                    <p:cond delay="indefinite"/>
                  </p:stCondLst>
                  <p:endCondLst>
                    <p:cond evt="onNext" delay="0">
                      <p:tgtEl>
                        <p:sldTgt/>
                      </p:tgtEl>
                    </p:cond>
                    <p:cond evt="onPrev" delay="0">
                      <p:tgtEl>
                        <p:sldTgt/>
                      </p:tgtEl>
                    </p:cond>
                  </p:endCondLst>
                </p:cTn>
                <p:tgtEl>
                  <p:spTgt spid="12"/>
                </p:tgtEl>
              </p:cMediaNode>
            </p:video>
            <p:seq concurrent="1" nextAc="seek">
              <p:cTn id="17" restart="whenNotActive" fill="hold" evtFilter="cancelBubble" nodeType="interactiveSeq">
                <p:stCondLst>
                  <p:cond evt="onClick" delay="0">
                    <p:tgtEl>
                      <p:spTgt spid="12"/>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 שהיא דנ"א ידוע</a:t>
            </a:r>
          </a:p>
          <a:p>
            <a:endParaRPr lang="he-IL" dirty="0" smtClean="0"/>
          </a:p>
          <a:p>
            <a:endParaRPr lang="he-IL" dirty="0" smtClean="0"/>
          </a:p>
          <a:p>
            <a:r>
              <a:rPr lang="he-IL" dirty="0" smtClean="0"/>
              <a:t>מחרוזת הדגימה (</a:t>
            </a:r>
            <a:r>
              <a:rPr lang="en-US" dirty="0" smtClean="0"/>
              <a:t>sample, read</a:t>
            </a:r>
            <a:r>
              <a:rPr lang="he-IL" dirty="0" smtClean="0"/>
              <a:t>) שהיא חתיכה מדנ"א אותה  רוצים למפות</a:t>
            </a:r>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 שהיא דנ"א ידוע</a:t>
            </a:r>
          </a:p>
          <a:p>
            <a:endParaRPr lang="he-IL" dirty="0" smtClean="0"/>
          </a:p>
          <a:p>
            <a:endParaRPr lang="he-IL" dirty="0" smtClean="0"/>
          </a:p>
          <a:p>
            <a:r>
              <a:rPr lang="he-IL" dirty="0" smtClean="0"/>
              <a:t>מחרוזת הדגימה (</a:t>
            </a:r>
            <a:r>
              <a:rPr lang="en-US" dirty="0" smtClean="0"/>
              <a:t>sample, read</a:t>
            </a:r>
            <a:r>
              <a:rPr lang="he-IL" dirty="0" smtClean="0"/>
              <a:t>) שהיא חתיכה מדנ"א אותה  רוצים למפות</a:t>
            </a:r>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6000" dirty="0" smtClean="0"/>
              <a:t>הרעיון</a:t>
            </a:r>
            <a:endParaRPr lang="he-IL" sz="6000" dirty="0"/>
          </a:p>
        </p:txBody>
      </p:sp>
      <p:sp>
        <p:nvSpPr>
          <p:cNvPr id="3" name="מציין מיקום תוכן 2"/>
          <p:cNvSpPr>
            <a:spLocks noGrp="1"/>
          </p:cNvSpPr>
          <p:nvPr>
            <p:ph sz="quarter" idx="1"/>
          </p:nvPr>
        </p:nvSpPr>
        <p:spPr/>
        <p:txBody>
          <a:bodyPr/>
          <a:lstStyle/>
          <a:p>
            <a:r>
              <a:rPr lang="he-IL" dirty="0" smtClean="0"/>
              <a:t>מחרוזת ההתייחסות (</a:t>
            </a:r>
            <a:r>
              <a:rPr lang="en-US" dirty="0" smtClean="0"/>
              <a:t>reference</a:t>
            </a:r>
            <a:r>
              <a:rPr lang="he-IL" dirty="0" smtClean="0"/>
              <a:t>) שהיא דנ"א ידוע</a:t>
            </a:r>
          </a:p>
          <a:p>
            <a:endParaRPr lang="he-IL" dirty="0" smtClean="0"/>
          </a:p>
          <a:p>
            <a:endParaRPr lang="he-IL" dirty="0" smtClean="0"/>
          </a:p>
          <a:p>
            <a:r>
              <a:rPr lang="he-IL" dirty="0" smtClean="0"/>
              <a:t>מחרוזת הדגימה (</a:t>
            </a:r>
            <a:r>
              <a:rPr lang="en-US" dirty="0" smtClean="0"/>
              <a:t>sample, read</a:t>
            </a:r>
            <a:r>
              <a:rPr lang="he-IL" dirty="0" smtClean="0"/>
              <a:t>) שהיא חתיכה מדנ"א אותה  רוצים למצוא</a:t>
            </a:r>
          </a:p>
          <a:p>
            <a:endParaRPr lang="he-IL" dirty="0"/>
          </a:p>
        </p:txBody>
      </p:sp>
      <p:pic>
        <p:nvPicPr>
          <p:cNvPr id="1028" name="Picture 4"/>
          <p:cNvPicPr>
            <a:picLocks noChangeAspect="1" noChangeArrowheads="1"/>
          </p:cNvPicPr>
          <p:nvPr/>
        </p:nvPicPr>
        <p:blipFill>
          <a:blip r:embed="rId3" cstate="print"/>
          <a:srcRect/>
          <a:stretch>
            <a:fillRect/>
          </a:stretch>
        </p:blipFill>
        <p:spPr bwMode="auto">
          <a:xfrm>
            <a:off x="323528" y="2132856"/>
            <a:ext cx="6727121" cy="613023"/>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67544" y="3356992"/>
            <a:ext cx="2211294" cy="576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Burrows-Wheeler Aligner</a:t>
            </a:r>
            <a:endParaRPr lang="he-IL" sz="4400" dirty="0"/>
          </a:p>
        </p:txBody>
      </p:sp>
      <p:sp>
        <p:nvSpPr>
          <p:cNvPr id="3" name="מציין מיקום תוכן 2"/>
          <p:cNvSpPr>
            <a:spLocks noGrp="1"/>
          </p:cNvSpPr>
          <p:nvPr>
            <p:ph sz="quarter" idx="1"/>
          </p:nvPr>
        </p:nvSpPr>
        <p:spPr/>
        <p:txBody>
          <a:bodyPr/>
          <a:lstStyle/>
          <a:p>
            <a:endParaRPr lang="en-US" dirty="0" smtClean="0"/>
          </a:p>
          <a:p>
            <a:endParaRPr lang="he-IL" dirty="0" smtClean="0"/>
          </a:p>
          <a:p>
            <a:r>
              <a:rPr lang="he-IL" dirty="0" smtClean="0"/>
              <a:t>אלגוריתם למציאת כלל ההתאמות של מחרוזת אחת בתוך מחרוזת שנייה.</a:t>
            </a:r>
          </a:p>
          <a:p>
            <a:endParaRPr lang="he-IL" dirty="0" smtClean="0"/>
          </a:p>
          <a:p>
            <a:r>
              <a:rPr lang="he-IL" dirty="0" smtClean="0"/>
              <a:t>ניתן גם לחפש התאמות לא מדויקות כלומר התאמות עם חסם על מספר הטעויות.</a:t>
            </a:r>
          </a:p>
          <a:p>
            <a:endParaRPr lang="he-IL"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Burrows-Wheeler Aligner</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עבור הדוגמה וחסם טעויות של 2 נקבל התאמות:</a:t>
            </a:r>
          </a:p>
          <a:p>
            <a:pPr lvl="1"/>
            <a:r>
              <a:rPr lang="he-IL" dirty="0" smtClean="0"/>
              <a:t>היסט 0</a:t>
            </a:r>
          </a:p>
          <a:p>
            <a:pPr lvl="1"/>
            <a:r>
              <a:rPr lang="he-IL" dirty="0" smtClean="0"/>
              <a:t>היסט 5</a:t>
            </a:r>
          </a:p>
          <a:p>
            <a:pPr lvl="1"/>
            <a:r>
              <a:rPr lang="he-IL" dirty="0" smtClean="0"/>
              <a:t>היסט 10</a:t>
            </a:r>
          </a:p>
          <a:p>
            <a:pPr lvl="1"/>
            <a:endParaRPr lang="he-IL" dirty="0" smtClean="0"/>
          </a:p>
          <a:p>
            <a:pPr lvl="1"/>
            <a:endParaRPr lang="he-IL" dirty="0" smtClean="0"/>
          </a:p>
          <a:p>
            <a:pPr lvl="1"/>
            <a:endParaRPr lang="he-IL" dirty="0" smtClean="0"/>
          </a:p>
        </p:txBody>
      </p:sp>
      <p:pic>
        <p:nvPicPr>
          <p:cNvPr id="2052" name="Picture 4"/>
          <p:cNvPicPr>
            <a:picLocks noChangeAspect="1" noChangeArrowheads="1"/>
          </p:cNvPicPr>
          <p:nvPr/>
        </p:nvPicPr>
        <p:blipFill>
          <a:blip r:embed="rId3" cstate="print"/>
          <a:srcRect/>
          <a:stretch>
            <a:fillRect/>
          </a:stretch>
        </p:blipFill>
        <p:spPr bwMode="auto">
          <a:xfrm>
            <a:off x="539552" y="3789040"/>
            <a:ext cx="6406185"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אלגוריתם המספק ציון לזהות בין שתי מחרוזות כלשהן.</a:t>
            </a:r>
          </a:p>
          <a:p>
            <a:endParaRPr lang="en-US" dirty="0" smtClean="0"/>
          </a:p>
          <a:p>
            <a:endParaRPr lang="en-US" dirty="0" smtClean="0"/>
          </a:p>
          <a:p>
            <a:endParaRPr lang="he-IL" dirty="0" smtClean="0"/>
          </a:p>
          <a:p>
            <a:r>
              <a:rPr lang="he-IL" dirty="0" smtClean="0"/>
              <a:t>האלגוריתם מתחשב במקרים של:</a:t>
            </a:r>
          </a:p>
          <a:p>
            <a:pPr lvl="1"/>
            <a:r>
              <a:rPr lang="he-IL" dirty="0" smtClean="0"/>
              <a:t>התאמה</a:t>
            </a:r>
          </a:p>
          <a:p>
            <a:pPr lvl="1"/>
            <a:r>
              <a:rPr lang="he-IL" dirty="0" smtClean="0"/>
              <a:t>אי התאמה</a:t>
            </a:r>
          </a:p>
          <a:p>
            <a:pPr lvl="1"/>
            <a:r>
              <a:rPr lang="he-IL" dirty="0" smtClean="0"/>
              <a:t>הוספה</a:t>
            </a:r>
          </a:p>
          <a:p>
            <a:pPr lvl="1"/>
            <a:r>
              <a:rPr lang="he-IL" dirty="0" smtClean="0"/>
              <a:t>מחיקה</a:t>
            </a:r>
          </a:p>
          <a:p>
            <a:pPr lvl="1"/>
            <a:endParaRPr lang="he-IL" dirty="0" smtClean="0"/>
          </a:p>
        </p:txBody>
      </p:sp>
      <p:pic>
        <p:nvPicPr>
          <p:cNvPr id="1026" name="Picture 2"/>
          <p:cNvPicPr>
            <a:picLocks noChangeAspect="1" noChangeArrowheads="1"/>
          </p:cNvPicPr>
          <p:nvPr/>
        </p:nvPicPr>
        <p:blipFill>
          <a:blip r:embed="rId3" cstate="print"/>
          <a:srcRect/>
          <a:stretch>
            <a:fillRect/>
          </a:stretch>
        </p:blipFill>
        <p:spPr bwMode="auto">
          <a:xfrm>
            <a:off x="539552" y="2564904"/>
            <a:ext cx="5819775"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התאמה</a:t>
            </a:r>
          </a:p>
          <a:p>
            <a:endParaRPr lang="he-IL" dirty="0" smtClean="0"/>
          </a:p>
        </p:txBody>
      </p:sp>
      <p:pic>
        <p:nvPicPr>
          <p:cNvPr id="3075" name="Picture 3"/>
          <p:cNvPicPr>
            <a:picLocks noChangeAspect="1" noChangeArrowheads="1"/>
          </p:cNvPicPr>
          <p:nvPr/>
        </p:nvPicPr>
        <p:blipFill>
          <a:blip r:embed="rId3" cstate="print"/>
          <a:srcRect/>
          <a:stretch>
            <a:fillRect/>
          </a:stretch>
        </p:blipFill>
        <p:spPr bwMode="auto">
          <a:xfrm>
            <a:off x="761177" y="3000374"/>
            <a:ext cx="7258745" cy="1508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l" rtl="0"/>
            <a:r>
              <a:rPr lang="en-US" sz="4400" dirty="0" smtClean="0"/>
              <a:t>Smith Waterman</a:t>
            </a:r>
            <a:endParaRPr lang="he-IL" sz="4400" dirty="0"/>
          </a:p>
        </p:txBody>
      </p:sp>
      <p:sp>
        <p:nvSpPr>
          <p:cNvPr id="3" name="מציין מיקום תוכן 2"/>
          <p:cNvSpPr>
            <a:spLocks noGrp="1"/>
          </p:cNvSpPr>
          <p:nvPr>
            <p:ph sz="quarter" idx="1"/>
          </p:nvPr>
        </p:nvSpPr>
        <p:spPr/>
        <p:txBody>
          <a:bodyPr/>
          <a:lstStyle/>
          <a:p>
            <a:endParaRPr lang="he-IL" dirty="0" smtClean="0"/>
          </a:p>
          <a:p>
            <a:r>
              <a:rPr lang="he-IL" dirty="0" smtClean="0"/>
              <a:t>אי התאמה</a:t>
            </a:r>
          </a:p>
          <a:p>
            <a:endParaRPr lang="he-IL" dirty="0" smtClean="0"/>
          </a:p>
        </p:txBody>
      </p:sp>
      <p:pic>
        <p:nvPicPr>
          <p:cNvPr id="5122" name="Picture 2"/>
          <p:cNvPicPr>
            <a:picLocks noChangeAspect="1" noChangeArrowheads="1"/>
          </p:cNvPicPr>
          <p:nvPr/>
        </p:nvPicPr>
        <p:blipFill>
          <a:blip r:embed="rId3" cstate="print"/>
          <a:srcRect/>
          <a:stretch>
            <a:fillRect/>
          </a:stretch>
        </p:blipFill>
        <p:spPr bwMode="auto">
          <a:xfrm>
            <a:off x="769978" y="3000374"/>
            <a:ext cx="7241980" cy="1508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חלון">
  <a:themeElements>
    <a:clrScheme name="חלון">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חלון">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חלון">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231</TotalTime>
  <Words>420</Words>
  <Application>Microsoft Office PowerPoint</Application>
  <PresentationFormat>‫הצגה על המסך (4:3)</PresentationFormat>
  <Paragraphs>111</Paragraphs>
  <Slides>18</Slides>
  <Notes>15</Notes>
  <HiddenSlides>0</HiddenSlides>
  <MMClips>3</MMClips>
  <ScaleCrop>false</ScaleCrop>
  <HeadingPairs>
    <vt:vector size="4" baseType="variant">
      <vt:variant>
        <vt:lpstr>ערכת נושא</vt:lpstr>
      </vt:variant>
      <vt:variant>
        <vt:i4>1</vt:i4>
      </vt:variant>
      <vt:variant>
        <vt:lpstr>כותרות שקופיות</vt:lpstr>
      </vt:variant>
      <vt:variant>
        <vt:i4>18</vt:i4>
      </vt:variant>
    </vt:vector>
  </HeadingPairs>
  <TitlesOfParts>
    <vt:vector size="19" baseType="lpstr">
      <vt:lpstr>חלון</vt:lpstr>
      <vt:lpstr>שיפור ומקבול מציאת התאמה אופטימאלית ב-DNA</vt:lpstr>
      <vt:lpstr>הרעיון</vt:lpstr>
      <vt:lpstr>הרעיון</vt:lpstr>
      <vt:lpstr>הרעיון</vt:lpstr>
      <vt:lpstr>Burrows-Wheeler Aligner</vt:lpstr>
      <vt:lpstr>Burrows-Wheeler Aligner</vt:lpstr>
      <vt:lpstr>Smith Waterman</vt:lpstr>
      <vt:lpstr>Smith Waterman</vt:lpstr>
      <vt:lpstr>Smith Waterman</vt:lpstr>
      <vt:lpstr>Smith Waterman</vt:lpstr>
      <vt:lpstr>Smith Waterman</vt:lpstr>
      <vt:lpstr>Smith Waterman</vt:lpstr>
      <vt:lpstr>Smith Waterman</vt:lpstr>
      <vt:lpstr>Smith Waterman</vt:lpstr>
      <vt:lpstr>הבעיה</vt:lpstr>
      <vt:lpstr>פתרון</vt:lpstr>
      <vt:lpstr>שיפור אלגוריתם SW</vt:lpstr>
      <vt:lpstr>מקבול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מקבול אלגוריתם SW</dc:title>
  <dc:creator>Oz</dc:creator>
  <cp:lastModifiedBy>Oz</cp:lastModifiedBy>
  <cp:revision>29</cp:revision>
  <dcterms:created xsi:type="dcterms:W3CDTF">2015-07-02T16:31:24Z</dcterms:created>
  <dcterms:modified xsi:type="dcterms:W3CDTF">2015-07-06T12:13:51Z</dcterms:modified>
</cp:coreProperties>
</file>