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87" r:id="rId3"/>
    <p:sldId id="288" r:id="rId4"/>
    <p:sldId id="289" r:id="rId5"/>
    <p:sldId id="280" r:id="rId6"/>
    <p:sldId id="281" r:id="rId7"/>
    <p:sldId id="282" r:id="rId8"/>
    <p:sldId id="283" r:id="rId9"/>
    <p:sldId id="284" r:id="rId10"/>
    <p:sldId id="285" r:id="rId11"/>
    <p:sldId id="286" r:id="rId12"/>
    <p:sldId id="267" r:id="rId13"/>
    <p:sldId id="273" r:id="rId14"/>
    <p:sldId id="274" r:id="rId15"/>
    <p:sldId id="275" r:id="rId16"/>
    <p:sldId id="276" r:id="rId17"/>
    <p:sldId id="277" r:id="rId18"/>
    <p:sldId id="278" r:id="rId1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סגנון ביניים 1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106" d="100"/>
          <a:sy n="106" d="100"/>
        </p:scale>
        <p:origin x="1158"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BCC84768-CB73-4874-847A-447DD6221BFD}" type="datetimeFigureOut">
              <a:rPr lang="he-IL" smtClean="0"/>
              <a:pPr/>
              <a:t>י"ג/שבט/תשע"ה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B703584-3E10-485B-8646-C409EFEC6FE3}"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CC84768-CB73-4874-847A-447DD6221BFD}" type="datetimeFigureOut">
              <a:rPr lang="he-IL" smtClean="0"/>
              <a:pPr/>
              <a:t>י"ג/שבט/תשע"ה</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B703584-3E10-485B-8646-C409EFEC6FE3}"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smtClean="0"/>
              <a:t>מקבול שלב ה-</a:t>
            </a:r>
            <a:r>
              <a:rPr lang="en-US" dirty="0" smtClean="0"/>
              <a:t>pairing</a:t>
            </a:r>
            <a:r>
              <a:rPr lang="he-IL" dirty="0" smtClean="0"/>
              <a:t> באלגוריתם </a:t>
            </a:r>
            <a:r>
              <a:rPr lang="en-US" dirty="0" smtClean="0"/>
              <a:t>BWA</a:t>
            </a:r>
            <a:r>
              <a:rPr lang="he-IL" dirty="0" smtClean="0"/>
              <a:t> </a:t>
            </a:r>
            <a:r>
              <a:rPr lang="he-IL" dirty="0" smtClean="0"/>
              <a:t>בעזרת </a:t>
            </a:r>
            <a:r>
              <a:rPr lang="en-US" dirty="0" smtClean="0"/>
              <a:t>GPU</a:t>
            </a:r>
            <a:endParaRPr lang="he-IL" dirty="0"/>
          </a:p>
        </p:txBody>
      </p:sp>
      <p:sp>
        <p:nvSpPr>
          <p:cNvPr id="3" name="כותרת משנה 2"/>
          <p:cNvSpPr>
            <a:spLocks noGrp="1"/>
          </p:cNvSpPr>
          <p:nvPr>
            <p:ph type="subTitle" idx="1"/>
          </p:nvPr>
        </p:nvSpPr>
        <p:spPr/>
        <p:txBody>
          <a:bodyPr/>
          <a:lstStyle/>
          <a:p>
            <a:r>
              <a:rPr lang="he-IL" dirty="0" smtClean="0"/>
              <a:t>סטודנט מגיש: הראל עוז </a:t>
            </a:r>
            <a:r>
              <a:rPr lang="he-IL" dirty="0" err="1" smtClean="0"/>
              <a:t>ידגר</a:t>
            </a:r>
            <a:endParaRPr lang="he-IL" dirty="0" smtClean="0"/>
          </a:p>
          <a:p>
            <a:r>
              <a:rPr lang="he-IL" dirty="0" smtClean="0"/>
              <a:t>מרצה מנחה: ד"ר יהודה חסין</a:t>
            </a:r>
            <a:endParaRPr lang="he-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Pair end mapping (pairing)</a:t>
            </a:r>
          </a:p>
        </p:txBody>
      </p:sp>
      <p:sp>
        <p:nvSpPr>
          <p:cNvPr id="3" name="מציין מיקום תוכן 2"/>
          <p:cNvSpPr>
            <a:spLocks noGrp="1"/>
          </p:cNvSpPr>
          <p:nvPr>
            <p:ph idx="1"/>
          </p:nvPr>
        </p:nvSpPr>
        <p:spPr>
          <a:xfrm>
            <a:off x="539552" y="1556792"/>
            <a:ext cx="8229600" cy="5040560"/>
          </a:xfrm>
        </p:spPr>
        <p:txBody>
          <a:bodyPr>
            <a:normAutofit fontScale="92500" lnSpcReduction="10000"/>
          </a:bodyPr>
          <a:lstStyle/>
          <a:p>
            <a:pPr>
              <a:lnSpc>
                <a:spcPct val="80000"/>
              </a:lnSpc>
              <a:buNone/>
            </a:pPr>
            <a:endParaRPr lang="he-IL" sz="2400" dirty="0" smtClean="0"/>
          </a:p>
          <a:p>
            <a:pPr>
              <a:lnSpc>
                <a:spcPct val="80000"/>
              </a:lnSpc>
              <a:buNone/>
            </a:pPr>
            <a:r>
              <a:rPr lang="he-IL" sz="2400" dirty="0" smtClean="0"/>
              <a:t>בשלב </a:t>
            </a:r>
            <a:r>
              <a:rPr lang="he-IL" sz="2400" dirty="0" smtClean="0"/>
              <a:t>זה לוקחים את תוצאות שלב ה-</a:t>
            </a:r>
            <a:r>
              <a:rPr lang="en-US" sz="2400" dirty="0" smtClean="0"/>
              <a:t>alignment</a:t>
            </a:r>
            <a:r>
              <a:rPr lang="he-IL" sz="2400" dirty="0" smtClean="0"/>
              <a:t> ומעבדים </a:t>
            </a:r>
            <a:r>
              <a:rPr lang="he-IL" sz="2400" dirty="0" smtClean="0"/>
              <a:t>אותן. </a:t>
            </a:r>
          </a:p>
          <a:p>
            <a:pPr>
              <a:lnSpc>
                <a:spcPct val="80000"/>
              </a:lnSpc>
              <a:buNone/>
            </a:pPr>
            <a:endParaRPr lang="he-IL" sz="2400" dirty="0" smtClean="0"/>
          </a:p>
          <a:p>
            <a:pPr>
              <a:lnSpc>
                <a:spcPct val="80000"/>
              </a:lnSpc>
              <a:buNone/>
            </a:pPr>
            <a:r>
              <a:rPr lang="he-IL" sz="2400" dirty="0" smtClean="0"/>
              <a:t>בשלב זה של האלגוריתם </a:t>
            </a:r>
            <a:r>
              <a:rPr lang="he-IL" sz="2400" dirty="0" smtClean="0"/>
              <a:t>יש </a:t>
            </a:r>
            <a:r>
              <a:rPr lang="he-IL" sz="2400" dirty="0" smtClean="0"/>
              <a:t>שני חלקים עיקריים</a:t>
            </a:r>
            <a:r>
              <a:rPr lang="he-IL" sz="2400" dirty="0" smtClean="0"/>
              <a:t>:</a:t>
            </a:r>
            <a:endParaRPr lang="he-IL" sz="2400" dirty="0" smtClean="0"/>
          </a:p>
          <a:p>
            <a:pPr marL="457200" indent="-457200">
              <a:lnSpc>
                <a:spcPct val="80000"/>
              </a:lnSpc>
              <a:buFont typeface="+mj-lt"/>
              <a:buAutoNum type="arabicPeriod"/>
            </a:pPr>
            <a:r>
              <a:rPr lang="he-IL" sz="2400" dirty="0" smtClean="0"/>
              <a:t>שחזור מיקומי הופעת מחרוזת הדגימה בתוך מחרוזת </a:t>
            </a:r>
            <a:r>
              <a:rPr lang="he-IL" sz="2400" dirty="0" smtClean="0"/>
              <a:t>ההתייחסות.</a:t>
            </a:r>
          </a:p>
          <a:p>
            <a:pPr marL="457200" indent="-457200">
              <a:lnSpc>
                <a:spcPct val="80000"/>
              </a:lnSpc>
              <a:buFont typeface="+mj-lt"/>
              <a:buAutoNum type="arabicPeriod"/>
            </a:pPr>
            <a:r>
              <a:rPr lang="he-IL" sz="2400" dirty="0" smtClean="0"/>
              <a:t>בחירת המיקום הטוב ביותר מבין כלל המיקומים שנמצאו עבור מחרוזת הדגימה.</a:t>
            </a:r>
          </a:p>
          <a:p>
            <a:pPr marL="0" indent="0">
              <a:lnSpc>
                <a:spcPct val="80000"/>
              </a:lnSpc>
              <a:buNone/>
            </a:pPr>
            <a:endParaRPr lang="he-IL" sz="2400" dirty="0" smtClean="0"/>
          </a:p>
          <a:p>
            <a:pPr marL="0" indent="0">
              <a:lnSpc>
                <a:spcPct val="80000"/>
              </a:lnSpc>
              <a:buNone/>
            </a:pPr>
            <a:r>
              <a:rPr lang="he-IL" sz="2400" dirty="0" smtClean="0"/>
              <a:t>כאשר נבחר את המיקום הטוב ביותר נשתמש בעובדה שדגימות ב-</a:t>
            </a:r>
            <a:r>
              <a:rPr lang="en-US" sz="2400" dirty="0" smtClean="0"/>
              <a:t>DNA</a:t>
            </a:r>
            <a:r>
              <a:rPr lang="he-IL" sz="2400" dirty="0" smtClean="0"/>
              <a:t> נעשו בזוגות עם קירוב למרווח קבוע </a:t>
            </a:r>
            <a:r>
              <a:rPr lang="he-IL" sz="2400" dirty="0" err="1" smtClean="0"/>
              <a:t>בינהן</a:t>
            </a:r>
            <a:r>
              <a:rPr lang="he-IL" sz="2400" dirty="0" smtClean="0"/>
              <a:t>, </a:t>
            </a:r>
            <a:endParaRPr lang="he-IL" sz="2400" dirty="0" smtClean="0"/>
          </a:p>
          <a:p>
            <a:pPr>
              <a:lnSpc>
                <a:spcPct val="80000"/>
              </a:lnSpc>
              <a:buNone/>
            </a:pPr>
            <a:r>
              <a:rPr lang="he-IL" sz="2400" dirty="0" smtClean="0"/>
              <a:t>בשלב </a:t>
            </a:r>
            <a:r>
              <a:rPr lang="he-IL" sz="2400" dirty="0" smtClean="0"/>
              <a:t>זה יש בפעם הראשונה התייחסות לעובדה שהדגימות נעשו בזוגות ולא ביחידים, כלומר כאשר המכונה לקחה דגימות היא חתכה מקטעים מה-</a:t>
            </a:r>
            <a:r>
              <a:rPr lang="en-US" sz="2400" dirty="0" smtClean="0"/>
              <a:t>DNA</a:t>
            </a:r>
            <a:r>
              <a:rPr lang="he-IL" sz="2400" dirty="0" smtClean="0"/>
              <a:t>, כאשר המקטעים נחתכו התקבלו זוגות של מקטעים שהיו מחוברים (או קרובים יחסית). כשנבחר את המיקום הטוב ביותר עבור מחרוזת דגימה, נוכל להשתמש בעובדה שזוג הדגימות היו קרובות כדי לתת משקל רב יותר למיקומים בהן הן יצאו קרובות. מכאן בא השם </a:t>
            </a:r>
            <a:r>
              <a:rPr lang="en-US" sz="2400" dirty="0" smtClean="0"/>
              <a:t>pair end mapping</a:t>
            </a:r>
            <a:r>
              <a:rPr lang="he-IL" sz="2400" dirty="0" smtClean="0"/>
              <a:t>, מכיוון שמשתמשים בעובדה שחתכנו זוגות כדי למפות אותן למיקום הטוב ביותר. </a:t>
            </a: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extLst>
      <p:ext uri="{BB962C8B-B14F-4D97-AF65-F5344CB8AC3E}">
        <p14:creationId xmlns:p14="http://schemas.microsoft.com/office/powerpoint/2010/main" val="134907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Pair end mapping - extended</a:t>
            </a:r>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smtClean="0"/>
          </a:p>
          <a:p>
            <a:pPr>
              <a:lnSpc>
                <a:spcPct val="80000"/>
              </a:lnSpc>
              <a:buNone/>
            </a:pPr>
            <a:endParaRPr lang="he-IL" sz="2400" dirty="0" smtClean="0"/>
          </a:p>
          <a:p>
            <a:pPr>
              <a:lnSpc>
                <a:spcPct val="80000"/>
              </a:lnSpc>
              <a:buNone/>
            </a:pPr>
            <a:r>
              <a:rPr lang="he-IL" sz="2400" dirty="0" smtClean="0"/>
              <a:t>שלב </a:t>
            </a:r>
            <a:r>
              <a:rPr lang="he-IL" sz="2400" dirty="0" smtClean="0"/>
              <a:t>זה של אלגוריתם </a:t>
            </a:r>
            <a:r>
              <a:rPr lang="en-US" sz="2400" dirty="0" smtClean="0"/>
              <a:t>BWA</a:t>
            </a:r>
            <a:r>
              <a:rPr lang="he-IL" sz="2400" dirty="0" smtClean="0"/>
              <a:t> לוקח פי 30 יותר זמן מאשר שלב ה-</a:t>
            </a:r>
            <a:r>
              <a:rPr lang="en-US" sz="2400" dirty="0" smtClean="0"/>
              <a:t>alignment</a:t>
            </a:r>
            <a:r>
              <a:rPr lang="he-IL" sz="2400" dirty="0" smtClean="0"/>
              <a:t>. </a:t>
            </a:r>
            <a:endParaRPr lang="he-IL" sz="2400" dirty="0" smtClean="0"/>
          </a:p>
          <a:p>
            <a:pPr>
              <a:lnSpc>
                <a:spcPct val="80000"/>
              </a:lnSpc>
              <a:buNone/>
            </a:pPr>
            <a:endParaRPr lang="he-IL" sz="2400" dirty="0"/>
          </a:p>
          <a:p>
            <a:pPr>
              <a:lnSpc>
                <a:spcPct val="80000"/>
              </a:lnSpc>
              <a:buNone/>
            </a:pPr>
            <a:r>
              <a:rPr lang="he-IL" sz="2400" dirty="0" smtClean="0"/>
              <a:t>מכיוון </a:t>
            </a:r>
            <a:r>
              <a:rPr lang="he-IL" sz="2400" dirty="0" smtClean="0"/>
              <a:t>שתהליך ה-</a:t>
            </a:r>
            <a:r>
              <a:rPr lang="en-US" sz="2400" dirty="0" smtClean="0"/>
              <a:t>pairing</a:t>
            </a:r>
            <a:r>
              <a:rPr lang="he-IL" sz="2400" dirty="0" smtClean="0"/>
              <a:t> נעשה עבור כל זוג דגימות ללא כל קשר לשאר הדגימות שנעשו נרצה לבצע את התהליך בצורה מקבילית עבור כל זוג של דגימות על מנת להאיץ את החישובים</a:t>
            </a:r>
            <a:r>
              <a:rPr lang="he-IL" sz="2400" dirty="0" smtClean="0"/>
              <a:t>.</a:t>
            </a:r>
          </a:p>
          <a:p>
            <a:pPr>
              <a:lnSpc>
                <a:spcPct val="80000"/>
              </a:lnSpc>
              <a:buNone/>
            </a:pPr>
            <a:endParaRPr lang="he-IL" sz="2400" dirty="0"/>
          </a:p>
          <a:p>
            <a:pPr>
              <a:lnSpc>
                <a:spcPct val="80000"/>
              </a:lnSpc>
              <a:buNone/>
            </a:pPr>
            <a:r>
              <a:rPr lang="he-IL" sz="2400" dirty="0" smtClean="0"/>
              <a:t>בזמן העבודה נשים דגש ליעילות זמן הריצה וליעילות הזיכרון על מנת שנוכל לנצל את כוח החישוב של ה-</a:t>
            </a:r>
            <a:r>
              <a:rPr lang="en-US" sz="2400" dirty="0" smtClean="0"/>
              <a:t>GPU</a:t>
            </a:r>
            <a:r>
              <a:rPr lang="he-IL" sz="2400" dirty="0" smtClean="0"/>
              <a:t> בצורה מקסימלית.</a:t>
            </a: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extLst>
      <p:ext uri="{BB962C8B-B14F-4D97-AF65-F5344CB8AC3E}">
        <p14:creationId xmlns:p14="http://schemas.microsoft.com/office/powerpoint/2010/main" val="13490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(SW) algorithm</a:t>
            </a:r>
            <a:r>
              <a:rPr lang="he-IL" dirty="0" smtClean="0"/>
              <a:t> </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אלגוריתם </a:t>
            </a:r>
            <a:r>
              <a:rPr lang="en-US" sz="2400" dirty="0" smtClean="0"/>
              <a:t>SW</a:t>
            </a:r>
            <a:r>
              <a:rPr lang="he-IL" sz="2400" dirty="0" smtClean="0"/>
              <a:t> הוא אלגוריתם לקביעת זהות בין שתי </a:t>
            </a:r>
            <a:r>
              <a:rPr lang="he-IL" sz="2400" dirty="0" smtClean="0"/>
              <a:t>מחרוזות ע"י השוואת כלל המקטעים האפשריים תוך אופטימיזציה של התוצאה.</a:t>
            </a:r>
          </a:p>
          <a:p>
            <a:pPr>
              <a:lnSpc>
                <a:spcPct val="90000"/>
              </a:lnSpc>
              <a:spcBef>
                <a:spcPts val="1200"/>
              </a:spcBef>
              <a:buNone/>
            </a:pPr>
            <a:endParaRPr lang="he-IL" sz="2400" dirty="0" smtClean="0"/>
          </a:p>
          <a:p>
            <a:pPr>
              <a:lnSpc>
                <a:spcPct val="90000"/>
              </a:lnSpc>
              <a:spcBef>
                <a:spcPts val="1200"/>
              </a:spcBef>
              <a:buNone/>
            </a:pPr>
            <a:r>
              <a:rPr lang="he-IL" sz="2400" dirty="0" smtClean="0"/>
              <a:t>האלגוריתם מתחשב באפשרות של התאמה/שונות בין תווים וכן באפשרות למחיקה/הוספה של תווים</a:t>
            </a:r>
            <a:r>
              <a:rPr lang="he-IL" sz="2400" dirty="0" smtClean="0"/>
              <a:t>.</a:t>
            </a:r>
          </a:p>
          <a:p>
            <a:pPr>
              <a:lnSpc>
                <a:spcPct val="90000"/>
              </a:lnSpc>
              <a:spcBef>
                <a:spcPts val="1200"/>
              </a:spcBef>
              <a:buNone/>
            </a:pPr>
            <a:endParaRPr lang="he-IL" sz="2400" dirty="0" smtClean="0"/>
          </a:p>
          <a:p>
            <a:pPr algn="r">
              <a:lnSpc>
                <a:spcPct val="90000"/>
              </a:lnSpc>
              <a:spcBef>
                <a:spcPts val="1200"/>
              </a:spcBef>
              <a:buNone/>
            </a:pPr>
            <a:r>
              <a:rPr lang="he-IL" sz="2400" dirty="0" smtClean="0"/>
              <a:t>נוסחת ההשוואה בין שתי מחזורות </a:t>
            </a:r>
            <a:r>
              <a:rPr lang="en-US" sz="2400" dirty="0" smtClean="0"/>
              <a:t>a</a:t>
            </a:r>
            <a:r>
              <a:rPr lang="he-IL" sz="2400" dirty="0" smtClean="0"/>
              <a:t> ו-</a:t>
            </a:r>
            <a:r>
              <a:rPr lang="en-US" sz="2400" dirty="0" smtClean="0"/>
              <a:t>b</a:t>
            </a:r>
            <a:r>
              <a:rPr lang="he-IL" sz="2400" dirty="0" smtClean="0"/>
              <a:t>, כאשר הפונקציה </a:t>
            </a:r>
            <a:r>
              <a:rPr lang="en-US" sz="2400" dirty="0" smtClean="0"/>
              <a:t>s</a:t>
            </a:r>
            <a:r>
              <a:rPr lang="he-IL" sz="2400" dirty="0" smtClean="0"/>
              <a:t> היא פונקצית הזהות בין שתי מחרוזות ו-</a:t>
            </a:r>
            <a:r>
              <a:rPr lang="en-US" sz="2400" dirty="0" smtClean="0"/>
              <a:t>W</a:t>
            </a:r>
            <a:r>
              <a:rPr lang="he-IL" sz="2400" dirty="0" smtClean="0"/>
              <a:t> היא עלות הכנסה/מחיקה של תו:  </a:t>
            </a:r>
          </a:p>
          <a:p>
            <a:pPr algn="r">
              <a:lnSpc>
                <a:spcPct val="90000"/>
              </a:lnSpc>
              <a:spcBef>
                <a:spcPts val="1200"/>
              </a:spcBef>
              <a:buNone/>
            </a:pPr>
            <a:endParaRPr lang="he-IL" sz="2400" dirty="0" smtClean="0"/>
          </a:p>
          <a:p>
            <a:pPr algn="r">
              <a:lnSpc>
                <a:spcPct val="90000"/>
              </a:lnSpc>
              <a:spcBef>
                <a:spcPts val="1200"/>
              </a:spcBef>
              <a:buNone/>
            </a:pPr>
            <a:endParaRPr lang="he-IL" sz="2400" dirty="0" smtClean="0"/>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5131" name="Picture 1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4941168"/>
            <a:ext cx="6408712" cy="122666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SW - example</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נרצה ציון על ההתאמה בין שתי המחרוזות הבאות: מחרוזת </a:t>
            </a:r>
            <a:r>
              <a:rPr lang="en-US" sz="2400" dirty="0" smtClean="0"/>
              <a:t>a</a:t>
            </a:r>
            <a:r>
              <a:rPr lang="he-IL" sz="2400" dirty="0" smtClean="0"/>
              <a:t> שהיא "</a:t>
            </a:r>
            <a:r>
              <a:rPr lang="en-US" sz="2400" dirty="0" smtClean="0"/>
              <a:t>ACACACTA</a:t>
            </a:r>
            <a:r>
              <a:rPr lang="he-IL" sz="2400" dirty="0" smtClean="0"/>
              <a:t>" ומחרוזת </a:t>
            </a:r>
            <a:r>
              <a:rPr lang="en-US" sz="2400" dirty="0" smtClean="0"/>
              <a:t>b</a:t>
            </a:r>
            <a:r>
              <a:rPr lang="he-IL" sz="2400" dirty="0" smtClean="0"/>
              <a:t> שהיא "</a:t>
            </a:r>
            <a:r>
              <a:rPr lang="en-US" sz="2400" dirty="0" smtClean="0"/>
              <a:t>AGCACACA</a:t>
            </a:r>
            <a:r>
              <a:rPr lang="he-IL" sz="2400" dirty="0" smtClean="0"/>
              <a:t>"</a:t>
            </a:r>
          </a:p>
          <a:p>
            <a:pPr>
              <a:lnSpc>
                <a:spcPct val="90000"/>
              </a:lnSpc>
              <a:spcBef>
                <a:spcPts val="1200"/>
              </a:spcBef>
              <a:buNone/>
            </a:pPr>
            <a:r>
              <a:rPr lang="he-IL" sz="2400" dirty="0" smtClean="0"/>
              <a:t>כאשר פונקציה הזהות </a:t>
            </a:r>
            <a:r>
              <a:rPr lang="en-US" sz="2400" dirty="0" smtClean="0"/>
              <a:t>s</a:t>
            </a:r>
            <a:r>
              <a:rPr lang="he-IL" sz="2400" dirty="0" smtClean="0"/>
              <a:t> היא: ציון של 2+ אם האותיות זהות וציון של 1- אם האותיות שונות</a:t>
            </a:r>
          </a:p>
          <a:p>
            <a:pPr>
              <a:lnSpc>
                <a:spcPct val="90000"/>
              </a:lnSpc>
              <a:spcBef>
                <a:spcPts val="1200"/>
              </a:spcBef>
              <a:buNone/>
            </a:pPr>
            <a:r>
              <a:rPr lang="he-IL" sz="2400" dirty="0" smtClean="0"/>
              <a:t>ופונקצית ההוספה/מחיקה </a:t>
            </a:r>
            <a:r>
              <a:rPr lang="en-US" sz="2400" dirty="0" smtClean="0"/>
              <a:t>W</a:t>
            </a:r>
            <a:r>
              <a:rPr lang="he-IL" sz="2400" dirty="0" smtClean="0"/>
              <a:t> היא: </a:t>
            </a:r>
            <a:r>
              <a:rPr lang="en-US" sz="2400" dirty="0" smtClean="0"/>
              <a:t>-</a:t>
            </a:r>
            <a:r>
              <a:rPr lang="en-US" sz="2400" dirty="0" err="1" smtClean="0"/>
              <a:t>i</a:t>
            </a:r>
            <a:r>
              <a:rPr lang="he-IL" sz="2400" dirty="0" smtClean="0"/>
              <a:t> כלומר מינוס מספר התווים שנוספו/נמחקו.</a:t>
            </a:r>
          </a:p>
          <a:p>
            <a:pPr>
              <a:lnSpc>
                <a:spcPct val="90000"/>
              </a:lnSpc>
              <a:spcBef>
                <a:spcPts val="1200"/>
              </a:spcBef>
              <a:buNone/>
            </a:pPr>
            <a:endParaRPr lang="he-IL" sz="2400" dirty="0" smtClean="0"/>
          </a:p>
          <a:p>
            <a:pPr>
              <a:lnSpc>
                <a:spcPct val="90000"/>
              </a:lnSpc>
              <a:spcBef>
                <a:spcPts val="1200"/>
              </a:spcBef>
              <a:buNone/>
            </a:pPr>
            <a:r>
              <a:rPr lang="he-IL" sz="2400" dirty="0" smtClean="0"/>
              <a:t>ציון ההשוואה שקיבלנו – 12</a:t>
            </a:r>
          </a:p>
          <a:p>
            <a:pPr>
              <a:lnSpc>
                <a:spcPct val="90000"/>
              </a:lnSpc>
              <a:spcBef>
                <a:spcPts val="1200"/>
              </a:spcBef>
              <a:buNone/>
            </a:pPr>
            <a:r>
              <a:rPr lang="he-IL" sz="2400" dirty="0" smtClean="0"/>
              <a:t>צורת ההתאמה:</a:t>
            </a:r>
          </a:p>
          <a:p>
            <a:pPr>
              <a:lnSpc>
                <a:spcPct val="90000"/>
              </a:lnSpc>
              <a:spcBef>
                <a:spcPts val="1200"/>
              </a:spcBef>
              <a:buNone/>
            </a:pPr>
            <a:r>
              <a:rPr lang="en-US" sz="2400" dirty="0" smtClean="0"/>
              <a:t>A-CACACTA</a:t>
            </a:r>
          </a:p>
          <a:p>
            <a:pPr>
              <a:lnSpc>
                <a:spcPct val="90000"/>
              </a:lnSpc>
              <a:spcBef>
                <a:spcPts val="1200"/>
              </a:spcBef>
              <a:buNone/>
            </a:pPr>
            <a:r>
              <a:rPr lang="en-US" sz="2400" dirty="0" smtClean="0"/>
              <a:t>AGCACAC-A</a:t>
            </a: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1" name="תמונה 10" descr="sw example.png"/>
          <p:cNvPicPr>
            <a:picLocks noChangeAspect="1"/>
          </p:cNvPicPr>
          <p:nvPr/>
        </p:nvPicPr>
        <p:blipFill>
          <a:blip r:embed="rId2" cstate="print"/>
          <a:stretch>
            <a:fillRect/>
          </a:stretch>
        </p:blipFill>
        <p:spPr>
          <a:xfrm>
            <a:off x="347018" y="3429000"/>
            <a:ext cx="4513014" cy="288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1</a:t>
            </a:r>
            <a:endParaRPr lang="en-US" dirty="0"/>
          </a:p>
        </p:txBody>
      </p:sp>
      <p:sp>
        <p:nvSpPr>
          <p:cNvPr id="3" name="מציין מיקום תוכן 2"/>
          <p:cNvSpPr>
            <a:spLocks noGrp="1"/>
          </p:cNvSpPr>
          <p:nvPr>
            <p:ph idx="1"/>
          </p:nvPr>
        </p:nvSpPr>
        <p:spPr>
          <a:xfrm>
            <a:off x="539552" y="1340768"/>
            <a:ext cx="8229600" cy="4925144"/>
          </a:xfrm>
        </p:spPr>
        <p:txBody>
          <a:bodyPr>
            <a:normAutofit fontScale="92500" lnSpcReduction="10000"/>
          </a:bodyPr>
          <a:lstStyle/>
          <a:p>
            <a:pPr>
              <a:lnSpc>
                <a:spcPct val="90000"/>
              </a:lnSpc>
              <a:spcBef>
                <a:spcPts val="1200"/>
              </a:spcBef>
              <a:buNone/>
            </a:pPr>
            <a:r>
              <a:rPr lang="he-IL" sz="2400" dirty="0" smtClean="0"/>
              <a:t>ייעול ראשוני </a:t>
            </a:r>
            <a:r>
              <a:rPr lang="he-IL" sz="2400" dirty="0" smtClean="0"/>
              <a:t>יתרכז בזמן הריצה </a:t>
            </a:r>
            <a:r>
              <a:rPr lang="he-IL" sz="2400" dirty="0" err="1" smtClean="0"/>
              <a:t>האקספוננציאלי</a:t>
            </a:r>
            <a:r>
              <a:rPr lang="he-IL" sz="2400" dirty="0" smtClean="0"/>
              <a:t>.</a:t>
            </a:r>
          </a:p>
          <a:p>
            <a:pPr>
              <a:lnSpc>
                <a:spcPct val="90000"/>
              </a:lnSpc>
              <a:spcBef>
                <a:spcPts val="1200"/>
              </a:spcBef>
              <a:buNone/>
            </a:pPr>
            <a:r>
              <a:rPr lang="he-IL" sz="2400" dirty="0" smtClean="0"/>
              <a:t>הייעול </a:t>
            </a:r>
            <a:r>
              <a:rPr lang="he-IL" sz="2400" dirty="0" smtClean="0"/>
              <a:t>יתבצע באמצעות שימוש בתכנון </a:t>
            </a:r>
            <a:r>
              <a:rPr lang="he-IL" sz="2400" dirty="0" smtClean="0"/>
              <a:t>דינאמי, כלומר שמירת תוצאות </a:t>
            </a:r>
            <a:r>
              <a:rPr lang="he-IL" sz="2400" dirty="0" smtClean="0"/>
              <a:t>החישוב של נוסחת האלגוריתם במערך </a:t>
            </a:r>
            <a:r>
              <a:rPr lang="he-IL" sz="2400" dirty="0" smtClean="0"/>
              <a:t>ושימוש שלהם במקום חישוב מחדש.</a:t>
            </a:r>
            <a:endParaRPr lang="he-IL" sz="2400" dirty="0" smtClean="0"/>
          </a:p>
          <a:p>
            <a:pPr>
              <a:lnSpc>
                <a:spcPct val="90000"/>
              </a:lnSpc>
              <a:spcBef>
                <a:spcPts val="1200"/>
              </a:spcBef>
              <a:buNone/>
            </a:pPr>
            <a:r>
              <a:rPr lang="he-IL" sz="2400" dirty="0" smtClean="0"/>
              <a:t> כעת החישוב ייעשה באמצעות </a:t>
            </a:r>
          </a:p>
          <a:p>
            <a:pPr>
              <a:lnSpc>
                <a:spcPct val="90000"/>
              </a:lnSpc>
              <a:spcBef>
                <a:spcPts val="1200"/>
              </a:spcBef>
              <a:buNone/>
            </a:pPr>
            <a:r>
              <a:rPr lang="he-IL" sz="2400" dirty="0" smtClean="0"/>
              <a:t>	התאים הבאים:</a:t>
            </a:r>
          </a:p>
          <a:p>
            <a:pPr>
              <a:lnSpc>
                <a:spcPct val="90000"/>
              </a:lnSpc>
              <a:spcBef>
                <a:spcPts val="1200"/>
              </a:spcBef>
              <a:buNone/>
            </a:pPr>
            <a:r>
              <a:rPr lang="he-IL" sz="2400" dirty="0" smtClean="0"/>
              <a:t>	כחול – </a:t>
            </a:r>
            <a:r>
              <a:rPr lang="en-US" sz="2400" dirty="0" smtClean="0"/>
              <a:t>match/mismatch</a:t>
            </a:r>
            <a:endParaRPr lang="he-IL" sz="2400" dirty="0" smtClean="0"/>
          </a:p>
          <a:p>
            <a:pPr>
              <a:lnSpc>
                <a:spcPct val="90000"/>
              </a:lnSpc>
              <a:spcBef>
                <a:spcPts val="1200"/>
              </a:spcBef>
              <a:buNone/>
            </a:pPr>
            <a:r>
              <a:rPr lang="he-IL" sz="2400" dirty="0" smtClean="0"/>
              <a:t>	אדום – </a:t>
            </a:r>
            <a:r>
              <a:rPr lang="en-US" sz="2400" dirty="0" smtClean="0"/>
              <a:t>deletion</a:t>
            </a:r>
            <a:endParaRPr lang="he-IL" sz="2400" dirty="0" smtClean="0"/>
          </a:p>
          <a:p>
            <a:pPr>
              <a:lnSpc>
                <a:spcPct val="90000"/>
              </a:lnSpc>
              <a:spcBef>
                <a:spcPts val="1200"/>
              </a:spcBef>
              <a:buNone/>
            </a:pPr>
            <a:r>
              <a:rPr lang="he-IL" sz="2400" dirty="0" smtClean="0"/>
              <a:t>	ירוק – </a:t>
            </a:r>
            <a:r>
              <a:rPr lang="en-US" sz="2400" dirty="0" smtClean="0"/>
              <a:t>insertion</a:t>
            </a:r>
            <a:endParaRPr lang="he-IL" sz="2400" dirty="0" smtClean="0"/>
          </a:p>
          <a:p>
            <a:pPr>
              <a:lnSpc>
                <a:spcPct val="90000"/>
              </a:lnSpc>
              <a:spcBef>
                <a:spcPts val="1200"/>
              </a:spcBef>
              <a:buNone/>
            </a:pPr>
            <a:endParaRPr lang="he-IL" sz="2400" dirty="0" smtClean="0"/>
          </a:p>
          <a:p>
            <a:pPr>
              <a:lnSpc>
                <a:spcPct val="90000"/>
              </a:lnSpc>
              <a:spcBef>
                <a:spcPts val="1200"/>
              </a:spcBef>
              <a:buNone/>
            </a:pPr>
            <a:endParaRPr lang="he-IL" sz="2400" dirty="0"/>
          </a:p>
          <a:p>
            <a:pPr>
              <a:lnSpc>
                <a:spcPct val="90000"/>
              </a:lnSpc>
              <a:spcBef>
                <a:spcPts val="1200"/>
              </a:spcBef>
              <a:buNone/>
            </a:pPr>
            <a:r>
              <a:rPr lang="he-IL" sz="2400" dirty="0" smtClean="0"/>
              <a:t>           4  </a:t>
            </a:r>
            <a:endParaRPr lang="he-IL" sz="2400" dirty="0" smtClean="0"/>
          </a:p>
          <a:p>
            <a:pPr>
              <a:lnSpc>
                <a:spcPct val="90000"/>
              </a:lnSpc>
              <a:spcBef>
                <a:spcPts val="1200"/>
              </a:spcBef>
              <a:buNone/>
            </a:pPr>
            <a:endParaRPr lang="he-IL" sz="2400" dirty="0" smtClean="0"/>
          </a:p>
          <a:p>
            <a:pPr>
              <a:lnSpc>
                <a:spcPct val="90000"/>
              </a:lnSpc>
              <a:spcBef>
                <a:spcPts val="1200"/>
              </a:spcBef>
              <a:buNone/>
            </a:pPr>
            <a:endParaRPr lang="he-IL" sz="2400" dirty="0" smtClean="0"/>
          </a:p>
          <a:p>
            <a:pPr>
              <a:lnSpc>
                <a:spcPct val="90000"/>
              </a:lnSpc>
              <a:spcBef>
                <a:spcPts val="1200"/>
              </a:spcBef>
              <a:buNone/>
            </a:pP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1" name="תמונה 10" descr="version1.png"/>
          <p:cNvPicPr/>
          <p:nvPr/>
        </p:nvPicPr>
        <p:blipFill>
          <a:blip r:embed="rId2" cstate="print"/>
          <a:stretch>
            <a:fillRect/>
          </a:stretch>
        </p:blipFill>
        <p:spPr>
          <a:xfrm>
            <a:off x="1187624" y="2545631"/>
            <a:ext cx="2952328" cy="2592288"/>
          </a:xfrm>
          <a:prstGeom prst="rect">
            <a:avLst/>
          </a:prstGeom>
        </p:spPr>
      </p:pic>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4" name="טבלה 13"/>
          <p:cNvGraphicFramePr>
            <a:graphicFrameLocks noGrp="1"/>
          </p:cNvGraphicFramePr>
          <p:nvPr>
            <p:extLst>
              <p:ext uri="{D42A27DB-BD31-4B8C-83A1-F6EECF244321}">
                <p14:modId xmlns:p14="http://schemas.microsoft.com/office/powerpoint/2010/main" val="4222743607"/>
              </p:ext>
            </p:extLst>
          </p:nvPr>
        </p:nvGraphicFramePr>
        <p:xfrm>
          <a:off x="2051720" y="5373216"/>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O(n^3)</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n^2</a:t>
                      </a:r>
                      <a:endParaRPr lang="he-IL" b="1"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2</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90000"/>
              </a:lnSpc>
              <a:spcBef>
                <a:spcPts val="1200"/>
              </a:spcBef>
              <a:buNone/>
            </a:pPr>
            <a:r>
              <a:rPr lang="he-IL" sz="2400" dirty="0" smtClean="0"/>
              <a:t>שיפור שני </a:t>
            </a:r>
            <a:r>
              <a:rPr lang="he-IL" sz="2400" dirty="0" smtClean="0"/>
              <a:t>ייעל </a:t>
            </a:r>
            <a:r>
              <a:rPr lang="he-IL" sz="2400" dirty="0" smtClean="0"/>
              <a:t>פעם נוספת את זמן הריצה של האלגוריתם. </a:t>
            </a:r>
            <a:endParaRPr lang="he-IL" sz="2400" dirty="0" smtClean="0"/>
          </a:p>
          <a:p>
            <a:pPr>
              <a:lnSpc>
                <a:spcPct val="90000"/>
              </a:lnSpc>
              <a:spcBef>
                <a:spcPts val="1200"/>
              </a:spcBef>
              <a:buNone/>
            </a:pPr>
            <a:r>
              <a:rPr lang="he-IL" sz="2400" dirty="0" smtClean="0"/>
              <a:t>במקום לחשב מחדש מקסימום על עמודה/שורה בכל פעם שמחושב ערך חדש לעמודה/שורה נשמור את המקסימום הישן ונבצע מקסימום בינו ובין הערך החדש שחושב.</a:t>
            </a: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83968" y="4365104"/>
            <a:ext cx="3672408" cy="693999"/>
          </a:xfrm>
          <a:prstGeom prst="rect">
            <a:avLst/>
          </a:prstGeom>
          <a:noFill/>
        </p:spPr>
      </p:pic>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0769" y="4365104"/>
            <a:ext cx="3240359" cy="612352"/>
          </a:xfrm>
          <a:prstGeom prst="rect">
            <a:avLst/>
          </a:prstGeom>
          <a:noFill/>
        </p:spPr>
      </p:pic>
      <p:sp>
        <p:nvSpPr>
          <p:cNvPr id="3175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3174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3014279"/>
            <a:ext cx="6144683" cy="1152128"/>
          </a:xfrm>
          <a:prstGeom prst="rect">
            <a:avLst/>
          </a:prstGeom>
          <a:noFill/>
        </p:spPr>
      </p:pic>
      <p:sp>
        <p:nvSpPr>
          <p:cNvPr id="31751" name="Rectangle 7"/>
          <p:cNvSpPr>
            <a:spLocks noChangeArrowheads="1"/>
          </p:cNvSpPr>
          <p:nvPr/>
        </p:nvSpPr>
        <p:spPr bwMode="auto">
          <a:xfrm>
            <a:off x="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8" name="טבלה 17"/>
          <p:cNvGraphicFramePr>
            <a:graphicFrameLocks noGrp="1"/>
          </p:cNvGraphicFramePr>
          <p:nvPr>
            <p:extLst>
              <p:ext uri="{D42A27DB-BD31-4B8C-83A1-F6EECF244321}">
                <p14:modId xmlns:p14="http://schemas.microsoft.com/office/powerpoint/2010/main" val="2246596998"/>
              </p:ext>
            </p:extLst>
          </p:nvPr>
        </p:nvGraphicFramePr>
        <p:xfrm>
          <a:off x="2195736" y="5392208"/>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3*n^2</a:t>
                      </a:r>
                      <a:endParaRPr lang="he-IL" b="1"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3</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שיפור שלישי </a:t>
            </a:r>
            <a:r>
              <a:rPr lang="he-IL" sz="2400" dirty="0" smtClean="0"/>
              <a:t>ייעל את צריכת </a:t>
            </a:r>
            <a:r>
              <a:rPr lang="he-IL" sz="2400" dirty="0" smtClean="0"/>
              <a:t>הזיכרון </a:t>
            </a:r>
            <a:r>
              <a:rPr lang="he-IL" sz="2400" dirty="0" err="1" smtClean="0"/>
              <a:t>הפולינומית</a:t>
            </a:r>
            <a:r>
              <a:rPr lang="he-IL" sz="2400" dirty="0" smtClean="0"/>
              <a:t> של האלגוריתם</a:t>
            </a:r>
            <a:r>
              <a:rPr lang="he-IL" sz="2400" dirty="0" smtClean="0"/>
              <a:t>.</a:t>
            </a:r>
          </a:p>
          <a:p>
            <a:pPr>
              <a:lnSpc>
                <a:spcPct val="80000"/>
              </a:lnSpc>
              <a:buNone/>
            </a:pPr>
            <a:endParaRPr lang="he-IL" sz="2400" dirty="0"/>
          </a:p>
          <a:p>
            <a:pPr>
              <a:lnSpc>
                <a:spcPct val="80000"/>
              </a:lnSpc>
              <a:buNone/>
            </a:pPr>
            <a:r>
              <a:rPr lang="he-IL" sz="2400" dirty="0" smtClean="0"/>
              <a:t>מכיוון </a:t>
            </a:r>
            <a:r>
              <a:rPr lang="he-IL" sz="2400" dirty="0" smtClean="0"/>
              <a:t>שהאלגוריתם רץ מספר רב של פעמים ומעניין אותנו רק הפתרון הטוב ביותר לא צריך לשמור את דרך הפתרון אלא רק את החישובים שנצטרך בהמשך (נמצאים בטווח של שורה אחת מעלה ושורה נוכחית).  </a:t>
            </a:r>
          </a:p>
          <a:p>
            <a:pPr>
              <a:lnSpc>
                <a:spcPct val="80000"/>
              </a:lnSpc>
              <a:buNone/>
            </a:pPr>
            <a:endParaRPr lang="he-IL" sz="2400" dirty="0" smtClean="0"/>
          </a:p>
          <a:p>
            <a:pPr>
              <a:lnSpc>
                <a:spcPct val="80000"/>
              </a:lnSpc>
              <a:buNone/>
            </a:pPr>
            <a:r>
              <a:rPr lang="he-IL" sz="2400" dirty="0" smtClean="0"/>
              <a:t>את חישובי שתי השורות נבצע כך שכל פעם שנסיים לחשב שורה חדשה של ערכים נעביר אותה לשורה הישנה ונתחיל את חישוב השורה החדשה הבאה.</a:t>
            </a:r>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 name="טבלה 10"/>
          <p:cNvGraphicFramePr>
            <a:graphicFrameLocks noGrp="1"/>
          </p:cNvGraphicFramePr>
          <p:nvPr>
            <p:extLst>
              <p:ext uri="{D42A27DB-BD31-4B8C-83A1-F6EECF244321}">
                <p14:modId xmlns:p14="http://schemas.microsoft.com/office/powerpoint/2010/main" val="3488789070"/>
              </p:ext>
            </p:extLst>
          </p:nvPr>
        </p:nvGraphicFramePr>
        <p:xfrm>
          <a:off x="1475656" y="4941168"/>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6*n</a:t>
                      </a:r>
                      <a:endParaRPr lang="he-IL" b="1"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Smith-Waterman – version 4</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שיפור רביעי </a:t>
            </a:r>
            <a:r>
              <a:rPr lang="he-IL" sz="2400" dirty="0" smtClean="0"/>
              <a:t>ייעל גם הוא את צריכת </a:t>
            </a:r>
            <a:r>
              <a:rPr lang="he-IL" sz="2400" dirty="0" smtClean="0"/>
              <a:t>הזיכרון של האלגוריתם. </a:t>
            </a:r>
            <a:endParaRPr lang="he-IL" sz="2400" dirty="0" smtClean="0"/>
          </a:p>
          <a:p>
            <a:pPr>
              <a:lnSpc>
                <a:spcPct val="80000"/>
              </a:lnSpc>
              <a:buNone/>
            </a:pPr>
            <a:endParaRPr lang="he-IL" sz="2400" dirty="0"/>
          </a:p>
          <a:p>
            <a:pPr>
              <a:lnSpc>
                <a:spcPct val="80000"/>
              </a:lnSpc>
              <a:buNone/>
            </a:pPr>
            <a:r>
              <a:rPr lang="he-IL" sz="2400" dirty="0" smtClean="0"/>
              <a:t>כל </a:t>
            </a:r>
            <a:r>
              <a:rPr lang="he-IL" sz="2400" dirty="0" smtClean="0"/>
              <a:t>ערך חדש מחושב על ידי מספר </a:t>
            </a:r>
            <a:r>
              <a:rPr lang="he-IL" sz="2400" dirty="0" smtClean="0"/>
              <a:t>מצומצם </a:t>
            </a:r>
            <a:r>
              <a:rPr lang="he-IL" sz="2400" dirty="0" smtClean="0"/>
              <a:t>של ערכים שהחסם שלהם הוא התא שמעליו, התא שמשמאלו והתא שבאלכסון שמאלי </a:t>
            </a:r>
            <a:r>
              <a:rPr lang="he-IL" sz="2400" dirty="0" smtClean="0"/>
              <a:t>עליון, נשתמש במשתני עזר כדי לשמור את הערכים האלו לפני החישוב החדש שמוחק את ערכם הישן וכך נוכל להשתמש בהם לשימוש עתידי.</a:t>
            </a: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11" name="טבלה 10"/>
          <p:cNvGraphicFramePr>
            <a:graphicFrameLocks noGrp="1"/>
          </p:cNvGraphicFramePr>
          <p:nvPr>
            <p:extLst>
              <p:ext uri="{D42A27DB-BD31-4B8C-83A1-F6EECF244321}">
                <p14:modId xmlns:p14="http://schemas.microsoft.com/office/powerpoint/2010/main" val="3938041139"/>
              </p:ext>
            </p:extLst>
          </p:nvPr>
        </p:nvGraphicFramePr>
        <p:xfrm>
          <a:off x="2267744" y="4365104"/>
          <a:ext cx="6096000" cy="741680"/>
        </p:xfrm>
        <a:graphic>
          <a:graphicData uri="http://schemas.openxmlformats.org/drawingml/2006/table">
            <a:tbl>
              <a:tblPr rtl="1" firstRow="1" bandRow="1">
                <a:tableStyleId>{D7AC3CCA-C797-4891-BE02-D94E43425B78}</a:tableStyleId>
              </a:tblPr>
              <a:tblGrid>
                <a:gridCol w="3048000"/>
                <a:gridCol w="3048000"/>
              </a:tblGrid>
              <a:tr h="370840">
                <a:tc>
                  <a:txBody>
                    <a:bodyPr/>
                    <a:lstStyle/>
                    <a:p>
                      <a:pPr rtl="1"/>
                      <a:r>
                        <a:rPr lang="he-IL" dirty="0" smtClean="0"/>
                        <a:t>יעילות זמן ריצה</a:t>
                      </a:r>
                      <a:endParaRPr lang="he-IL"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O(n^2)</a:t>
                      </a:r>
                      <a:endParaRPr lang="he-IL" dirty="0"/>
                    </a:p>
                  </a:txBody>
                  <a:tcPr/>
                </a:tc>
              </a:tr>
              <a:tr h="370840">
                <a:tc>
                  <a:txBody>
                    <a:bodyPr/>
                    <a:lstStyle/>
                    <a:p>
                      <a:pPr rtl="1"/>
                      <a:r>
                        <a:rPr lang="he-IL" b="1" dirty="0" smtClean="0"/>
                        <a:t>יעילות זיכרון</a:t>
                      </a:r>
                      <a:endParaRPr lang="he-IL" b="1" dirty="0"/>
                    </a:p>
                  </a:txBody>
                  <a:tcPr/>
                </a:tc>
                <a:tc>
                  <a:txBody>
                    <a:bodyPr/>
                    <a:lstStyle/>
                    <a:p>
                      <a:pPr algn="ctr" rtl="1"/>
                      <a:r>
                        <a:rPr lang="en-US" b="1" dirty="0" smtClean="0"/>
                        <a:t>3*n</a:t>
                      </a:r>
                      <a:endParaRPr lang="he-IL" b="1"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בדיקות</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smtClean="0"/>
          </a:p>
          <a:p>
            <a:pPr>
              <a:lnSpc>
                <a:spcPct val="80000"/>
              </a:lnSpc>
            </a:pPr>
            <a:endParaRPr lang="he-IL" sz="2400" dirty="0" smtClean="0"/>
          </a:p>
          <a:p>
            <a:pPr>
              <a:lnSpc>
                <a:spcPct val="80000"/>
              </a:lnSpc>
            </a:pPr>
            <a:r>
              <a:rPr lang="he-IL" sz="2400" dirty="0" smtClean="0"/>
              <a:t>בדיקות נכונות – לבדיקה של תקינות קוד וחישובים של ארבעת הגרסאות.</a:t>
            </a:r>
          </a:p>
          <a:p>
            <a:pPr>
              <a:lnSpc>
                <a:spcPct val="80000"/>
              </a:lnSpc>
            </a:pPr>
            <a:endParaRPr lang="he-IL" sz="2400" dirty="0"/>
          </a:p>
          <a:p>
            <a:pPr>
              <a:lnSpc>
                <a:spcPct val="80000"/>
              </a:lnSpc>
            </a:pPr>
            <a:r>
              <a:rPr lang="he-IL" sz="2400" dirty="0" smtClean="0"/>
              <a:t>בדיקות זמני ריצה – לבדיקה שאכן </a:t>
            </a:r>
            <a:r>
              <a:rPr lang="he-IL" sz="2400" dirty="0" err="1" smtClean="0"/>
              <a:t>הייעולים</a:t>
            </a:r>
            <a:r>
              <a:rPr lang="he-IL" sz="2400" dirty="0" smtClean="0"/>
              <a:t> השונים שעשינו משפיעים על זמן הריצה ומקצרים אותו.</a:t>
            </a:r>
          </a:p>
          <a:p>
            <a:pPr>
              <a:lnSpc>
                <a:spcPct val="80000"/>
              </a:lnSpc>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DNA</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endParaRPr lang="he-IL" sz="2400" dirty="0" smtClean="0"/>
          </a:p>
          <a:p>
            <a:pPr>
              <a:lnSpc>
                <a:spcPct val="80000"/>
              </a:lnSpc>
              <a:buNone/>
            </a:pPr>
            <a:r>
              <a:rPr lang="he-IL" sz="2400" dirty="0" smtClean="0"/>
              <a:t>שרשרת </a:t>
            </a:r>
            <a:r>
              <a:rPr lang="he-IL" sz="2400" dirty="0" smtClean="0"/>
              <a:t>ה-</a:t>
            </a:r>
            <a:r>
              <a:rPr lang="en-US" sz="2400" dirty="0" smtClean="0"/>
              <a:t>DNA</a:t>
            </a:r>
            <a:r>
              <a:rPr lang="he-IL" sz="2400" dirty="0" smtClean="0"/>
              <a:t> היא מולקולת ענק </a:t>
            </a:r>
            <a:r>
              <a:rPr lang="he-IL" sz="2400" dirty="0" smtClean="0"/>
              <a:t>המורכבות </a:t>
            </a:r>
            <a:r>
              <a:rPr lang="he-IL" sz="2400" dirty="0" smtClean="0"/>
              <a:t>ממספר רב של </a:t>
            </a:r>
            <a:r>
              <a:rPr lang="he-IL" sz="2400" dirty="0" err="1" smtClean="0"/>
              <a:t>נוקליאודיטים</a:t>
            </a:r>
            <a:r>
              <a:rPr lang="he-IL" sz="2400" dirty="0"/>
              <a:t> (שהם </a:t>
            </a:r>
            <a:r>
              <a:rPr lang="he-IL" sz="2400" dirty="0" err="1"/>
              <a:t>אדנין</a:t>
            </a:r>
            <a:r>
              <a:rPr lang="he-IL" sz="2400" dirty="0"/>
              <a:t> (</a:t>
            </a:r>
            <a:r>
              <a:rPr lang="en-US" sz="2400" dirty="0"/>
              <a:t>A</a:t>
            </a:r>
            <a:r>
              <a:rPr lang="he-IL" sz="2400" dirty="0"/>
              <a:t>), </a:t>
            </a:r>
            <a:r>
              <a:rPr lang="he-IL" sz="2400" dirty="0" err="1"/>
              <a:t>גואנין</a:t>
            </a:r>
            <a:r>
              <a:rPr lang="he-IL" sz="2400" dirty="0"/>
              <a:t> (</a:t>
            </a:r>
            <a:r>
              <a:rPr lang="en-US" sz="2400" dirty="0"/>
              <a:t>G</a:t>
            </a:r>
            <a:r>
              <a:rPr lang="he-IL" sz="2400" dirty="0"/>
              <a:t>), תימין (</a:t>
            </a:r>
            <a:r>
              <a:rPr lang="en-US" sz="2400" dirty="0"/>
              <a:t>T</a:t>
            </a:r>
            <a:r>
              <a:rPr lang="he-IL" sz="2400" dirty="0"/>
              <a:t>) </a:t>
            </a:r>
            <a:r>
              <a:rPr lang="he-IL" sz="2400" dirty="0" err="1"/>
              <a:t>וציטוזין</a:t>
            </a:r>
            <a:r>
              <a:rPr lang="he-IL" sz="2400" dirty="0"/>
              <a:t> </a:t>
            </a:r>
            <a:r>
              <a:rPr lang="en-US" sz="2400" dirty="0"/>
              <a:t>(C</a:t>
            </a:r>
            <a:r>
              <a:rPr lang="en-US" sz="2400" dirty="0" smtClean="0"/>
              <a:t>)</a:t>
            </a:r>
            <a:r>
              <a:rPr lang="he-IL" sz="2400" dirty="0" smtClean="0"/>
              <a:t> )</a:t>
            </a:r>
            <a:r>
              <a:rPr lang="he-IL" sz="2400" dirty="0" smtClean="0"/>
              <a:t> </a:t>
            </a:r>
            <a:r>
              <a:rPr lang="he-IL" sz="2400" dirty="0" smtClean="0"/>
              <a:t>המאורגנים במבנה של סליל </a:t>
            </a:r>
            <a:r>
              <a:rPr lang="he-IL" sz="2400" dirty="0" smtClean="0"/>
              <a:t>כפול (שני גדילים המחוברים יחד). </a:t>
            </a:r>
          </a:p>
          <a:p>
            <a:pPr>
              <a:lnSpc>
                <a:spcPct val="80000"/>
              </a:lnSpc>
              <a:buNone/>
            </a:pPr>
            <a:endParaRPr lang="he-IL" sz="2400" dirty="0"/>
          </a:p>
          <a:p>
            <a:pPr>
              <a:lnSpc>
                <a:spcPct val="80000"/>
              </a:lnSpc>
              <a:buNone/>
            </a:pPr>
            <a:r>
              <a:rPr lang="he-IL" sz="2400" dirty="0"/>
              <a:t>ניתר לתאר מולקולת </a:t>
            </a:r>
            <a:r>
              <a:rPr lang="en-US" sz="2400" dirty="0"/>
              <a:t>DNA</a:t>
            </a:r>
            <a:r>
              <a:rPr lang="he-IL" sz="2400" dirty="0"/>
              <a:t> של אדם כמחרוזת תווים מעל השפה </a:t>
            </a:r>
            <a:r>
              <a:rPr lang="en-US" sz="2400" dirty="0"/>
              <a:t>{A,C,G,T}</a:t>
            </a:r>
            <a:r>
              <a:rPr lang="he-IL" sz="2400" dirty="0"/>
              <a:t> המייצגת גדיל אחד מהסליל הכפול</a:t>
            </a:r>
            <a:r>
              <a:rPr lang="he-IL" sz="2400" dirty="0" smtClean="0"/>
              <a:t>.</a:t>
            </a:r>
          </a:p>
          <a:p>
            <a:pPr>
              <a:lnSpc>
                <a:spcPct val="80000"/>
              </a:lnSpc>
              <a:buNone/>
            </a:pPr>
            <a:endParaRPr lang="he-IL" sz="2400" dirty="0"/>
          </a:p>
          <a:p>
            <a:pPr>
              <a:lnSpc>
                <a:spcPct val="80000"/>
              </a:lnSpc>
              <a:buNone/>
            </a:pPr>
            <a:r>
              <a:rPr lang="he-IL" sz="2400" dirty="0" smtClean="0"/>
              <a:t>רצפי </a:t>
            </a:r>
            <a:r>
              <a:rPr lang="he-IL" sz="2400" dirty="0" smtClean="0"/>
              <a:t>ה-</a:t>
            </a:r>
            <a:r>
              <a:rPr lang="en-US" sz="2400" dirty="0" smtClean="0"/>
              <a:t>DNA</a:t>
            </a:r>
            <a:r>
              <a:rPr lang="he-IL" sz="2400" dirty="0" smtClean="0"/>
              <a:t> של שני בני אדם שונים זהה עד לדיוק של כ-99.9</a:t>
            </a:r>
            <a:r>
              <a:rPr lang="he-IL" sz="2400" dirty="0" smtClean="0"/>
              <a:t>%.</a:t>
            </a:r>
          </a:p>
          <a:p>
            <a:pPr>
              <a:lnSpc>
                <a:spcPct val="80000"/>
              </a:lnSpc>
              <a:buNone/>
            </a:pPr>
            <a:endParaRPr lang="he-IL" sz="2400" dirty="0" smtClean="0"/>
          </a:p>
          <a:p>
            <a:pPr>
              <a:lnSpc>
                <a:spcPct val="80000"/>
              </a:lnSpc>
              <a:buNone/>
            </a:pPr>
            <a:r>
              <a:rPr lang="he-IL" sz="2400" dirty="0" smtClean="0"/>
              <a:t>דוגמה למחרוזת </a:t>
            </a:r>
            <a:r>
              <a:rPr lang="he-IL" sz="2400" dirty="0"/>
              <a:t>המייצגת </a:t>
            </a:r>
            <a:r>
              <a:rPr lang="he-IL" sz="2400" dirty="0" smtClean="0"/>
              <a:t>מקטע קטן </a:t>
            </a:r>
            <a:r>
              <a:rPr lang="he-IL" sz="2400" dirty="0"/>
              <a:t>ב-</a:t>
            </a:r>
            <a:r>
              <a:rPr lang="en-US" sz="2400" dirty="0"/>
              <a:t>DNA</a:t>
            </a:r>
            <a:r>
              <a:rPr lang="he-IL" sz="2400" dirty="0"/>
              <a:t> </a:t>
            </a:r>
            <a:endParaRPr lang="en-US" sz="2400" dirty="0"/>
          </a:p>
          <a:p>
            <a:pPr algn="l">
              <a:lnSpc>
                <a:spcPct val="80000"/>
              </a:lnSpc>
              <a:buNone/>
            </a:pPr>
            <a:r>
              <a:rPr lang="en-US" sz="2400" dirty="0" smtClean="0"/>
              <a:t>X=“ACTGGTCATATTGACATGAAAGCTCA”</a:t>
            </a:r>
            <a:r>
              <a:rPr lang="he-IL" sz="2400" dirty="0" smtClean="0"/>
              <a:t> </a:t>
            </a:r>
            <a:endParaRPr lang="en-US"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extLst>
      <p:ext uri="{BB962C8B-B14F-4D97-AF65-F5344CB8AC3E}">
        <p14:creationId xmlns:p14="http://schemas.microsoft.com/office/powerpoint/2010/main" val="31919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Next Generation Sequencing (NGS)</a:t>
            </a:r>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שיטת ה-</a:t>
            </a:r>
            <a:r>
              <a:rPr lang="en-US" sz="2400" dirty="0" smtClean="0"/>
              <a:t>NGS</a:t>
            </a:r>
            <a:r>
              <a:rPr lang="he-IL" sz="2400" dirty="0" smtClean="0"/>
              <a:t> היא שיטה חדשנית למיפוי רצף </a:t>
            </a:r>
            <a:r>
              <a:rPr lang="en-US" sz="2400" dirty="0" smtClean="0"/>
              <a:t>DNA</a:t>
            </a:r>
            <a:r>
              <a:rPr lang="he-IL" sz="2400" dirty="0" smtClean="0"/>
              <a:t> של אדם המשתמשת במכונות זולות (יחסית לעלות </a:t>
            </a:r>
            <a:r>
              <a:rPr lang="he-IL" sz="2400" dirty="0" err="1" smtClean="0"/>
              <a:t>שהיתה</a:t>
            </a:r>
            <a:r>
              <a:rPr lang="he-IL" sz="2400" dirty="0" smtClean="0"/>
              <a:t> עד כה).</a:t>
            </a:r>
          </a:p>
          <a:p>
            <a:pPr>
              <a:lnSpc>
                <a:spcPct val="80000"/>
              </a:lnSpc>
              <a:buNone/>
            </a:pPr>
            <a:endParaRPr lang="he-IL" sz="2400" dirty="0"/>
          </a:p>
          <a:p>
            <a:pPr>
              <a:lnSpc>
                <a:spcPct val="80000"/>
              </a:lnSpc>
              <a:buNone/>
            </a:pPr>
            <a:r>
              <a:rPr lang="he-IL" sz="2400" dirty="0" smtClean="0"/>
              <a:t>המכונה חותכת מספר גדול של רצפים קצרים (30-200) של תווים במיקומים אקראיים ב-</a:t>
            </a:r>
            <a:r>
              <a:rPr lang="en-US" sz="2400" dirty="0" smtClean="0"/>
              <a:t>DNA</a:t>
            </a:r>
            <a:r>
              <a:rPr lang="he-IL" sz="2400" dirty="0" smtClean="0"/>
              <a:t> של האדם אשר רוצים למפות את רצף ה-</a:t>
            </a:r>
            <a:r>
              <a:rPr lang="en-US" sz="2400" dirty="0" smtClean="0"/>
              <a:t>DNA</a:t>
            </a:r>
            <a:r>
              <a:rPr lang="he-IL" sz="2400" dirty="0" smtClean="0"/>
              <a:t> שלו (לכל רצף קטן נקרא מחרוזת דגימה). </a:t>
            </a:r>
          </a:p>
          <a:p>
            <a:pPr>
              <a:lnSpc>
                <a:spcPct val="80000"/>
              </a:lnSpc>
              <a:buNone/>
            </a:pPr>
            <a:endParaRPr lang="he-IL" sz="2400" dirty="0"/>
          </a:p>
          <a:p>
            <a:pPr>
              <a:lnSpc>
                <a:spcPct val="80000"/>
              </a:lnSpc>
              <a:buNone/>
            </a:pPr>
            <a:r>
              <a:rPr lang="he-IL" sz="2400" dirty="0" smtClean="0"/>
              <a:t>בשיטה זו משתמשים במחרוזת המייצגת </a:t>
            </a:r>
            <a:r>
              <a:rPr lang="en-US" sz="2400" dirty="0" smtClean="0"/>
              <a:t>DNA</a:t>
            </a:r>
            <a:r>
              <a:rPr lang="he-IL" sz="2400" dirty="0" smtClean="0"/>
              <a:t> שמופתה בעבר (מחרוזת ההתייחסות) ובאלגוריתמים שימצאו את המיקום המתאים לכל מחרוזת דגימה וכך נחבר בחזרה את הרצפים הקצרים שנקראו למחרוזת אחת ארוכה שמייצגת את ה-</a:t>
            </a:r>
            <a:r>
              <a:rPr lang="en-US" sz="2400" dirty="0" smtClean="0"/>
              <a:t>DNA</a:t>
            </a:r>
            <a:r>
              <a:rPr lang="he-IL" sz="2400" dirty="0" smtClean="0"/>
              <a:t> של האדם החדש.</a:t>
            </a:r>
          </a:p>
          <a:p>
            <a:pPr>
              <a:lnSpc>
                <a:spcPct val="80000"/>
              </a:lnSpc>
              <a:buNone/>
            </a:pPr>
            <a:endParaRPr lang="he-IL" sz="2400" dirty="0"/>
          </a:p>
          <a:p>
            <a:pPr>
              <a:lnSpc>
                <a:spcPct val="80000"/>
              </a:lnSpc>
              <a:buNone/>
            </a:pPr>
            <a:r>
              <a:rPr lang="he-IL" sz="2400" dirty="0" smtClean="0"/>
              <a:t>כאשר המכונה חותכת רצף של תווים מתקבלות זוגות של דגימות שבאות מאותו אזור ב-</a:t>
            </a:r>
            <a:r>
              <a:rPr lang="en-US" sz="2400" dirty="0" smtClean="0"/>
              <a:t>DNA</a:t>
            </a:r>
            <a:r>
              <a:rPr lang="he-IL" sz="2400" dirty="0" smtClean="0"/>
              <a:t> בגלל צורת החיתוך בה המכונה משתמשת.  </a:t>
            </a:r>
            <a:endParaRPr lang="en-US"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extLst>
      <p:ext uri="{BB962C8B-B14F-4D97-AF65-F5344CB8AC3E}">
        <p14:creationId xmlns:p14="http://schemas.microsoft.com/office/powerpoint/2010/main" val="231190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Example</a:t>
            </a:r>
            <a:endParaRPr lang="en-US" dirty="0"/>
          </a:p>
        </p:txBody>
      </p:sp>
      <p:sp>
        <p:nvSpPr>
          <p:cNvPr id="3" name="מציין מיקום תוכן 2"/>
          <p:cNvSpPr>
            <a:spLocks noGrp="1"/>
          </p:cNvSpPr>
          <p:nvPr>
            <p:ph sz="half" idx="1"/>
          </p:nvPr>
        </p:nvSpPr>
        <p:spPr>
          <a:xfrm>
            <a:off x="4648200" y="1556792"/>
            <a:ext cx="4038600" cy="4525963"/>
          </a:xfrm>
        </p:spPr>
        <p:txBody>
          <a:bodyPr>
            <a:normAutofit/>
          </a:bodyPr>
          <a:lstStyle/>
          <a:p>
            <a:pPr>
              <a:lnSpc>
                <a:spcPct val="80000"/>
              </a:lnSpc>
              <a:buNone/>
            </a:pPr>
            <a:r>
              <a:rPr lang="he-IL" sz="2400" dirty="0" smtClean="0"/>
              <a:t>חיבור מספר דגימות שהמיקומים שלהם אותרו לרצף </a:t>
            </a:r>
            <a:r>
              <a:rPr lang="en-US" sz="2400" dirty="0" smtClean="0"/>
              <a:t>DNA</a:t>
            </a:r>
            <a:r>
              <a:rPr lang="he-IL" sz="2400" dirty="0" smtClean="0"/>
              <a:t> של החולה ממנו נלקחו הדגימות.</a:t>
            </a:r>
          </a:p>
          <a:p>
            <a:pPr>
              <a:lnSpc>
                <a:spcPct val="80000"/>
              </a:lnSpc>
              <a:buNone/>
            </a:pPr>
            <a:endParaRPr lang="he-IL" sz="2400" dirty="0" smtClean="0"/>
          </a:p>
          <a:p>
            <a:pPr>
              <a:lnSpc>
                <a:spcPct val="80000"/>
              </a:lnSpc>
              <a:buNone/>
            </a:pPr>
            <a:endParaRPr lang="he-IL" sz="2400" dirty="0"/>
          </a:p>
          <a:p>
            <a:pPr>
              <a:lnSpc>
                <a:spcPct val="80000"/>
              </a:lnSpc>
              <a:buNone/>
            </a:pPr>
            <a:endParaRPr lang="he-IL" sz="2400" dirty="0" smtClean="0"/>
          </a:p>
          <a:p>
            <a:pPr>
              <a:lnSpc>
                <a:spcPct val="80000"/>
              </a:lnSpc>
              <a:buNone/>
            </a:pPr>
            <a:r>
              <a:rPr lang="he-IL" sz="2400" dirty="0" smtClean="0"/>
              <a:t>דוגמה לאופן הבחירה של מיקומי הדגימות בהסתמך על העובדה שדגימות התקבלו בזוגות עם מרווח ידוע </a:t>
            </a:r>
            <a:r>
              <a:rPr lang="he-IL" sz="2400" dirty="0" err="1" smtClean="0"/>
              <a:t>בנהן</a:t>
            </a:r>
            <a:r>
              <a:rPr lang="he-IL" sz="2400" dirty="0" smtClean="0"/>
              <a:t>.</a:t>
            </a:r>
          </a:p>
          <a:p>
            <a:pPr>
              <a:lnSpc>
                <a:spcPct val="80000"/>
              </a:lnSpc>
              <a:buNone/>
            </a:pPr>
            <a:endParaRPr lang="he-IL" sz="2400" dirty="0"/>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028" name="Picture 4" descr="http://upload.wikimedia.org/wikipedia/commons/2/2e/Mapping_Read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429000"/>
            <a:ext cx="4032448" cy="2913546"/>
          </a:xfrm>
          <a:prstGeom prst="rect">
            <a:avLst/>
          </a:prstGeom>
          <a:noFill/>
          <a:extLst>
            <a:ext uri="{909E8E84-426E-40DD-AFC4-6F175D3DCCD1}">
              <a14:hiddenFill xmlns:a14="http://schemas.microsoft.com/office/drawing/2010/main">
                <a:solidFill>
                  <a:srgbClr val="FFFFFF"/>
                </a:solidFill>
              </a14:hiddenFill>
            </a:ext>
          </a:extLst>
        </p:spPr>
      </p:pic>
      <p:pic>
        <p:nvPicPr>
          <p:cNvPr id="4" name="תמונה 3"/>
          <p:cNvPicPr>
            <a:picLocks noChangeAspect="1"/>
          </p:cNvPicPr>
          <p:nvPr/>
        </p:nvPicPr>
        <p:blipFill>
          <a:blip r:embed="rId3"/>
          <a:stretch>
            <a:fillRect/>
          </a:stretch>
        </p:blipFill>
        <p:spPr>
          <a:xfrm>
            <a:off x="214351" y="1504001"/>
            <a:ext cx="4458852" cy="1653008"/>
          </a:xfrm>
          <a:prstGeom prst="rect">
            <a:avLst/>
          </a:prstGeom>
        </p:spPr>
      </p:pic>
    </p:spTree>
    <p:extLst>
      <p:ext uri="{BB962C8B-B14F-4D97-AF65-F5344CB8AC3E}">
        <p14:creationId xmlns:p14="http://schemas.microsoft.com/office/powerpoint/2010/main" val="231190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Burrows-Wheeler Aligner (BWA)</a:t>
            </a:r>
            <a:endParaRPr lang="en-US" dirty="0"/>
          </a:p>
        </p:txBody>
      </p:sp>
      <p:sp>
        <p:nvSpPr>
          <p:cNvPr id="3" name="מציין מיקום תוכן 2"/>
          <p:cNvSpPr>
            <a:spLocks noGrp="1"/>
          </p:cNvSpPr>
          <p:nvPr>
            <p:ph idx="1"/>
          </p:nvPr>
        </p:nvSpPr>
        <p:spPr>
          <a:xfrm>
            <a:off x="539552" y="1340768"/>
            <a:ext cx="8229600" cy="4925144"/>
          </a:xfrm>
        </p:spPr>
        <p:txBody>
          <a:bodyPr>
            <a:normAutofit lnSpcReduction="10000"/>
          </a:bodyPr>
          <a:lstStyle/>
          <a:p>
            <a:pPr>
              <a:lnSpc>
                <a:spcPct val="80000"/>
              </a:lnSpc>
              <a:buNone/>
            </a:pPr>
            <a:r>
              <a:rPr lang="he-IL" sz="2400" dirty="0" smtClean="0"/>
              <a:t>אלגוריתם </a:t>
            </a:r>
            <a:r>
              <a:rPr lang="he-IL" sz="2400" dirty="0" smtClean="0"/>
              <a:t>ה-</a:t>
            </a:r>
            <a:r>
              <a:rPr lang="en-US" sz="2400" dirty="0" smtClean="0"/>
              <a:t>BWA</a:t>
            </a:r>
            <a:r>
              <a:rPr lang="he-IL" sz="2400" dirty="0" smtClean="0"/>
              <a:t> מוצא את כלל ההופעות של מחרוזת אחת (מחרוזת דגימה) בתוך מחרוזת שנייה (מחרוזת ההתייחסות). </a:t>
            </a:r>
            <a:endParaRPr lang="he-IL" sz="2400" dirty="0" smtClean="0"/>
          </a:p>
          <a:p>
            <a:pPr>
              <a:lnSpc>
                <a:spcPct val="80000"/>
              </a:lnSpc>
              <a:buNone/>
            </a:pPr>
            <a:endParaRPr lang="he-IL" sz="2400" dirty="0" smtClean="0"/>
          </a:p>
          <a:p>
            <a:pPr>
              <a:lnSpc>
                <a:spcPct val="80000"/>
              </a:lnSpc>
              <a:buNone/>
            </a:pPr>
            <a:r>
              <a:rPr lang="he-IL" sz="2400" dirty="0" smtClean="0"/>
              <a:t>האלגוריתם </a:t>
            </a:r>
            <a:r>
              <a:rPr lang="he-IL" sz="2400" dirty="0" smtClean="0"/>
              <a:t>מוצא את ההופעות המדויקות (</a:t>
            </a:r>
            <a:r>
              <a:rPr lang="en-US" sz="2400" dirty="0" smtClean="0"/>
              <a:t>exact matching</a:t>
            </a:r>
            <a:r>
              <a:rPr lang="he-IL" sz="2400" dirty="0" smtClean="0"/>
              <a:t>) וכן גם את ההופעות הלא מדויקות (</a:t>
            </a:r>
            <a:r>
              <a:rPr lang="en-US" sz="2400" dirty="0" smtClean="0"/>
              <a:t>inexact matching</a:t>
            </a:r>
            <a:r>
              <a:rPr lang="he-IL" sz="2400" dirty="0" smtClean="0"/>
              <a:t>), עד </a:t>
            </a:r>
            <a:r>
              <a:rPr lang="he-IL" sz="2400" dirty="0" smtClean="0"/>
              <a:t>למרווח טעות מסוים.</a:t>
            </a:r>
          </a:p>
          <a:p>
            <a:pPr>
              <a:lnSpc>
                <a:spcPct val="80000"/>
              </a:lnSpc>
              <a:buNone/>
            </a:pPr>
            <a:endParaRPr lang="he-IL" sz="2400" dirty="0" smtClean="0"/>
          </a:p>
          <a:p>
            <a:pPr>
              <a:lnSpc>
                <a:spcPct val="80000"/>
              </a:lnSpc>
              <a:buNone/>
            </a:pPr>
            <a:r>
              <a:rPr lang="he-IL" sz="2400" dirty="0" smtClean="0"/>
              <a:t>אלגוריתם </a:t>
            </a:r>
            <a:r>
              <a:rPr lang="he-IL" sz="2400" dirty="0" smtClean="0"/>
              <a:t>ה-</a:t>
            </a:r>
            <a:r>
              <a:rPr lang="en-US" sz="2400" dirty="0" smtClean="0"/>
              <a:t>BWA</a:t>
            </a:r>
            <a:r>
              <a:rPr lang="he-IL" sz="2400" dirty="0" smtClean="0"/>
              <a:t> מורכב משלושה שלבים שונים:</a:t>
            </a:r>
          </a:p>
          <a:p>
            <a:pPr marL="457200" indent="-457200">
              <a:lnSpc>
                <a:spcPct val="80000"/>
              </a:lnSpc>
              <a:buFont typeface="+mj-lt"/>
              <a:buAutoNum type="arabicPeriod"/>
            </a:pPr>
            <a:r>
              <a:rPr lang="en-US" sz="2400" dirty="0" smtClean="0"/>
              <a:t>Index</a:t>
            </a:r>
            <a:r>
              <a:rPr lang="he-IL" sz="2400" dirty="0" smtClean="0"/>
              <a:t> – שלב מקדים </a:t>
            </a:r>
            <a:r>
              <a:rPr lang="en-US" sz="2400" dirty="0" smtClean="0"/>
              <a:t>pre-processing</a:t>
            </a:r>
            <a:r>
              <a:rPr lang="he-IL" sz="2400" dirty="0" smtClean="0"/>
              <a:t>.</a:t>
            </a:r>
            <a:endParaRPr lang="en-US" sz="2400" dirty="0" smtClean="0"/>
          </a:p>
          <a:p>
            <a:pPr marL="457200" indent="-457200">
              <a:lnSpc>
                <a:spcPct val="80000"/>
              </a:lnSpc>
              <a:buFont typeface="+mj-lt"/>
              <a:buAutoNum type="arabicPeriod"/>
            </a:pPr>
            <a:r>
              <a:rPr lang="en-US" sz="2400" dirty="0" smtClean="0"/>
              <a:t>Alignment</a:t>
            </a:r>
            <a:r>
              <a:rPr lang="he-IL" sz="2400" dirty="0" smtClean="0"/>
              <a:t> – חיפוש המאפשר טעויות.</a:t>
            </a:r>
            <a:endParaRPr lang="en-US" sz="2400" dirty="0" smtClean="0"/>
          </a:p>
          <a:p>
            <a:pPr marL="457200" indent="-457200">
              <a:lnSpc>
                <a:spcPct val="80000"/>
              </a:lnSpc>
              <a:buFont typeface="+mj-lt"/>
              <a:buAutoNum type="arabicPeriod"/>
            </a:pPr>
            <a:r>
              <a:rPr lang="en-US" sz="2400" dirty="0" smtClean="0"/>
              <a:t>Pair end </a:t>
            </a:r>
            <a:r>
              <a:rPr lang="en-US" sz="2400" dirty="0" smtClean="0"/>
              <a:t>mapping</a:t>
            </a:r>
            <a:r>
              <a:rPr lang="he-IL" sz="2400" dirty="0" smtClean="0"/>
              <a:t> – בחירת מיקום טוב ביותר.</a:t>
            </a:r>
            <a:endParaRPr lang="he-IL" sz="2400" dirty="0" smtClean="0"/>
          </a:p>
          <a:p>
            <a:pPr marL="457200" indent="-457200">
              <a:lnSpc>
                <a:spcPct val="80000"/>
              </a:lnSpc>
              <a:buNone/>
            </a:pPr>
            <a:endParaRPr lang="he-IL" sz="2400" dirty="0"/>
          </a:p>
          <a:p>
            <a:pPr marL="457200" indent="-457200">
              <a:lnSpc>
                <a:spcPct val="80000"/>
              </a:lnSpc>
              <a:buNone/>
            </a:pPr>
            <a:r>
              <a:rPr lang="he-IL" sz="2400" dirty="0" smtClean="0"/>
              <a:t>האלגוריתם יעיל במיוחד מכיוון שלא עוברים על מחרוזת ההתייחסות עבור כל אחת ממחרוזות הדגימות אלא עוברים עליו פעם אחת בלבד ועושים </a:t>
            </a:r>
            <a:r>
              <a:rPr lang="en-US" sz="2400" dirty="0" smtClean="0"/>
              <a:t>pre-processing</a:t>
            </a:r>
            <a:r>
              <a:rPr lang="he-IL" sz="2400" dirty="0" smtClean="0"/>
              <a:t> שישמש אותנו בשלב החיפוש.</a:t>
            </a:r>
            <a:endParaRPr lang="he-IL" sz="2400" dirty="0" smtClean="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Index</a:t>
            </a:r>
            <a:endParaRPr lang="en-US" dirty="0"/>
          </a:p>
        </p:txBody>
      </p:sp>
      <p:sp>
        <p:nvSpPr>
          <p:cNvPr id="3" name="מציין מיקום תוכן 2"/>
          <p:cNvSpPr>
            <a:spLocks noGrp="1"/>
          </p:cNvSpPr>
          <p:nvPr>
            <p:ph idx="1"/>
          </p:nvPr>
        </p:nvSpPr>
        <p:spPr>
          <a:xfrm>
            <a:off x="539552" y="1340768"/>
            <a:ext cx="8229600" cy="4925144"/>
          </a:xfrm>
        </p:spPr>
        <p:txBody>
          <a:bodyPr>
            <a:normAutofit lnSpcReduction="10000"/>
          </a:bodyPr>
          <a:lstStyle/>
          <a:p>
            <a:pPr>
              <a:lnSpc>
                <a:spcPct val="80000"/>
              </a:lnSpc>
              <a:buNone/>
            </a:pPr>
            <a:r>
              <a:rPr lang="he-IL" sz="2400" dirty="0" smtClean="0"/>
              <a:t>בשלב זה מתבצעת עבודת </a:t>
            </a:r>
            <a:r>
              <a:rPr lang="en-US" sz="2400" dirty="0" smtClean="0"/>
              <a:t>pre-processing</a:t>
            </a:r>
            <a:r>
              <a:rPr lang="he-IL" sz="2400" dirty="0" smtClean="0"/>
              <a:t>, </a:t>
            </a:r>
            <a:r>
              <a:rPr lang="he-IL" sz="2400" dirty="0" smtClean="0"/>
              <a:t>כלומר חישוב מוקדם של נתונים שישמשו אותנו בשלבים הבאים. </a:t>
            </a:r>
            <a:endParaRPr lang="he-IL" sz="2400" dirty="0" smtClean="0"/>
          </a:p>
          <a:p>
            <a:pPr>
              <a:lnSpc>
                <a:spcPct val="80000"/>
              </a:lnSpc>
              <a:buNone/>
            </a:pPr>
            <a:endParaRPr lang="he-IL" sz="2400" dirty="0" smtClean="0"/>
          </a:p>
          <a:p>
            <a:pPr>
              <a:lnSpc>
                <a:spcPct val="80000"/>
              </a:lnSpc>
              <a:buNone/>
            </a:pPr>
            <a:r>
              <a:rPr lang="he-IL" sz="2400" dirty="0" smtClean="0"/>
              <a:t>שלב </a:t>
            </a:r>
            <a:r>
              <a:rPr lang="he-IL" sz="2400" dirty="0" smtClean="0"/>
              <a:t>זה מורכב מחישוב </a:t>
            </a:r>
            <a:r>
              <a:rPr lang="en-US" sz="2400" dirty="0" smtClean="0"/>
              <a:t>burrows-wheeler </a:t>
            </a:r>
            <a:r>
              <a:rPr lang="en-US" sz="2400" dirty="0" smtClean="0"/>
              <a:t>transform</a:t>
            </a:r>
            <a:r>
              <a:rPr lang="he-IL" sz="2400" dirty="0" smtClean="0"/>
              <a:t> (</a:t>
            </a:r>
            <a:r>
              <a:rPr lang="en-US" sz="2400" dirty="0" smtClean="0"/>
              <a:t>BWT</a:t>
            </a:r>
            <a:r>
              <a:rPr lang="he-IL" sz="2400" dirty="0" smtClean="0"/>
              <a:t>) </a:t>
            </a:r>
            <a:r>
              <a:rPr lang="he-IL" sz="2400" dirty="0" smtClean="0"/>
              <a:t>וכן מחישוב שתי פונקציות המבוססות עליו</a:t>
            </a:r>
            <a:r>
              <a:rPr lang="he-IL" sz="2400" dirty="0" smtClean="0"/>
              <a:t>.</a:t>
            </a:r>
          </a:p>
          <a:p>
            <a:pPr>
              <a:lnSpc>
                <a:spcPct val="80000"/>
              </a:lnSpc>
              <a:buNone/>
            </a:pPr>
            <a:endParaRPr lang="he-IL" sz="2400" dirty="0"/>
          </a:p>
          <a:p>
            <a:pPr>
              <a:lnSpc>
                <a:spcPct val="80000"/>
              </a:lnSpc>
              <a:buNone/>
            </a:pPr>
            <a:r>
              <a:rPr lang="en-US" sz="2400" dirty="0" smtClean="0"/>
              <a:t>BWT</a:t>
            </a:r>
            <a:r>
              <a:rPr lang="he-IL" sz="2400" dirty="0" smtClean="0"/>
              <a:t> מחושב על ידי יצירת כל </a:t>
            </a:r>
            <a:r>
              <a:rPr lang="he-IL" sz="2400" dirty="0" err="1" smtClean="0"/>
              <a:t>הסיפות</a:t>
            </a:r>
            <a:r>
              <a:rPr lang="he-IL" sz="2400" dirty="0" smtClean="0"/>
              <a:t> (</a:t>
            </a:r>
            <a:r>
              <a:rPr lang="en-US" sz="2400" dirty="0" smtClean="0"/>
              <a:t>suffix</a:t>
            </a:r>
            <a:r>
              <a:rPr lang="he-IL" sz="2400" dirty="0" smtClean="0"/>
              <a:t>) האפשריות של מחרוזת ההתייחסות ומיון שלהן בסדר לקסיקוגרפי במערך בשם </a:t>
            </a:r>
            <a:r>
              <a:rPr lang="en-US" sz="2400" dirty="0" smtClean="0"/>
              <a:t>suffix array</a:t>
            </a:r>
            <a:r>
              <a:rPr lang="he-IL" sz="2400" dirty="0" smtClean="0"/>
              <a:t>, בסיום התהליך נקבל את מערך </a:t>
            </a:r>
            <a:r>
              <a:rPr lang="en-US" sz="2400" dirty="0" smtClean="0"/>
              <a:t>S</a:t>
            </a:r>
            <a:r>
              <a:rPr lang="he-IL" sz="2400" dirty="0" smtClean="0"/>
              <a:t> (המחזיק במיקום ה-</a:t>
            </a:r>
            <a:r>
              <a:rPr lang="en-US" sz="2400" dirty="0" err="1" smtClean="0"/>
              <a:t>i</a:t>
            </a:r>
            <a:r>
              <a:rPr lang="he-IL" sz="2400" dirty="0" smtClean="0"/>
              <a:t> את מספר אותיות שעברו לסוף במחרוזת שמיקומה לאחר המיון הוא </a:t>
            </a:r>
            <a:r>
              <a:rPr lang="en-US" sz="2400" dirty="0" err="1" smtClean="0"/>
              <a:t>i</a:t>
            </a:r>
            <a:r>
              <a:rPr lang="he-IL" sz="2400" dirty="0" smtClean="0"/>
              <a:t>) ומחרוזת </a:t>
            </a:r>
            <a:r>
              <a:rPr lang="en-US" sz="2400" dirty="0" smtClean="0"/>
              <a:t>B</a:t>
            </a:r>
            <a:r>
              <a:rPr lang="he-IL" sz="2400" dirty="0" smtClean="0"/>
              <a:t> שמחזיקה את האות האחרונה של כל </a:t>
            </a:r>
            <a:r>
              <a:rPr lang="he-IL" sz="2400" dirty="0" err="1" smtClean="0"/>
              <a:t>סיפה</a:t>
            </a:r>
            <a:r>
              <a:rPr lang="he-IL" sz="2400" dirty="0" smtClean="0"/>
              <a:t> לפי סדר המיון. </a:t>
            </a:r>
          </a:p>
          <a:p>
            <a:pPr>
              <a:lnSpc>
                <a:spcPct val="80000"/>
              </a:lnSpc>
              <a:buNone/>
            </a:pPr>
            <a:endParaRPr lang="he-IL" sz="2400" dirty="0" smtClean="0"/>
          </a:p>
          <a:p>
            <a:pPr>
              <a:lnSpc>
                <a:spcPct val="80000"/>
              </a:lnSpc>
              <a:buNone/>
            </a:pPr>
            <a:r>
              <a:rPr lang="he-IL" sz="2400" dirty="0" smtClean="0"/>
              <a:t>לבסוף מחשבים את</a:t>
            </a:r>
            <a:r>
              <a:rPr lang="he-IL" sz="2400" dirty="0" smtClean="0"/>
              <a:t> </a:t>
            </a:r>
            <a:r>
              <a:rPr lang="he-IL" sz="2400" dirty="0" err="1" smtClean="0"/>
              <a:t>הפונקצייה</a:t>
            </a:r>
            <a:r>
              <a:rPr lang="he-IL" sz="2400" dirty="0" smtClean="0"/>
              <a:t> </a:t>
            </a:r>
            <a:r>
              <a:rPr lang="en-US" sz="2400" dirty="0" smtClean="0"/>
              <a:t>C</a:t>
            </a:r>
            <a:r>
              <a:rPr lang="he-IL" sz="2400" dirty="0" smtClean="0"/>
              <a:t> שמחזירה </a:t>
            </a:r>
            <a:r>
              <a:rPr lang="he-IL" sz="2400" dirty="0" smtClean="0"/>
              <a:t>את</a:t>
            </a:r>
            <a:r>
              <a:rPr lang="he-IL" sz="2400" dirty="0" smtClean="0"/>
              <a:t> </a:t>
            </a:r>
            <a:r>
              <a:rPr lang="he-IL" sz="2400" dirty="0" smtClean="0"/>
              <a:t>מספר האותיות שקטנות לקסיקוגראפית מתו מסוים במחרוזת ההתייחסות וכן חישוב פונקציית </a:t>
            </a:r>
            <a:r>
              <a:rPr lang="en-US" sz="2400" dirty="0" smtClean="0"/>
              <a:t>O</a:t>
            </a:r>
            <a:r>
              <a:rPr lang="he-IL" sz="2400" dirty="0" smtClean="0"/>
              <a:t> שמחזירה כמה פעמים התו </a:t>
            </a:r>
            <a:r>
              <a:rPr lang="en-US" sz="2400" dirty="0" smtClean="0"/>
              <a:t>a</a:t>
            </a:r>
            <a:r>
              <a:rPr lang="he-IL" sz="2400" dirty="0" smtClean="0"/>
              <a:t> הופיעה עד המיקום </a:t>
            </a:r>
            <a:r>
              <a:rPr lang="he-IL" sz="2400" dirty="0" smtClean="0"/>
              <a:t>ה-</a:t>
            </a:r>
            <a:r>
              <a:rPr lang="en-US" sz="2400" dirty="0" err="1" smtClean="0"/>
              <a:t>i</a:t>
            </a:r>
            <a:r>
              <a:rPr lang="he-IL" sz="2400" dirty="0" smtClean="0"/>
              <a:t> </a:t>
            </a:r>
            <a:r>
              <a:rPr lang="he-IL" sz="2400" dirty="0" smtClean="0"/>
              <a:t>במחרוזת </a:t>
            </a:r>
            <a:r>
              <a:rPr lang="en-US" sz="2400" dirty="0" smtClean="0"/>
              <a:t>B</a:t>
            </a:r>
            <a:r>
              <a:rPr lang="he-IL" sz="2400" dirty="0" smtClean="0"/>
              <a:t>.</a:t>
            </a: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Index - example</a:t>
            </a:r>
            <a:endParaRPr lang="en-US"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539552" y="1340768"/>
                <a:ext cx="8229600" cy="4925144"/>
              </a:xfrm>
            </p:spPr>
            <p:txBody>
              <a:bodyPr>
                <a:normAutofit fontScale="92500"/>
              </a:bodyPr>
              <a:lstStyle/>
              <a:p>
                <a:pPr>
                  <a:lnSpc>
                    <a:spcPct val="80000"/>
                  </a:lnSpc>
                  <a:buNone/>
                </a:pPr>
                <a:r>
                  <a:rPr lang="he-IL" sz="2400" dirty="0" smtClean="0"/>
                  <a:t>עבור המחרוזת </a:t>
                </a:r>
                <a:r>
                  <a:rPr lang="en-US" sz="2400" dirty="0" smtClean="0"/>
                  <a:t>X=“googol”</a:t>
                </a:r>
                <a:r>
                  <a:rPr lang="he-IL" sz="2400" dirty="0" smtClean="0"/>
                  <a:t> נייצר את ה-</a:t>
                </a:r>
                <a:r>
                  <a:rPr lang="en-US" sz="2400" dirty="0" smtClean="0"/>
                  <a:t>SA</a:t>
                </a:r>
                <a:r>
                  <a:rPr lang="he-IL" sz="2400" dirty="0" smtClean="0"/>
                  <a:t>, את </a:t>
                </a:r>
                <a:r>
                  <a:rPr lang="en-US" sz="2400" dirty="0" smtClean="0"/>
                  <a:t>B</a:t>
                </a:r>
                <a:r>
                  <a:rPr lang="he-IL" sz="2400" dirty="0" smtClean="0"/>
                  <a:t> וכן את הפונקציות </a:t>
                </a:r>
                <a:r>
                  <a:rPr lang="en-US" sz="2400" dirty="0" smtClean="0"/>
                  <a:t>C</a:t>
                </a:r>
                <a:r>
                  <a:rPr lang="he-IL" sz="2400" dirty="0" smtClean="0"/>
                  <a:t> ו-</a:t>
                </a:r>
                <a:r>
                  <a:rPr lang="en-US" sz="2400" dirty="0" smtClean="0"/>
                  <a:t>O</a:t>
                </a:r>
                <a:r>
                  <a:rPr lang="he-IL" sz="2400" dirty="0" smtClean="0"/>
                  <a:t>.</a:t>
                </a:r>
              </a:p>
              <a:p>
                <a:pPr algn="l" rtl="0">
                  <a:lnSpc>
                    <a:spcPct val="80000"/>
                  </a:lnSpc>
                  <a:buNone/>
                </a:pPr>
                <a:endParaRPr lang="he-IL" sz="2400" dirty="0" smtClean="0"/>
              </a:p>
              <a:p>
                <a:pPr algn="l" rtl="0">
                  <a:lnSpc>
                    <a:spcPct val="80000"/>
                  </a:lnSpc>
                  <a:buNone/>
                </a:pPr>
                <a:r>
                  <a:rPr lang="en-US" sz="1400" dirty="0" smtClean="0"/>
                  <a:t>							</a:t>
                </a:r>
                <a14:m>
                  <m:oMath xmlns:m="http://schemas.openxmlformats.org/officeDocument/2006/math">
                    <m:r>
                      <m:rPr>
                        <m:sty m:val="p"/>
                      </m:rPr>
                      <a:rPr lang="en-US" sz="1400">
                        <a:latin typeface="Cambria Math"/>
                      </a:rPr>
                      <m:t>C</m:t>
                    </m:r>
                    <m:r>
                      <a:rPr lang="en-US" sz="1400">
                        <a:latin typeface="Cambria Math"/>
                      </a:rPr>
                      <m:t>(</m:t>
                    </m:r>
                    <m:r>
                      <m:rPr>
                        <m:sty m:val="p"/>
                      </m:rPr>
                      <a:rPr lang="en-US" sz="1400">
                        <a:latin typeface="Cambria Math"/>
                      </a:rPr>
                      <m:t>a</m:t>
                    </m:r>
                    <m:r>
                      <a:rPr lang="en-US" sz="1400">
                        <a:latin typeface="Cambria Math"/>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a:latin typeface="Cambria Math"/>
                              </a:rPr>
                              <m:t>0</m:t>
                            </m:r>
                            <m:r>
                              <a:rPr lang="en-US" sz="1400">
                                <a:latin typeface="Cambria Math"/>
                              </a:rPr>
                              <m:t>,  &amp;</m:t>
                            </m:r>
                            <m:r>
                              <m:rPr>
                                <m:sty m:val="p"/>
                              </m:rPr>
                              <a:rPr lang="en-US" sz="1400">
                                <a:latin typeface="Cambria Math"/>
                              </a:rPr>
                              <m:t>a</m:t>
                            </m:r>
                            <m:r>
                              <a:rPr lang="en-US" sz="1400">
                                <a:latin typeface="Cambria Math"/>
                              </a:rPr>
                              <m:t>=</m:t>
                            </m:r>
                            <m:r>
                              <a:rPr lang="en-US" sz="1400" i="1">
                                <a:latin typeface="Cambria Math"/>
                              </a:rPr>
                              <m:t>′</m:t>
                            </m:r>
                            <m:r>
                              <m:rPr>
                                <m:sty m:val="p"/>
                              </m:rPr>
                              <a:rPr lang="en-US" sz="1400">
                                <a:latin typeface="Cambria Math"/>
                              </a:rPr>
                              <m:t>g</m:t>
                            </m:r>
                            <m:r>
                              <a:rPr lang="en-US" sz="1400" i="1">
                                <a:latin typeface="Cambria Math"/>
                              </a:rPr>
                              <m:t>′</m:t>
                            </m:r>
                          </m:e>
                          <m:e>
                            <m:r>
                              <a:rPr lang="en-US" sz="1400">
                                <a:latin typeface="Cambria Math"/>
                              </a:rPr>
                              <m:t>2</m:t>
                            </m:r>
                            <m:r>
                              <a:rPr lang="en-US" sz="1400">
                                <a:latin typeface="Cambria Math"/>
                              </a:rPr>
                              <m:t>,  &amp;</m:t>
                            </m:r>
                            <m:r>
                              <m:rPr>
                                <m:sty m:val="p"/>
                              </m:rPr>
                              <a:rPr lang="en-US" sz="1400">
                                <a:latin typeface="Cambria Math"/>
                              </a:rPr>
                              <m:t>a</m:t>
                            </m:r>
                            <m:r>
                              <a:rPr lang="en-US" sz="1400">
                                <a:latin typeface="Cambria Math"/>
                              </a:rPr>
                              <m:t>=</m:t>
                            </m:r>
                            <m:r>
                              <a:rPr lang="en-US" sz="1400" i="1">
                                <a:latin typeface="Cambria Math"/>
                              </a:rPr>
                              <m:t>′</m:t>
                            </m:r>
                            <m:r>
                              <m:rPr>
                                <m:sty m:val="p"/>
                              </m:rPr>
                              <a:rPr lang="en-US" sz="1400">
                                <a:latin typeface="Cambria Math"/>
                              </a:rPr>
                              <m:t>l</m:t>
                            </m:r>
                            <m:r>
                              <a:rPr lang="en-US" sz="1400" i="1">
                                <a:latin typeface="Cambria Math"/>
                              </a:rPr>
                              <m:t>′</m:t>
                            </m:r>
                          </m:e>
                          <m:e>
                            <m:r>
                              <a:rPr lang="en-US" sz="1400">
                                <a:latin typeface="Cambria Math"/>
                              </a:rPr>
                              <m:t>4</m:t>
                            </m:r>
                            <m:r>
                              <a:rPr lang="en-US" sz="1400">
                                <a:latin typeface="Cambria Math"/>
                              </a:rPr>
                              <m:t>,  &amp;</m:t>
                            </m:r>
                            <m:r>
                              <m:rPr>
                                <m:sty m:val="p"/>
                              </m:rPr>
                              <a:rPr lang="en-US" sz="1400">
                                <a:latin typeface="Cambria Math"/>
                              </a:rPr>
                              <m:t>a</m:t>
                            </m:r>
                            <m:r>
                              <a:rPr lang="en-US" sz="1400">
                                <a:latin typeface="Cambria Math"/>
                              </a:rPr>
                              <m:t>=</m:t>
                            </m:r>
                            <m:r>
                              <a:rPr lang="en-US" sz="1400" i="1">
                                <a:latin typeface="Cambria Math"/>
                              </a:rPr>
                              <m:t>′</m:t>
                            </m:r>
                            <m:r>
                              <m:rPr>
                                <m:sty m:val="p"/>
                              </m:rPr>
                              <a:rPr lang="en-US" sz="1400">
                                <a:latin typeface="Cambria Math"/>
                              </a:rPr>
                              <m:t>o</m:t>
                            </m:r>
                            <m:r>
                              <a:rPr lang="en-US" sz="1400" i="1">
                                <a:latin typeface="Cambria Math"/>
                              </a:rPr>
                              <m:t>′</m:t>
                            </m:r>
                          </m:e>
                        </m:eqArr>
                      </m:e>
                    </m:d>
                  </m:oMath>
                </a14:m>
                <a:endParaRPr lang="he-IL" sz="1400" dirty="0" smtClean="0"/>
              </a:p>
              <a:p>
                <a:pPr>
                  <a:lnSpc>
                    <a:spcPct val="80000"/>
                  </a:lnSpc>
                  <a:buNone/>
                </a:pPr>
                <a:endParaRPr lang="he-IL" sz="1400" dirty="0" smtClean="0"/>
              </a:p>
              <a:p>
                <a:pPr algn="l" rtl="0">
                  <a:lnSpc>
                    <a:spcPct val="80000"/>
                  </a:lnSpc>
                  <a:buNone/>
                </a:pPr>
                <a:endParaRPr lang="en-US" sz="2400" dirty="0" smtClean="0"/>
              </a:p>
              <a:p>
                <a:pPr algn="l" rtl="0">
                  <a:lnSpc>
                    <a:spcPct val="80000"/>
                  </a:lnSpc>
                  <a:buNone/>
                </a:pPr>
                <a:r>
                  <a:rPr lang="en-US" sz="1400" dirty="0" smtClean="0"/>
                  <a:t>							</a:t>
                </a:r>
                <a14:m>
                  <m:oMath xmlns:m="http://schemas.openxmlformats.org/officeDocument/2006/math">
                    <m:r>
                      <m:rPr>
                        <m:sty m:val="p"/>
                      </m:rPr>
                      <a:rPr lang="en-US" sz="1400">
                        <a:latin typeface="Cambria Math"/>
                      </a:rPr>
                      <m:t>O</m:t>
                    </m:r>
                    <m:r>
                      <a:rPr lang="en-US" sz="1400">
                        <a:latin typeface="Cambria Math"/>
                      </a:rPr>
                      <m:t>(</m:t>
                    </m:r>
                    <m:r>
                      <a:rPr lang="en-US" sz="1400" i="1">
                        <a:latin typeface="Cambria Math"/>
                      </a:rPr>
                      <m:t>′</m:t>
                    </m:r>
                    <m:r>
                      <m:rPr>
                        <m:sty m:val="p"/>
                      </m:rPr>
                      <a:rPr lang="en-US" sz="1400">
                        <a:latin typeface="Cambria Math"/>
                      </a:rPr>
                      <m:t>g</m:t>
                    </m:r>
                    <m:r>
                      <a:rPr lang="en-US" sz="1400" i="1">
                        <a:latin typeface="Cambria Math"/>
                      </a:rPr>
                      <m:t>′</m:t>
                    </m:r>
                    <m:r>
                      <a:rPr lang="en-US" sz="1400">
                        <a:latin typeface="Cambria Math"/>
                      </a:rPr>
                      <m:t>,</m:t>
                    </m:r>
                    <m:r>
                      <m:rPr>
                        <m:sty m:val="p"/>
                      </m:rPr>
                      <a:rPr lang="en-US" sz="1400">
                        <a:latin typeface="Cambria Math"/>
                      </a:rPr>
                      <m:t>i</m:t>
                    </m:r>
                    <m:r>
                      <a:rPr lang="en-US" sz="1400">
                        <a:latin typeface="Cambria Math"/>
                      </a:rPr>
                      <m:t>)=</m:t>
                    </m:r>
                    <m:d>
                      <m:dPr>
                        <m:begChr m:val="{"/>
                        <m:endChr m:val=""/>
                        <m:ctrlPr>
                          <a:rPr lang="en-US" sz="1400" i="1">
                            <a:latin typeface="Cambria Math" panose="02040503050406030204" pitchFamily="18" charset="0"/>
                          </a:rPr>
                        </m:ctrlPr>
                      </m:dPr>
                      <m:e>
                        <m:r>
                          <a:rPr lang="en-US" sz="1400">
                            <a:latin typeface="Cambria Math"/>
                          </a:rPr>
                          <m:t>1</m:t>
                        </m:r>
                        <m:r>
                          <a:rPr lang="en-US" sz="1400">
                            <a:latin typeface="Cambria Math"/>
                          </a:rPr>
                          <m:t>,  </m:t>
                        </m:r>
                        <m:r>
                          <m:rPr>
                            <m:sty m:val="p"/>
                          </m:rPr>
                          <a:rPr lang="en-US" sz="1400">
                            <a:latin typeface="Cambria Math"/>
                          </a:rPr>
                          <m:t>i</m:t>
                        </m:r>
                        <m:r>
                          <a:rPr lang="en-US" sz="1400">
                            <a:latin typeface="Cambria Math"/>
                          </a:rPr>
                          <m:t>≤</m:t>
                        </m:r>
                        <m:r>
                          <a:rPr lang="en-US" sz="1400">
                            <a:latin typeface="Cambria Math"/>
                          </a:rPr>
                          <m:t>6</m:t>
                        </m:r>
                      </m:e>
                    </m:d>
                  </m:oMath>
                </a14:m>
                <a:endParaRPr lang="he-IL" sz="1400" dirty="0" smtClean="0"/>
              </a:p>
              <a:p>
                <a:pPr algn="l" rtl="0">
                  <a:lnSpc>
                    <a:spcPct val="80000"/>
                  </a:lnSpc>
                  <a:buNone/>
                </a:pPr>
                <a:endParaRPr lang="he-IL" sz="2400" dirty="0" smtClean="0"/>
              </a:p>
              <a:p>
                <a:pPr algn="l" rtl="0">
                  <a:lnSpc>
                    <a:spcPct val="80000"/>
                  </a:lnSpc>
                  <a:buNone/>
                </a:pPr>
                <a:r>
                  <a:rPr lang="en-US" sz="1400" dirty="0" smtClean="0"/>
                  <a:t>							</a:t>
                </a:r>
                <a14:m>
                  <m:oMath xmlns:m="http://schemas.openxmlformats.org/officeDocument/2006/math">
                    <m:r>
                      <m:rPr>
                        <m:sty m:val="p"/>
                      </m:rPr>
                      <a:rPr lang="en-US" sz="1400">
                        <a:latin typeface="Cambria Math"/>
                      </a:rPr>
                      <m:t>O</m:t>
                    </m:r>
                    <m:r>
                      <a:rPr lang="en-US" sz="1400">
                        <a:latin typeface="Cambria Math"/>
                      </a:rPr>
                      <m:t>(</m:t>
                    </m:r>
                    <m:r>
                      <a:rPr lang="en-US" sz="1400" i="1">
                        <a:latin typeface="Cambria Math"/>
                      </a:rPr>
                      <m:t>′</m:t>
                    </m:r>
                    <m:r>
                      <m:rPr>
                        <m:sty m:val="p"/>
                      </m:rPr>
                      <a:rPr lang="en-US" sz="1400">
                        <a:latin typeface="Cambria Math"/>
                      </a:rPr>
                      <m:t>l</m:t>
                    </m:r>
                    <m:r>
                      <a:rPr lang="en-US" sz="1400" i="1">
                        <a:latin typeface="Cambria Math"/>
                      </a:rPr>
                      <m:t>′</m:t>
                    </m:r>
                    <m:r>
                      <a:rPr lang="en-US" sz="1400">
                        <a:latin typeface="Cambria Math"/>
                      </a:rPr>
                      <m:t>,</m:t>
                    </m:r>
                    <m:r>
                      <m:rPr>
                        <m:sty m:val="p"/>
                      </m:rPr>
                      <a:rPr lang="en-US" sz="1400">
                        <a:latin typeface="Cambria Math"/>
                      </a:rPr>
                      <m:t>i</m:t>
                    </m:r>
                    <m:r>
                      <a:rPr lang="en-US" sz="1400">
                        <a:latin typeface="Cambria Math"/>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a:latin typeface="Cambria Math"/>
                              </a:rPr>
                              <m:t>0</m:t>
                            </m:r>
                            <m:r>
                              <a:rPr lang="en-US" sz="1400">
                                <a:latin typeface="Cambria Math"/>
                              </a:rPr>
                              <m:t>,  &amp;</m:t>
                            </m:r>
                            <m:r>
                              <m:rPr>
                                <m:sty m:val="p"/>
                              </m:rPr>
                              <a:rPr lang="en-US" sz="1400" b="0" i="0" smtClean="0">
                                <a:latin typeface="Cambria Math" panose="02040503050406030204" pitchFamily="18" charset="0"/>
                              </a:rPr>
                              <m:t>i</m:t>
                            </m:r>
                            <m:r>
                              <a:rPr lang="en-US" sz="1400">
                                <a:latin typeface="Cambria Math"/>
                              </a:rPr>
                              <m:t>=</m:t>
                            </m:r>
                            <m:r>
                              <a:rPr lang="en-US" sz="1400" b="0" i="1" smtClean="0">
                                <a:latin typeface="Cambria Math" panose="02040503050406030204" pitchFamily="18" charset="0"/>
                              </a:rPr>
                              <m:t>0</m:t>
                            </m:r>
                          </m:e>
                          <m:e>
                            <m:r>
                              <a:rPr lang="en-US" sz="1400" b="0" i="0" smtClean="0">
                                <a:latin typeface="Cambria Math" panose="02040503050406030204" pitchFamily="18" charset="0"/>
                              </a:rPr>
                              <m:t>1</m:t>
                            </m:r>
                            <m:r>
                              <a:rPr lang="en-US" sz="1400">
                                <a:latin typeface="Cambria Math"/>
                              </a:rPr>
                              <m:t>,  &amp;</m:t>
                            </m:r>
                            <m:r>
                              <m:rPr>
                                <m:sty m:val="p"/>
                              </m:rPr>
                              <a:rPr lang="en-US" sz="1400" b="0" i="0" smtClean="0">
                                <a:latin typeface="Cambria Math" panose="02040503050406030204" pitchFamily="18" charset="0"/>
                              </a:rPr>
                              <m:t>i</m:t>
                            </m:r>
                            <m:r>
                              <a:rPr lang="en-US" sz="1400">
                                <a:latin typeface="Cambria Math"/>
                              </a:rPr>
                              <m:t>=</m:t>
                            </m:r>
                            <m:r>
                              <a:rPr lang="en-US" sz="1400" b="0" i="1" smtClean="0">
                                <a:latin typeface="Cambria Math" panose="02040503050406030204" pitchFamily="18" charset="0"/>
                              </a:rPr>
                              <m:t>1</m:t>
                            </m:r>
                            <m:r>
                              <a:rPr lang="en-US" sz="1400" b="0" i="1" smtClean="0">
                                <a:latin typeface="Cambria Math" panose="02040503050406030204" pitchFamily="18" charset="0"/>
                              </a:rPr>
                              <m:t>,</m:t>
                            </m:r>
                            <m:r>
                              <a:rPr lang="en-US" sz="1400" b="0" i="1" smtClean="0">
                                <a:latin typeface="Cambria Math" panose="02040503050406030204" pitchFamily="18" charset="0"/>
                              </a:rPr>
                              <m:t>2</m:t>
                            </m:r>
                          </m:e>
                          <m:e>
                            <m:r>
                              <a:rPr lang="en-US" sz="1400" b="0" i="0" smtClean="0">
                                <a:latin typeface="Cambria Math" panose="02040503050406030204" pitchFamily="18" charset="0"/>
                              </a:rPr>
                              <m:t>2</m:t>
                            </m:r>
                            <m:r>
                              <a:rPr lang="en-US" sz="1400">
                                <a:latin typeface="Cambria Math"/>
                              </a:rPr>
                              <m:t>,  &amp;</m:t>
                            </m:r>
                            <m:r>
                              <m:rPr>
                                <m:sty m:val="p"/>
                              </m:rPr>
                              <a:rPr lang="en-US" sz="1400" b="0" i="0" smtClean="0">
                                <a:latin typeface="Cambria Math" panose="02040503050406030204" pitchFamily="18" charset="0"/>
                              </a:rPr>
                              <m:t>i</m:t>
                            </m:r>
                            <m:r>
                              <a:rPr lang="en-US" sz="1400">
                                <a:latin typeface="Cambria Math"/>
                              </a:rPr>
                              <m:t>=</m:t>
                            </m:r>
                            <m:r>
                              <a:rPr lang="en-US" sz="1400" b="0" i="1" smtClean="0">
                                <a:latin typeface="Cambria Math" panose="02040503050406030204" pitchFamily="18" charset="0"/>
                              </a:rPr>
                              <m:t>3</m:t>
                            </m:r>
                          </m:e>
                          <m:e>
                            <m:r>
                              <a:rPr lang="en-US" sz="1400" b="0" i="0" smtClean="0">
                                <a:latin typeface="Cambria Math" panose="02040503050406030204" pitchFamily="18" charset="0"/>
                              </a:rPr>
                              <m:t>3</m:t>
                            </m:r>
                            <m:r>
                              <a:rPr lang="en-US" sz="1400">
                                <a:latin typeface="Cambria Math"/>
                              </a:rPr>
                              <m:t>,  &amp;</m:t>
                            </m:r>
                            <m:r>
                              <m:rPr>
                                <m:sty m:val="p"/>
                              </m:rPr>
                              <a:rPr lang="en-US" sz="1400" b="0" i="0" smtClean="0">
                                <a:latin typeface="Cambria Math" panose="02040503050406030204" pitchFamily="18" charset="0"/>
                              </a:rPr>
                              <m:t>i</m:t>
                            </m:r>
                            <m:r>
                              <a:rPr lang="en-US" sz="1400">
                                <a:latin typeface="Cambria Math"/>
                              </a:rPr>
                              <m:t>=</m:t>
                            </m:r>
                            <m:r>
                              <a:rPr lang="en-US" sz="1400" b="0" i="1" smtClean="0">
                                <a:latin typeface="Cambria Math" panose="02040503050406030204" pitchFamily="18" charset="0"/>
                              </a:rPr>
                              <m:t>4</m:t>
                            </m:r>
                            <m:r>
                              <a:rPr lang="en-US" sz="1400" b="0" i="1" smtClean="0">
                                <a:latin typeface="Cambria Math" panose="02040503050406030204" pitchFamily="18" charset="0"/>
                              </a:rPr>
                              <m:t>,</m:t>
                            </m:r>
                            <m:r>
                              <a:rPr lang="en-US" sz="1400" b="0" i="1" smtClean="0">
                                <a:latin typeface="Cambria Math" panose="02040503050406030204" pitchFamily="18" charset="0"/>
                              </a:rPr>
                              <m:t>5</m:t>
                            </m:r>
                            <m:r>
                              <a:rPr lang="en-US" sz="1400" b="0" i="1" smtClean="0">
                                <a:latin typeface="Cambria Math" panose="02040503050406030204" pitchFamily="18" charset="0"/>
                              </a:rPr>
                              <m:t>,</m:t>
                            </m:r>
                            <m:r>
                              <a:rPr lang="en-US" sz="1400" b="0" i="1" smtClean="0">
                                <a:latin typeface="Cambria Math" panose="02040503050406030204" pitchFamily="18" charset="0"/>
                              </a:rPr>
                              <m:t>6</m:t>
                            </m:r>
                          </m:e>
                        </m:eqArr>
                      </m:e>
                    </m:d>
                  </m:oMath>
                </a14:m>
                <a:endParaRPr lang="he-IL" sz="1400" dirty="0" smtClean="0"/>
              </a:p>
              <a:p>
                <a:pPr algn="l" rtl="0">
                  <a:lnSpc>
                    <a:spcPct val="80000"/>
                  </a:lnSpc>
                  <a:buNone/>
                </a:pPr>
                <a:endParaRPr lang="en-US" sz="2400" dirty="0" smtClean="0"/>
              </a:p>
              <a:p>
                <a:pPr algn="l" rtl="0">
                  <a:lnSpc>
                    <a:spcPct val="80000"/>
                  </a:lnSpc>
                  <a:buNone/>
                </a:pPr>
                <a:r>
                  <a:rPr lang="en-US" sz="1400" dirty="0" smtClean="0"/>
                  <a:t>							</a:t>
                </a:r>
                <a14:m>
                  <m:oMath xmlns:m="http://schemas.openxmlformats.org/officeDocument/2006/math">
                    <m:r>
                      <m:rPr>
                        <m:sty m:val="p"/>
                      </m:rPr>
                      <a:rPr lang="en-US" sz="1400">
                        <a:latin typeface="Cambria Math"/>
                      </a:rPr>
                      <m:t>O</m:t>
                    </m:r>
                    <m:r>
                      <a:rPr lang="en-US" sz="1400">
                        <a:latin typeface="Cambria Math"/>
                      </a:rPr>
                      <m:t>(</m:t>
                    </m:r>
                    <m:r>
                      <a:rPr lang="en-US" sz="1400" i="1">
                        <a:latin typeface="Cambria Math"/>
                      </a:rPr>
                      <m:t>′</m:t>
                    </m:r>
                    <m:r>
                      <m:rPr>
                        <m:sty m:val="p"/>
                      </m:rPr>
                      <a:rPr lang="en-US" sz="1400">
                        <a:latin typeface="Cambria Math"/>
                      </a:rPr>
                      <m:t>o</m:t>
                    </m:r>
                    <m:r>
                      <a:rPr lang="en-US" sz="1400" i="1">
                        <a:latin typeface="Cambria Math"/>
                      </a:rPr>
                      <m:t>′</m:t>
                    </m:r>
                    <m:r>
                      <a:rPr lang="en-US" sz="1400">
                        <a:latin typeface="Cambria Math"/>
                      </a:rPr>
                      <m:t>,</m:t>
                    </m:r>
                    <m:r>
                      <m:rPr>
                        <m:sty m:val="p"/>
                      </m:rPr>
                      <a:rPr lang="en-US" sz="1400">
                        <a:latin typeface="Cambria Math"/>
                      </a:rPr>
                      <m:t>i</m:t>
                    </m:r>
                    <m:r>
                      <a:rPr lang="en-US" sz="1400">
                        <a:latin typeface="Cambria Math"/>
                      </a:rPr>
                      <m:t>)=</m:t>
                    </m:r>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a:latin typeface="Cambria Math"/>
                              </a:rPr>
                              <m:t>0</m:t>
                            </m:r>
                            <m:r>
                              <a:rPr lang="en-US" sz="1400">
                                <a:latin typeface="Cambria Math"/>
                              </a:rPr>
                              <m:t>,  </m:t>
                            </m:r>
                            <m:r>
                              <m:rPr>
                                <m:sty m:val="p"/>
                              </m:rPr>
                              <a:rPr lang="en-US" sz="1400">
                                <a:latin typeface="Cambria Math"/>
                              </a:rPr>
                              <m:t>i</m:t>
                            </m:r>
                            <m:r>
                              <a:rPr lang="en-US" sz="1400">
                                <a:latin typeface="Cambria Math"/>
                              </a:rPr>
                              <m:t>≤</m:t>
                            </m:r>
                            <m:r>
                              <a:rPr lang="en-US" sz="1400" i="1">
                                <a:latin typeface="Cambria Math"/>
                              </a:rPr>
                              <m:t>4</m:t>
                            </m:r>
                          </m:e>
                          <m:e>
                            <m:r>
                              <a:rPr lang="en-US" sz="1400">
                                <a:latin typeface="Cambria Math"/>
                              </a:rPr>
                              <m:t>1</m:t>
                            </m:r>
                            <m:r>
                              <a:rPr lang="en-US" sz="1400">
                                <a:latin typeface="Cambria Math"/>
                              </a:rPr>
                              <m:t>,  &amp;</m:t>
                            </m:r>
                            <m:r>
                              <m:rPr>
                                <m:sty m:val="p"/>
                              </m:rPr>
                              <a:rPr lang="en-US" sz="1400">
                                <a:latin typeface="Cambria Math"/>
                              </a:rPr>
                              <m:t>i</m:t>
                            </m:r>
                            <m:r>
                              <a:rPr lang="en-US" sz="1400">
                                <a:latin typeface="Cambria Math"/>
                              </a:rPr>
                              <m:t>=</m:t>
                            </m:r>
                            <m:r>
                              <a:rPr lang="en-US" sz="1400">
                                <a:latin typeface="Cambria Math"/>
                              </a:rPr>
                              <m:t>5</m:t>
                            </m:r>
                          </m:e>
                          <m:e>
                            <m:r>
                              <a:rPr lang="en-US" sz="1400">
                                <a:latin typeface="Cambria Math"/>
                              </a:rPr>
                              <m:t>2</m:t>
                            </m:r>
                            <m:r>
                              <a:rPr lang="en-US" sz="1400">
                                <a:latin typeface="Cambria Math"/>
                              </a:rPr>
                              <m:t>,  </m:t>
                            </m:r>
                            <m:r>
                              <m:rPr>
                                <m:sty m:val="p"/>
                              </m:rPr>
                              <a:rPr lang="en-US" sz="1400">
                                <a:latin typeface="Cambria Math"/>
                              </a:rPr>
                              <m:t>i</m:t>
                            </m:r>
                            <m:r>
                              <a:rPr lang="en-US" sz="1400">
                                <a:latin typeface="Cambria Math"/>
                              </a:rPr>
                              <m:t>=</m:t>
                            </m:r>
                            <m:r>
                              <a:rPr lang="en-US" sz="1400">
                                <a:latin typeface="Cambria Math"/>
                              </a:rPr>
                              <m:t>6</m:t>
                            </m:r>
                          </m:e>
                        </m:eqArr>
                      </m:e>
                    </m:d>
                  </m:oMath>
                </a14:m>
                <a:endParaRPr lang="en-US" sz="1400" dirty="0" smtClean="0"/>
              </a:p>
              <a:p>
                <a:pPr algn="l" rtl="0">
                  <a:lnSpc>
                    <a:spcPct val="80000"/>
                  </a:lnSpc>
                  <a:buNone/>
                </a:pPr>
                <a:endParaRPr lang="he-IL" sz="1400" dirty="0"/>
              </a:p>
              <a:p>
                <a:pPr algn="ctr" rtl="0">
                  <a:lnSpc>
                    <a:spcPct val="80000"/>
                  </a:lnSpc>
                  <a:buNone/>
                </a:pPr>
                <a:r>
                  <a:rPr lang="en-US" sz="2000" dirty="0" smtClean="0"/>
                  <a:t>S=(</a:t>
                </a:r>
                <a:r>
                  <a:rPr lang="en-US" sz="2000" dirty="0" smtClean="0"/>
                  <a:t>6,3,0,5,2,4,1)</a:t>
                </a:r>
              </a:p>
              <a:p>
                <a:pPr algn="l" rtl="0">
                  <a:lnSpc>
                    <a:spcPct val="80000"/>
                  </a:lnSpc>
                  <a:buNone/>
                </a:pPr>
                <a:endParaRPr lang="en-US" sz="2400" dirty="0"/>
              </a:p>
              <a:p>
                <a:pPr algn="l" rtl="0">
                  <a:lnSpc>
                    <a:spcPct val="80000"/>
                  </a:lnSpc>
                  <a:buNone/>
                </a:pPr>
                <a:endParaRPr lang="he-IL" sz="2400" dirty="0" smtClean="0"/>
              </a:p>
              <a:p>
                <a:pPr>
                  <a:lnSpc>
                    <a:spcPct val="80000"/>
                  </a:lnSpc>
                  <a:buNone/>
                </a:pPr>
                <a:endParaRPr lang="he-IL" sz="2400"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539552" y="1340768"/>
                <a:ext cx="8229600" cy="4925144"/>
              </a:xfrm>
              <a:blipFill rotWithShape="0">
                <a:blip r:embed="rId2"/>
                <a:stretch>
                  <a:fillRect t="-2228" r="-963" b="-619"/>
                </a:stretch>
              </a:blipFill>
            </p:spPr>
            <p:txBody>
              <a:bodyPr/>
              <a:lstStyle/>
              <a:p>
                <a:r>
                  <a:rPr lang="he-IL">
                    <a:noFill/>
                  </a:rPr>
                  <a:t> </a:t>
                </a:r>
              </a:p>
            </p:txBody>
          </p:sp>
        </mc:Fallback>
      </mc:AlternateContent>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60848"/>
            <a:ext cx="3888432" cy="293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Alignment</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בשלב זה מבצעים </a:t>
            </a:r>
            <a:r>
              <a:rPr lang="he-IL" sz="2400" dirty="0" smtClean="0"/>
              <a:t>חיפוש מסוג </a:t>
            </a:r>
            <a:r>
              <a:rPr lang="en-US" sz="2400" dirty="0" smtClean="0"/>
              <a:t>inexact matching</a:t>
            </a:r>
            <a:r>
              <a:rPr lang="he-IL" sz="2400" dirty="0" smtClean="0"/>
              <a:t> </a:t>
            </a:r>
            <a:r>
              <a:rPr lang="he-IL" sz="2400" dirty="0" smtClean="0"/>
              <a:t>של מחרוזות הדגימה (</a:t>
            </a:r>
            <a:r>
              <a:rPr lang="en-US" sz="2400" dirty="0" smtClean="0"/>
              <a:t>S1, …, Sn</a:t>
            </a:r>
            <a:r>
              <a:rPr lang="he-IL" sz="2400" dirty="0" smtClean="0"/>
              <a:t>) בתוך מחרוזת </a:t>
            </a:r>
            <a:r>
              <a:rPr lang="he-IL" sz="2400" dirty="0" smtClean="0"/>
              <a:t>ההתייחסות.</a:t>
            </a:r>
          </a:p>
          <a:p>
            <a:pPr>
              <a:lnSpc>
                <a:spcPct val="80000"/>
              </a:lnSpc>
              <a:buNone/>
            </a:pPr>
            <a:endParaRPr lang="he-IL" sz="2400" dirty="0" smtClean="0"/>
          </a:p>
          <a:p>
            <a:pPr>
              <a:lnSpc>
                <a:spcPct val="80000"/>
              </a:lnSpc>
              <a:buNone/>
            </a:pPr>
            <a:r>
              <a:rPr lang="he-IL" sz="2400" dirty="0" smtClean="0"/>
              <a:t>האלגוריתם מתחשב בזמן חיפוש במקרים של: </a:t>
            </a:r>
            <a:r>
              <a:rPr lang="he-IL" sz="2400" dirty="0" smtClean="0"/>
              <a:t>(1) התאמה של תווים, (2) שונות של תווים, (3) הכנסה של תווים, (4) השמטה של תווים</a:t>
            </a:r>
            <a:r>
              <a:rPr lang="he-IL" sz="2400" dirty="0" smtClean="0"/>
              <a:t>.</a:t>
            </a:r>
          </a:p>
          <a:p>
            <a:pPr>
              <a:lnSpc>
                <a:spcPct val="80000"/>
              </a:lnSpc>
              <a:buNone/>
            </a:pPr>
            <a:endParaRPr lang="he-IL" sz="2400" dirty="0" smtClean="0"/>
          </a:p>
          <a:p>
            <a:pPr>
              <a:lnSpc>
                <a:spcPct val="80000"/>
              </a:lnSpc>
              <a:buNone/>
            </a:pPr>
            <a:r>
              <a:rPr lang="he-IL" sz="2400" dirty="0" smtClean="0"/>
              <a:t>התוצאה </a:t>
            </a:r>
            <a:r>
              <a:rPr lang="he-IL" sz="2400" dirty="0" smtClean="0"/>
              <a:t>המתקבלת היא קבוצה של מקטעים </a:t>
            </a:r>
            <a:r>
              <a:rPr lang="he-IL" sz="2400" dirty="0" smtClean="0"/>
              <a:t>שמסמנים נקודת התחלה ונקודת סיום של כלל ההופעות של המחרוזת שחיפשנו בתור תחילית במערך </a:t>
            </a:r>
            <a:r>
              <a:rPr lang="he-IL" sz="2400" dirty="0" err="1" smtClean="0"/>
              <a:t>הסיפות</a:t>
            </a:r>
            <a:r>
              <a:rPr lang="he-IL" sz="2400" dirty="0" smtClean="0"/>
              <a:t> של מחרוזת ההתייחסות.</a:t>
            </a:r>
          </a:p>
          <a:p>
            <a:pPr>
              <a:lnSpc>
                <a:spcPct val="80000"/>
              </a:lnSpc>
              <a:buNone/>
            </a:pPr>
            <a:endParaRPr lang="he-IL" sz="2400" dirty="0" smtClean="0"/>
          </a:p>
          <a:p>
            <a:pPr>
              <a:lnSpc>
                <a:spcPct val="80000"/>
              </a:lnSpc>
              <a:buNone/>
            </a:pPr>
            <a:r>
              <a:rPr lang="he-IL" sz="2400" dirty="0" smtClean="0"/>
              <a:t>כדי לשחזר את התוצאות נקרא את הערכים שבמערך </a:t>
            </a:r>
            <a:r>
              <a:rPr lang="en-US" sz="2400" dirty="0" smtClean="0"/>
              <a:t>SA</a:t>
            </a:r>
            <a:r>
              <a:rPr lang="he-IL" sz="2400" dirty="0" smtClean="0"/>
              <a:t> במיקומים שמופיעים במקטעים שקיבלנו.</a:t>
            </a: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Alignment - example</a:t>
            </a:r>
            <a:endParaRPr lang="en-US" dirty="0"/>
          </a:p>
        </p:txBody>
      </p:sp>
      <p:sp>
        <p:nvSpPr>
          <p:cNvPr id="3" name="מציין מיקום תוכן 2"/>
          <p:cNvSpPr>
            <a:spLocks noGrp="1"/>
          </p:cNvSpPr>
          <p:nvPr>
            <p:ph idx="1"/>
          </p:nvPr>
        </p:nvSpPr>
        <p:spPr>
          <a:xfrm>
            <a:off x="539552" y="1340768"/>
            <a:ext cx="8229600" cy="4925144"/>
          </a:xfrm>
        </p:spPr>
        <p:txBody>
          <a:bodyPr>
            <a:normAutofit/>
          </a:bodyPr>
          <a:lstStyle/>
          <a:p>
            <a:pPr>
              <a:lnSpc>
                <a:spcPct val="80000"/>
              </a:lnSpc>
              <a:buNone/>
            </a:pPr>
            <a:r>
              <a:rPr lang="he-IL" sz="2400" dirty="0" smtClean="0"/>
              <a:t>עבור המחרוזת </a:t>
            </a:r>
            <a:r>
              <a:rPr lang="en-US" sz="2400" dirty="0" smtClean="0"/>
              <a:t>X=“googol”</a:t>
            </a:r>
            <a:r>
              <a:rPr lang="he-IL" sz="2400" dirty="0" smtClean="0"/>
              <a:t> קיבלנו </a:t>
            </a:r>
            <a:r>
              <a:rPr lang="en-US" sz="2400" dirty="0" smtClean="0"/>
              <a:t>S=(</a:t>
            </a:r>
            <a:r>
              <a:rPr lang="en-US" sz="2400" dirty="0"/>
              <a:t>6,3,0,5,2,4,1</a:t>
            </a:r>
            <a:r>
              <a:rPr lang="en-US" sz="2400" dirty="0" smtClean="0"/>
              <a:t>)</a:t>
            </a:r>
            <a:r>
              <a:rPr lang="he-IL" sz="2400" dirty="0" smtClean="0"/>
              <a:t>.</a:t>
            </a:r>
          </a:p>
          <a:p>
            <a:pPr>
              <a:lnSpc>
                <a:spcPct val="80000"/>
              </a:lnSpc>
              <a:buNone/>
            </a:pPr>
            <a:r>
              <a:rPr lang="he-IL" sz="2400" dirty="0" smtClean="0"/>
              <a:t>במידה ונריץ את האלגוריתם עבור </a:t>
            </a:r>
            <a:r>
              <a:rPr lang="en-US" sz="2400" dirty="0" smtClean="0"/>
              <a:t>W=“go”</a:t>
            </a:r>
            <a:r>
              <a:rPr lang="he-IL" sz="2400" dirty="0" smtClean="0"/>
              <a:t> עם הרשאה </a:t>
            </a:r>
            <a:r>
              <a:rPr lang="he-IL" sz="2400" dirty="0" smtClean="0"/>
              <a:t>להחלפה של </a:t>
            </a:r>
            <a:r>
              <a:rPr lang="he-IL" sz="2400" dirty="0" smtClean="0"/>
              <a:t>תווים אך ללא הכנסה או מחיקה של תווים נקבל כתשובה את הקבוצה הבאה:</a:t>
            </a:r>
          </a:p>
          <a:p>
            <a:pPr algn="ctr">
              <a:lnSpc>
                <a:spcPct val="80000"/>
              </a:lnSpc>
              <a:buNone/>
            </a:pPr>
            <a:r>
              <a:rPr lang="en-US" sz="2400" dirty="0" smtClean="0"/>
              <a:t>{ [1,2] , [6,6] }</a:t>
            </a:r>
          </a:p>
          <a:p>
            <a:pPr>
              <a:lnSpc>
                <a:spcPct val="80000"/>
              </a:lnSpc>
              <a:buNone/>
            </a:pPr>
            <a:r>
              <a:rPr lang="he-IL" sz="2400" dirty="0" smtClean="0"/>
              <a:t>נשחזר את המיקומים של התוצאות:</a:t>
            </a:r>
          </a:p>
          <a:p>
            <a:pPr>
              <a:lnSpc>
                <a:spcPct val="80000"/>
              </a:lnSpc>
              <a:buNone/>
            </a:pPr>
            <a:r>
              <a:rPr lang="en-US" sz="2400" dirty="0" smtClean="0"/>
              <a:t>SA[1]=3</a:t>
            </a:r>
            <a:r>
              <a:rPr lang="he-IL" sz="2400" dirty="0" smtClean="0"/>
              <a:t>, כלומר מיקום ראשון של </a:t>
            </a:r>
            <a:r>
              <a:rPr lang="en-US" sz="2400" dirty="0" smtClean="0"/>
              <a:t>W</a:t>
            </a:r>
            <a:r>
              <a:rPr lang="he-IL" sz="2400" dirty="0" smtClean="0"/>
              <a:t> ב-</a:t>
            </a:r>
            <a:r>
              <a:rPr lang="en-US" sz="2400" dirty="0" smtClean="0"/>
              <a:t>X</a:t>
            </a:r>
            <a:r>
              <a:rPr lang="he-IL" sz="2400" dirty="0" smtClean="0"/>
              <a:t> הוא מהתו הרביעי.</a:t>
            </a:r>
            <a:endParaRPr lang="en-US" sz="2400" dirty="0" smtClean="0"/>
          </a:p>
          <a:p>
            <a:pPr>
              <a:lnSpc>
                <a:spcPct val="80000"/>
              </a:lnSpc>
              <a:buNone/>
            </a:pPr>
            <a:r>
              <a:rPr lang="en-US" sz="2400" dirty="0" smtClean="0"/>
              <a:t>SA[2]=0</a:t>
            </a:r>
            <a:r>
              <a:rPr lang="he-IL" sz="2400" dirty="0" smtClean="0"/>
              <a:t>, </a:t>
            </a:r>
            <a:r>
              <a:rPr lang="he-IL" sz="2400" dirty="0"/>
              <a:t>כלומר מיקום </a:t>
            </a:r>
            <a:r>
              <a:rPr lang="he-IL" sz="2400" dirty="0" smtClean="0"/>
              <a:t>שני של </a:t>
            </a:r>
            <a:r>
              <a:rPr lang="en-US" sz="2400" dirty="0"/>
              <a:t>W</a:t>
            </a:r>
            <a:r>
              <a:rPr lang="he-IL" sz="2400" dirty="0"/>
              <a:t> ב-</a:t>
            </a:r>
            <a:r>
              <a:rPr lang="en-US" sz="2400" dirty="0"/>
              <a:t>X</a:t>
            </a:r>
            <a:r>
              <a:rPr lang="he-IL" sz="2400" dirty="0"/>
              <a:t> הוא מהתו </a:t>
            </a:r>
            <a:r>
              <a:rPr lang="he-IL" sz="2400" dirty="0" smtClean="0"/>
              <a:t>הראשון.</a:t>
            </a:r>
            <a:endParaRPr lang="en-US" sz="2400" dirty="0" smtClean="0"/>
          </a:p>
          <a:p>
            <a:pPr>
              <a:lnSpc>
                <a:spcPct val="80000"/>
              </a:lnSpc>
              <a:buNone/>
            </a:pPr>
            <a:r>
              <a:rPr lang="en-US" sz="2400" dirty="0" smtClean="0"/>
              <a:t>SA[6]=1</a:t>
            </a:r>
            <a:r>
              <a:rPr lang="he-IL" sz="2400" dirty="0" smtClean="0"/>
              <a:t>, </a:t>
            </a:r>
            <a:r>
              <a:rPr lang="he-IL" sz="2400" dirty="0"/>
              <a:t>כלומר מיקום </a:t>
            </a:r>
            <a:r>
              <a:rPr lang="he-IL" sz="2400" dirty="0" smtClean="0"/>
              <a:t>שלישי של </a:t>
            </a:r>
            <a:r>
              <a:rPr lang="en-US" sz="2400" dirty="0"/>
              <a:t>W</a:t>
            </a:r>
            <a:r>
              <a:rPr lang="he-IL" sz="2400" dirty="0"/>
              <a:t> ב-</a:t>
            </a:r>
            <a:r>
              <a:rPr lang="en-US" sz="2400" dirty="0"/>
              <a:t>X</a:t>
            </a:r>
            <a:r>
              <a:rPr lang="he-IL" sz="2400" dirty="0"/>
              <a:t> הוא מהתו השלישי</a:t>
            </a:r>
            <a:r>
              <a:rPr lang="he-IL" sz="2400" dirty="0" smtClean="0"/>
              <a:t>.</a:t>
            </a:r>
          </a:p>
          <a:p>
            <a:pPr>
              <a:lnSpc>
                <a:spcPct val="80000"/>
              </a:lnSpc>
              <a:buNone/>
            </a:pPr>
            <a:endParaRPr lang="he-IL" sz="2400"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4725144"/>
            <a:ext cx="2862539" cy="1440160"/>
          </a:xfrm>
          <a:prstGeom prst="rect">
            <a:avLst/>
          </a:prstGeom>
        </p:spPr>
      </p:pic>
    </p:spTree>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1333</Words>
  <Application>Microsoft Office PowerPoint</Application>
  <PresentationFormat>‫הצגה על המסך (4:3)</PresentationFormat>
  <Paragraphs>157</Paragraphs>
  <Slides>18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Cambria Math</vt:lpstr>
      <vt:lpstr>Times New Roman</vt:lpstr>
      <vt:lpstr>ערכת נושא Office</vt:lpstr>
      <vt:lpstr>מקבול שלב ה-pairing באלגוריתם BWA בעזרת GPU</vt:lpstr>
      <vt:lpstr>DNA</vt:lpstr>
      <vt:lpstr>Next Generation Sequencing (NGS)</vt:lpstr>
      <vt:lpstr>Example</vt:lpstr>
      <vt:lpstr>Burrows-Wheeler Aligner (BWA)</vt:lpstr>
      <vt:lpstr>Index</vt:lpstr>
      <vt:lpstr>Index - example</vt:lpstr>
      <vt:lpstr>Alignment</vt:lpstr>
      <vt:lpstr>Alignment - example</vt:lpstr>
      <vt:lpstr>Pair end mapping (pairing)</vt:lpstr>
      <vt:lpstr>Pair end mapping - extended</vt:lpstr>
      <vt:lpstr>Smith–Waterman (SW) algorithm </vt:lpstr>
      <vt:lpstr>SW - example</vt:lpstr>
      <vt:lpstr>Smith-Waterman – version 1</vt:lpstr>
      <vt:lpstr>Smith-Waterman – version 2</vt:lpstr>
      <vt:lpstr>Smith-Waterman – version 3</vt:lpstr>
      <vt:lpstr>Smith-Waterman – version 4</vt:lpstr>
      <vt:lpstr>בדיקות</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מקבול שלב ה-pairing באלגוריתם BWA עבור GPU</dc:title>
  <dc:creator>Oz</dc:creator>
  <cp:lastModifiedBy>Harel oz Yadgar</cp:lastModifiedBy>
  <cp:revision>71</cp:revision>
  <dcterms:created xsi:type="dcterms:W3CDTF">2015-01-31T15:01:21Z</dcterms:created>
  <dcterms:modified xsi:type="dcterms:W3CDTF">2015-02-02T11:19:06Z</dcterms:modified>
</cp:coreProperties>
</file>