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7" r:id="rId11"/>
    <p:sldId id="266" r:id="rId12"/>
    <p:sldId id="276" r:id="rId13"/>
    <p:sldId id="269" r:id="rId14"/>
    <p:sldId id="270" r:id="rId15"/>
    <p:sldId id="271" r:id="rId16"/>
    <p:sldId id="273" r:id="rId17"/>
    <p:sldId id="278" r:id="rId18"/>
    <p:sldId id="275" r:id="rId1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138" autoAdjust="0"/>
  </p:normalViewPr>
  <p:slideViewPr>
    <p:cSldViewPr>
      <p:cViewPr varScale="1">
        <p:scale>
          <a:sx n="97" d="100"/>
          <a:sy n="97" d="100"/>
        </p:scale>
        <p:origin x="-20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5CFFF79-C44D-4836-B8EA-76D6B46F86F7}" type="datetimeFigureOut">
              <a:rPr lang="he-IL" smtClean="0"/>
              <a:pPr/>
              <a:t>כ'/תמוז/תשע"ה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8BBEE03-906A-4BD7-A7F7-953D64ED2552}"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שמעתה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11</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בדוגמה עם פונקצית השוואה- </a:t>
            </a:r>
          </a:p>
          <a:p>
            <a:pPr lvl="1"/>
            <a:r>
              <a:rPr lang="he-IL" dirty="0" smtClean="0"/>
              <a:t>2+ עבור התאמה</a:t>
            </a:r>
          </a:p>
          <a:p>
            <a:pPr lvl="1"/>
            <a:r>
              <a:rPr lang="he-IL" dirty="0" smtClean="0"/>
              <a:t>0+ עבור אי התאמה</a:t>
            </a:r>
          </a:p>
          <a:p>
            <a:pPr lvl="1"/>
            <a:r>
              <a:rPr lang="he-IL" dirty="0" smtClean="0"/>
              <a:t>1- עבור הוספה/מחיקה</a:t>
            </a:r>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13</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ההתאמה הטובה ביותר</a:t>
            </a:r>
          </a:p>
          <a:p>
            <a:endParaRPr lang="he-IL" dirty="0" smtClean="0"/>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14</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ומה קורה כאשר יש לנו מספר רב של מחרוזות דגימה כאשר לכל אחת יש מספר רב של התאמות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15</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כמו שניתן לראות הרצת 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חוזרת על עצמה עבור פרמטרים שונים וכלל אין קשר בין ההרצות השונות מלבד בחירת התוצאה המקסימאלית ביניהן ולכן נרצה לבצע מקבול של התהליך על מנת להאיץ את זמן הריצה והמשאבים אותם הוא צורך</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16</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17</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3</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4</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קיים אלגוריתם המוצא לנו את כלל ההופעות של מחרוזת הדגימה במחרוזת ההתייחסות ושמו </a:t>
            </a:r>
            <a:r>
              <a:rPr lang="en-US" sz="1200" kern="1200" dirty="0" smtClean="0">
                <a:solidFill>
                  <a:schemeClr val="tx1"/>
                </a:solidFill>
                <a:latin typeface="+mn-lt"/>
                <a:ea typeface="+mn-ea"/>
                <a:cs typeface="+mn-cs"/>
              </a:rPr>
              <a:t>BWA</a:t>
            </a:r>
            <a:r>
              <a:rPr lang="he-IL" sz="1200" kern="1200" dirty="0" smtClean="0">
                <a:solidFill>
                  <a:schemeClr val="tx1"/>
                </a:solidFill>
                <a:latin typeface="+mn-lt"/>
                <a:ea typeface="+mn-ea"/>
                <a:cs typeface="+mn-cs"/>
              </a:rPr>
              <a:t>. בין היתר מימשנו גם אותו.</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5</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ועתה הגענו לבעיה: מבין כל ההתאמות שנמצאו מי היא ההתאמה הכי טובה?"</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6</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מספק ציון להתאמה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7</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8</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9</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10</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4E7438E1-117D-44FB-AC24-B79D899BA877}" type="datetimeFigureOut">
              <a:rPr lang="he-IL" smtClean="0"/>
              <a:pPr/>
              <a:t>כ'/תמוז/תשע"ה</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4"/>
          </p:nvPr>
        </p:nvSpPr>
        <p:spPr/>
        <p:txBody>
          <a:bodyPr rtlCol="0"/>
          <a:lstStyle/>
          <a:p>
            <a:fld id="{4E7438E1-117D-44FB-AC24-B79D899BA877}" type="datetimeFigureOut">
              <a:rPr lang="he-IL" smtClean="0"/>
              <a:pPr/>
              <a:t>כ'/תמוז/תשע"ה</a:t>
            </a:fld>
            <a:endParaRPr lang="he-IL"/>
          </a:p>
        </p:txBody>
      </p:sp>
      <p:sp>
        <p:nvSpPr>
          <p:cNvPr id="9" name="מציין מיקום של מספר שקופית 8"/>
          <p:cNvSpPr>
            <a:spLocks noGrp="1"/>
          </p:cNvSpPr>
          <p:nvPr>
            <p:ph type="sldNum" sz="quarter" idx="15"/>
          </p:nvPr>
        </p:nvSpPr>
        <p:spPr/>
        <p:txBody>
          <a:bodyPr rtlCol="0"/>
          <a:lstStyle/>
          <a:p>
            <a:fld id="{DAF22AC9-109E-4E4D-92F9-530E51D9A3A2}" type="slidenum">
              <a:rPr lang="he-IL" smtClean="0"/>
              <a:pPr/>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4E7438E1-117D-44FB-AC24-B79D899BA877}" type="datetimeFigureOut">
              <a:rPr lang="he-IL" smtClean="0"/>
              <a:pPr/>
              <a:t>כ'/תמוז/תשע"ה</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DAF22AC9-109E-4E4D-92F9-530E51D9A3A2}"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כ'/תמוז/תשע"ה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כ'/תמוז/תשע"ה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4E7438E1-117D-44FB-AC24-B79D899BA877}" type="datetimeFigureOut">
              <a:rPr lang="he-IL" smtClean="0"/>
              <a:pPr/>
              <a:t>כ'/תמוז/תשע"ה</a:t>
            </a:fld>
            <a:endParaRPr lang="he-IL"/>
          </a:p>
        </p:txBody>
      </p:sp>
      <p:sp>
        <p:nvSpPr>
          <p:cNvPr id="7" name="מציין מיקום של מספר שקופית 6"/>
          <p:cNvSpPr>
            <a:spLocks noGrp="1"/>
          </p:cNvSpPr>
          <p:nvPr>
            <p:ph type="sldNum" sz="quarter" idx="11"/>
          </p:nvPr>
        </p:nvSpPr>
        <p:spPr/>
        <p:txBody>
          <a:bodyPr rtlCol="0"/>
          <a:lstStyle/>
          <a:p>
            <a:fld id="{DAF22AC9-109E-4E4D-92F9-530E51D9A3A2}" type="slidenum">
              <a:rPr lang="he-IL" smtClean="0"/>
              <a:pPr/>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כ'/תמוז/תשע"ה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p:txBody>
          <a:bodyPr rtlCol="0"/>
          <a:lstStyle/>
          <a:p>
            <a:fld id="{4E7438E1-117D-44FB-AC24-B79D899BA877}" type="datetimeFigureOut">
              <a:rPr lang="he-IL" smtClean="0"/>
              <a:pPr/>
              <a:t>כ'/תמוז/תשע"ה</a:t>
            </a:fld>
            <a:endParaRPr lang="he-IL"/>
          </a:p>
        </p:txBody>
      </p:sp>
      <p:sp>
        <p:nvSpPr>
          <p:cNvPr id="22" name="מציין מיקום של מספר שקופית 21"/>
          <p:cNvSpPr>
            <a:spLocks noGrp="1"/>
          </p:cNvSpPr>
          <p:nvPr>
            <p:ph type="sldNum" sz="quarter" idx="15"/>
          </p:nvPr>
        </p:nvSpPr>
        <p:spPr/>
        <p:txBody>
          <a:bodyPr rtlCol="0"/>
          <a:lstStyle/>
          <a:p>
            <a:fld id="{DAF22AC9-109E-4E4D-92F9-530E51D9A3A2}" type="slidenum">
              <a:rPr lang="he-IL" smtClean="0"/>
              <a:pPr/>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4E7438E1-117D-44FB-AC24-B79D899BA877}" type="datetimeFigureOut">
              <a:rPr lang="he-IL" smtClean="0"/>
              <a:pPr/>
              <a:t>כ'/תמוז/תשע"ה</a:t>
            </a:fld>
            <a:endParaRPr lang="he-IL"/>
          </a:p>
        </p:txBody>
      </p:sp>
      <p:sp>
        <p:nvSpPr>
          <p:cNvPr id="18" name="מציין מיקום של מספר שקופית 17"/>
          <p:cNvSpPr>
            <a:spLocks noGrp="1"/>
          </p:cNvSpPr>
          <p:nvPr>
            <p:ph type="sldNum" sz="quarter" idx="11"/>
          </p:nvPr>
        </p:nvSpPr>
        <p:spPr/>
        <p:txBody>
          <a:bodyPr rtlCol="0"/>
          <a:lstStyle/>
          <a:p>
            <a:fld id="{DAF22AC9-109E-4E4D-92F9-530E51D9A3A2}" type="slidenum">
              <a:rPr lang="he-IL" smtClean="0"/>
              <a:pPr/>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7438E1-117D-44FB-AC24-B79D899BA877}" type="datetimeFigureOut">
              <a:rPr lang="he-IL" smtClean="0"/>
              <a:pPr/>
              <a:t>כ'/תמוז/תשע"ה</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C:\Users\Oz\Documents\GitHub\BWA-Parallel\final%20presentation\video%20resources\video1\running.mp4"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file:///C:\Users\Oz\Documents\GitHub\BWA-Parallel\final%20presentation\video%20resources\video2\parallel.mp4" TargetMode="External"/><Relationship Id="rId1" Type="http://schemas.openxmlformats.org/officeDocument/2006/relationships/video" Target="file:///C:\Users\Oz\Documents\GitHub\BWA-Parallel\final%20presentation\video%20resources\video2\sequential.mp4"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267744" y="2852936"/>
            <a:ext cx="6172200" cy="1894362"/>
          </a:xfrm>
        </p:spPr>
        <p:txBody>
          <a:bodyPr/>
          <a:lstStyle/>
          <a:p>
            <a:pPr algn="r"/>
            <a:r>
              <a:rPr lang="he-IL" dirty="0" smtClean="0"/>
              <a:t>שיפור ומקבול מציאת התאמה אופטימאלית ב-</a:t>
            </a:r>
            <a:r>
              <a:rPr lang="en-US" dirty="0" smtClean="0"/>
              <a:t>DNA</a:t>
            </a:r>
            <a:endParaRPr lang="en-US" dirty="0"/>
          </a:p>
        </p:txBody>
      </p:sp>
      <p:sp>
        <p:nvSpPr>
          <p:cNvPr id="3" name="כותרת משנה 2"/>
          <p:cNvSpPr>
            <a:spLocks noGrp="1"/>
          </p:cNvSpPr>
          <p:nvPr>
            <p:ph type="subTitle" idx="1"/>
          </p:nvPr>
        </p:nvSpPr>
        <p:spPr/>
        <p:txBody>
          <a:bodyPr/>
          <a:lstStyle/>
          <a:p>
            <a:pPr algn="r"/>
            <a:r>
              <a:rPr lang="he-IL" dirty="0" smtClean="0"/>
              <a:t>מגיש: </a:t>
            </a:r>
            <a:r>
              <a:rPr lang="he-IL" dirty="0" err="1" smtClean="0"/>
              <a:t>ידגר</a:t>
            </a:r>
            <a:r>
              <a:rPr lang="he-IL" dirty="0" smtClean="0"/>
              <a:t> הראל עוז</a:t>
            </a:r>
          </a:p>
          <a:p>
            <a:pPr algn="r"/>
            <a:endParaRPr lang="he-IL" dirty="0" smtClean="0"/>
          </a:p>
          <a:p>
            <a:pPr algn="r"/>
            <a:r>
              <a:rPr lang="he-IL" dirty="0" smtClean="0"/>
              <a:t>מנחה: דר' חסין יהודה</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הוספה</a:t>
            </a:r>
          </a:p>
          <a:p>
            <a:endParaRPr lang="he-IL" dirty="0" smtClean="0"/>
          </a:p>
        </p:txBody>
      </p:sp>
      <p:pic>
        <p:nvPicPr>
          <p:cNvPr id="6146"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727261" y="3005138"/>
            <a:ext cx="7300227" cy="1503982"/>
          </a:xfrm>
          <a:prstGeom prst="rect">
            <a:avLst/>
          </a:prstGeom>
          <a:noFill/>
          <a:ln w="9525">
            <a:noFill/>
            <a:miter lim="800000"/>
            <a:headEnd/>
            <a:tailEnd/>
          </a:ln>
        </p:spPr>
      </p:pic>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מחיקה</a:t>
            </a:r>
          </a:p>
          <a:p>
            <a:endParaRPr lang="he-IL"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r>
              <a:rPr lang="he-IL" dirty="0" smtClean="0"/>
              <a:t>החישוב:</a:t>
            </a:r>
          </a:p>
          <a:p>
            <a:pPr algn="r">
              <a:buNone/>
            </a:pPr>
            <a:r>
              <a:rPr lang="he-IL" dirty="0" smtClean="0"/>
              <a:t>	עבור </a:t>
            </a:r>
            <a:r>
              <a:rPr lang="en-US" dirty="0" smtClean="0"/>
              <a:t>a=“AGCTT”</a:t>
            </a:r>
            <a:r>
              <a:rPr lang="he-IL" dirty="0" smtClean="0"/>
              <a:t> ו-</a:t>
            </a:r>
            <a:r>
              <a:rPr lang="en-US" dirty="0" smtClean="0"/>
              <a:t>b=“AGTCTT”</a:t>
            </a:r>
            <a:r>
              <a:rPr lang="he-IL" dirty="0" smtClean="0"/>
              <a:t> ו-</a:t>
            </a:r>
          </a:p>
          <a:p>
            <a:pPr algn="l" rtl="0">
              <a:buNone/>
            </a:pPr>
            <a:r>
              <a:rPr lang="he-IL" dirty="0" smtClean="0"/>
              <a:t> </a:t>
            </a:r>
            <a:endParaRPr lang="he-IL" dirty="0"/>
          </a:p>
        </p:txBody>
      </p:sp>
      <p:pic>
        <p:nvPicPr>
          <p:cNvPr id="2051" name="Picture 3"/>
          <p:cNvPicPr>
            <a:picLocks noChangeAspect="1" noChangeArrowheads="1"/>
          </p:cNvPicPr>
          <p:nvPr/>
        </p:nvPicPr>
        <p:blipFill>
          <a:blip r:embed="rId2" cstate="print"/>
          <a:srcRect/>
          <a:stretch>
            <a:fillRect/>
          </a:stretch>
        </p:blipFill>
        <p:spPr bwMode="auto">
          <a:xfrm>
            <a:off x="323528" y="1916832"/>
            <a:ext cx="2744305" cy="1335067"/>
          </a:xfrm>
          <a:prstGeom prst="rect">
            <a:avLst/>
          </a:prstGeom>
          <a:noFill/>
          <a:ln w="9525">
            <a:noFill/>
            <a:miter lim="800000"/>
            <a:headEnd/>
            <a:tailEnd/>
          </a:ln>
        </p:spPr>
      </p:pic>
      <p:pic>
        <p:nvPicPr>
          <p:cNvPr id="2052" name="Picture 4" descr="C:\Users\Oz\Documents\GitHub\BWA-Parallel\final presentation\video resources\example1\SW RUNNING.png"/>
          <p:cNvPicPr>
            <a:picLocks noChangeAspect="1" noChangeArrowheads="1"/>
          </p:cNvPicPr>
          <p:nvPr/>
        </p:nvPicPr>
        <p:blipFill>
          <a:blip r:embed="rId3" cstate="print"/>
          <a:srcRect/>
          <a:stretch>
            <a:fillRect/>
          </a:stretch>
        </p:blipFill>
        <p:spPr bwMode="auto">
          <a:xfrm>
            <a:off x="2843808" y="2924944"/>
            <a:ext cx="4927009" cy="34622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79512" y="2636912"/>
            <a:ext cx="8496944" cy="2135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הבעיה</a:t>
            </a:r>
            <a:endParaRPr lang="he-IL" sz="6000" dirty="0"/>
          </a:p>
        </p:txBody>
      </p:sp>
      <p:sp>
        <p:nvSpPr>
          <p:cNvPr id="3" name="מציין מיקום תוכן 2"/>
          <p:cNvSpPr>
            <a:spLocks noGrp="1"/>
          </p:cNvSpPr>
          <p:nvPr>
            <p:ph sz="quarter" idx="1"/>
          </p:nvPr>
        </p:nvSpPr>
        <p:spPr/>
        <p:txBody>
          <a:bodyPr/>
          <a:lstStyle/>
          <a:p>
            <a:r>
              <a:rPr lang="he-IL" dirty="0" smtClean="0"/>
              <a:t>מספר רב של מחרוזות דגימה עם </a:t>
            </a:r>
          </a:p>
          <a:p>
            <a:pPr>
              <a:buNone/>
            </a:pPr>
            <a:r>
              <a:rPr lang="he-IL" dirty="0" smtClean="0"/>
              <a:t>	מספר התאמות מכיוון שלכל </a:t>
            </a:r>
          </a:p>
          <a:p>
            <a:pPr>
              <a:buNone/>
            </a:pPr>
            <a:r>
              <a:rPr lang="he-IL" dirty="0" smtClean="0"/>
              <a:t>	התאמה נבצע </a:t>
            </a:r>
            <a:r>
              <a:rPr lang="en-US" dirty="0" smtClean="0"/>
              <a:t>SW</a:t>
            </a:r>
            <a:r>
              <a:rPr lang="he-IL" dirty="0" smtClean="0"/>
              <a:t>, זמן ריצת </a:t>
            </a:r>
          </a:p>
          <a:p>
            <a:pPr>
              <a:buNone/>
            </a:pPr>
            <a:r>
              <a:rPr lang="he-IL" dirty="0" smtClean="0"/>
              <a:t>	התהליך ארוך.</a:t>
            </a:r>
          </a:p>
          <a:p>
            <a:endParaRPr lang="he-IL" dirty="0" smtClean="0"/>
          </a:p>
          <a:p>
            <a:pPr>
              <a:buNone/>
            </a:pPr>
            <a:endParaRPr lang="he-IL" dirty="0"/>
          </a:p>
        </p:txBody>
      </p:sp>
      <p:pic>
        <p:nvPicPr>
          <p:cNvPr id="5" name="running.mp4">
            <a:hlinkClick r:id="" action="ppaction://media"/>
          </p:cNvPr>
          <p:cNvPicPr>
            <a:picLocks noRot="1" noChangeAspect="1"/>
          </p:cNvPicPr>
          <p:nvPr>
            <a:videoFile r:link="rId1"/>
          </p:nvPr>
        </p:nvPicPr>
        <p:blipFill>
          <a:blip r:embed="rId4" cstate="print"/>
          <a:stretch>
            <a:fillRect/>
          </a:stretch>
        </p:blipFill>
        <p:spPr>
          <a:xfrm>
            <a:off x="539551" y="1412776"/>
            <a:ext cx="3552395" cy="4680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פתרון</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שיפור אלגוריתם </a:t>
            </a:r>
            <a:r>
              <a:rPr lang="en-US" dirty="0" smtClean="0"/>
              <a:t>SW</a:t>
            </a:r>
            <a:r>
              <a:rPr lang="he-IL" dirty="0" smtClean="0"/>
              <a:t> ע"י:</a:t>
            </a:r>
            <a:endParaRPr lang="en-US" sz="1400" dirty="0" smtClean="0"/>
          </a:p>
          <a:p>
            <a:pPr lvl="1"/>
            <a:r>
              <a:rPr lang="he-IL" sz="2400" dirty="0" smtClean="0"/>
              <a:t>שיפור זמן הריצה.</a:t>
            </a:r>
            <a:endParaRPr lang="en-US" sz="1400" dirty="0" smtClean="0"/>
          </a:p>
          <a:p>
            <a:pPr lvl="1"/>
            <a:r>
              <a:rPr lang="he-IL" sz="2400" dirty="0" smtClean="0"/>
              <a:t>שיפור צריכת הזיכרון.</a:t>
            </a:r>
            <a:endParaRPr lang="en-US" sz="1400" dirty="0" smtClean="0"/>
          </a:p>
          <a:p>
            <a:endParaRPr lang="he-IL" dirty="0" smtClean="0"/>
          </a:p>
          <a:p>
            <a:endParaRPr lang="he-IL" dirty="0" smtClean="0"/>
          </a:p>
          <a:p>
            <a:r>
              <a:rPr lang="he-IL" dirty="0" smtClean="0"/>
              <a:t>מקבול התהליך על מנת לנצל את משאבי המחשב בצורה יעילה.</a:t>
            </a:r>
          </a:p>
          <a:p>
            <a:endParaRPr lang="he-IL" dirty="0" smtClean="0"/>
          </a:p>
          <a:p>
            <a:pPr>
              <a:buNone/>
            </a:pPr>
            <a:endParaRPr lang="he-I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שיפור אלגוריתם </a:t>
            </a:r>
            <a:r>
              <a:rPr lang="en-US" sz="6000" dirty="0" smtClean="0"/>
              <a:t>SW</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תכנון ומימוש מספר גרסאות </a:t>
            </a:r>
          </a:p>
          <a:p>
            <a:pPr lvl="0"/>
            <a:endParaRPr lang="he-IL" dirty="0" smtClean="0"/>
          </a:p>
          <a:p>
            <a:endParaRPr lang="he-IL" dirty="0" smtClean="0"/>
          </a:p>
          <a:p>
            <a:pPr>
              <a:buNone/>
            </a:pPr>
            <a:endParaRPr lang="he-IL" dirty="0"/>
          </a:p>
        </p:txBody>
      </p:sp>
      <p:pic>
        <p:nvPicPr>
          <p:cNvPr id="4107" name="Picture 11"/>
          <p:cNvPicPr>
            <a:picLocks noChangeAspect="1" noChangeArrowheads="1"/>
          </p:cNvPicPr>
          <p:nvPr/>
        </p:nvPicPr>
        <p:blipFill>
          <a:blip r:embed="rId3" cstate="print"/>
          <a:srcRect/>
          <a:stretch>
            <a:fillRect/>
          </a:stretch>
        </p:blipFill>
        <p:spPr bwMode="auto">
          <a:xfrm>
            <a:off x="899592" y="2636912"/>
            <a:ext cx="6977977" cy="1764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sz="6000" dirty="0" smtClean="0"/>
              <a:t>מקבול</a:t>
            </a:r>
            <a:endParaRPr lang="he-IL" sz="6000" dirty="0"/>
          </a:p>
        </p:txBody>
      </p:sp>
      <p:sp>
        <p:nvSpPr>
          <p:cNvPr id="5" name="מציין מיקום טקסט 4"/>
          <p:cNvSpPr>
            <a:spLocks noGrp="1"/>
          </p:cNvSpPr>
          <p:nvPr>
            <p:ph type="body" sz="quarter" idx="1"/>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במקביל (4 חוטים)</a:t>
            </a:r>
            <a:endParaRPr lang="he-IL" sz="2400" b="0" dirty="0">
              <a:solidFill>
                <a:schemeClr val="tx1"/>
              </a:solidFill>
            </a:endParaRPr>
          </a:p>
        </p:txBody>
      </p:sp>
      <p:sp>
        <p:nvSpPr>
          <p:cNvPr id="6" name="מציין מיקום טקסט 5"/>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סדרתית</a:t>
            </a:r>
            <a:endParaRPr lang="he-IL" sz="2400" b="0" dirty="0">
              <a:solidFill>
                <a:schemeClr val="tx1"/>
              </a:solidFill>
            </a:endParaRPr>
          </a:p>
        </p:txBody>
      </p:sp>
      <p:pic>
        <p:nvPicPr>
          <p:cNvPr id="9" name="sequential.mp4">
            <a:hlinkClick r:id="" action="ppaction://media"/>
          </p:cNvPr>
          <p:cNvPicPr>
            <a:picLocks noGrp="1" noRot="1" noChangeAspect="1"/>
          </p:cNvPicPr>
          <p:nvPr>
            <p:ph sz="quarter" idx="4"/>
            <a:videoFile r:link="rId1"/>
          </p:nvPr>
        </p:nvPicPr>
        <p:blipFill>
          <a:blip r:embed="rId4" cstate="print"/>
          <a:stretch>
            <a:fillRect/>
          </a:stretch>
        </p:blipFill>
        <p:spPr>
          <a:xfrm>
            <a:off x="4392844" y="2348880"/>
            <a:ext cx="3552395" cy="3960440"/>
          </a:xfrm>
          <a:prstGeom prst="rect">
            <a:avLst/>
          </a:prstGeom>
        </p:spPr>
      </p:pic>
      <p:pic>
        <p:nvPicPr>
          <p:cNvPr id="12" name="parallel.mp4">
            <a:hlinkClick r:id="" action="ppaction://media"/>
          </p:cNvPr>
          <p:cNvPicPr>
            <a:picLocks noGrp="1" noRot="1" noChangeAspect="1"/>
          </p:cNvPicPr>
          <p:nvPr>
            <p:ph sz="quarter" idx="2"/>
            <a:videoFile r:link="rId2"/>
          </p:nvPr>
        </p:nvPicPr>
        <p:blipFill>
          <a:blip r:embed="rId4" cstate="print"/>
          <a:stretch>
            <a:fillRect/>
          </a:stretch>
        </p:blipFill>
        <p:spPr>
          <a:xfrm>
            <a:off x="539552" y="2348880"/>
            <a:ext cx="3586921" cy="39604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
                </p:tgtEl>
              </p:cMediaNode>
            </p:video>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
                                        </p:tgtEl>
                                      </p:cBhvr>
                                    </p:cmd>
                                  </p:childTnLst>
                                </p:cTn>
                              </p:par>
                            </p:childTnLst>
                          </p:cTn>
                        </p:par>
                      </p:childTnLst>
                    </p:cTn>
                  </p:par>
                </p:childTnLst>
              </p:cTn>
              <p:nextCondLst>
                <p:cond evt="onClick" delay="0">
                  <p:tgtEl>
                    <p:spTgt spid="9"/>
                  </p:tgtEl>
                </p:cond>
              </p:nextCondLst>
            </p:seq>
            <p:video>
              <p:cMediaNode>
                <p:cTn id="16" fill="hold" display="0">
                  <p:stCondLst>
                    <p:cond delay="indefinite"/>
                  </p:stCondLst>
                  <p:endCondLst>
                    <p:cond evt="onNext" delay="0">
                      <p:tgtEl>
                        <p:sldTgt/>
                      </p:tgtEl>
                    </p:cond>
                    <p:cond evt="onPrev" delay="0">
                      <p:tgtEl>
                        <p:sldTgt/>
                      </p:tgtEl>
                    </p:cond>
                  </p:endCondLst>
                </p:cTn>
                <p:tgtEl>
                  <p:spTgt spid="12"/>
                </p:tgtEl>
              </p:cMediaNode>
            </p:video>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למצוא</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en-US" dirty="0" smtClean="0"/>
          </a:p>
          <a:p>
            <a:endParaRPr lang="he-IL" dirty="0" smtClean="0"/>
          </a:p>
          <a:p>
            <a:r>
              <a:rPr lang="he-IL" dirty="0" smtClean="0"/>
              <a:t>אלגוריתם למציאת כלל ההתאמות של מחרוזת אחת בתוך מחרוזת שנייה.</a:t>
            </a:r>
          </a:p>
          <a:p>
            <a:endParaRPr lang="he-IL" dirty="0" smtClean="0"/>
          </a:p>
          <a:p>
            <a:r>
              <a:rPr lang="he-IL" dirty="0" smtClean="0"/>
              <a:t>ניתן גם לחפש התאמות לא מדויקות כלומר התאמות עם חסם על מספר הטעויות.</a:t>
            </a:r>
          </a:p>
          <a:p>
            <a:endParaRPr lang="he-IL"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עבור הדוגמה וחסם טעויות של 2 נקבל התאמות:</a:t>
            </a:r>
          </a:p>
          <a:p>
            <a:pPr lvl="1"/>
            <a:r>
              <a:rPr lang="he-IL" dirty="0" smtClean="0"/>
              <a:t>היסט 0</a:t>
            </a:r>
          </a:p>
          <a:p>
            <a:pPr lvl="1"/>
            <a:r>
              <a:rPr lang="he-IL" dirty="0" smtClean="0"/>
              <a:t>היסט 5</a:t>
            </a:r>
          </a:p>
          <a:p>
            <a:pPr lvl="1"/>
            <a:r>
              <a:rPr lang="he-IL" dirty="0" smtClean="0"/>
              <a:t>היסט 10</a:t>
            </a:r>
          </a:p>
          <a:p>
            <a:pPr lvl="1"/>
            <a:endParaRPr lang="he-IL" dirty="0" smtClean="0"/>
          </a:p>
          <a:p>
            <a:pPr lvl="1"/>
            <a:endParaRPr lang="he-IL" dirty="0" smtClean="0"/>
          </a:p>
          <a:p>
            <a:pPr lvl="1"/>
            <a:endParaRPr lang="he-IL" dirty="0" smtClean="0"/>
          </a:p>
        </p:txBody>
      </p:sp>
      <p:pic>
        <p:nvPicPr>
          <p:cNvPr id="2052" name="Picture 4"/>
          <p:cNvPicPr>
            <a:picLocks noChangeAspect="1" noChangeArrowheads="1"/>
          </p:cNvPicPr>
          <p:nvPr/>
        </p:nvPicPr>
        <p:blipFill>
          <a:blip r:embed="rId3" cstate="print"/>
          <a:srcRect/>
          <a:stretch>
            <a:fillRect/>
          </a:stretch>
        </p:blipFill>
        <p:spPr bwMode="auto">
          <a:xfrm>
            <a:off x="539552" y="3789040"/>
            <a:ext cx="640618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אלגוריתם המספק ציון לזהות בין שתי מחרוזות כלשהן.</a:t>
            </a:r>
          </a:p>
          <a:p>
            <a:endParaRPr lang="en-US" dirty="0" smtClean="0"/>
          </a:p>
          <a:p>
            <a:endParaRPr lang="en-US" dirty="0" smtClean="0"/>
          </a:p>
          <a:p>
            <a:endParaRPr lang="he-IL" dirty="0" smtClean="0"/>
          </a:p>
          <a:p>
            <a:r>
              <a:rPr lang="he-IL" dirty="0" smtClean="0"/>
              <a:t>האלגוריתם מתחשב במקרים של:</a:t>
            </a:r>
          </a:p>
          <a:p>
            <a:pPr lvl="1"/>
            <a:r>
              <a:rPr lang="he-IL" dirty="0" smtClean="0"/>
              <a:t>התאמה</a:t>
            </a:r>
          </a:p>
          <a:p>
            <a:pPr lvl="1"/>
            <a:r>
              <a:rPr lang="he-IL" dirty="0" smtClean="0"/>
              <a:t>אי התאמה</a:t>
            </a:r>
          </a:p>
          <a:p>
            <a:pPr lvl="1"/>
            <a:r>
              <a:rPr lang="he-IL" dirty="0" smtClean="0"/>
              <a:t>הוספה</a:t>
            </a:r>
          </a:p>
          <a:p>
            <a:pPr lvl="1"/>
            <a:r>
              <a:rPr lang="he-IL" dirty="0" smtClean="0"/>
              <a:t>מחיקה</a:t>
            </a:r>
          </a:p>
          <a:p>
            <a:pPr lvl="1"/>
            <a:endParaRPr lang="he-IL" dirty="0" smtClean="0"/>
          </a:p>
        </p:txBody>
      </p:sp>
      <p:pic>
        <p:nvPicPr>
          <p:cNvPr id="1026" name="Picture 2"/>
          <p:cNvPicPr>
            <a:picLocks noChangeAspect="1" noChangeArrowheads="1"/>
          </p:cNvPicPr>
          <p:nvPr/>
        </p:nvPicPr>
        <p:blipFill>
          <a:blip r:embed="rId3" cstate="print"/>
          <a:srcRect/>
          <a:stretch>
            <a:fillRect/>
          </a:stretch>
        </p:blipFill>
        <p:spPr bwMode="auto">
          <a:xfrm>
            <a:off x="539552" y="2564904"/>
            <a:ext cx="58197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התאמה</a:t>
            </a:r>
          </a:p>
          <a:p>
            <a:endParaRPr lang="he-IL" dirty="0" smtClean="0"/>
          </a:p>
        </p:txBody>
      </p:sp>
      <p:pic>
        <p:nvPicPr>
          <p:cNvPr id="3075" name="Picture 3"/>
          <p:cNvPicPr>
            <a:picLocks noChangeAspect="1" noChangeArrowheads="1"/>
          </p:cNvPicPr>
          <p:nvPr/>
        </p:nvPicPr>
        <p:blipFill>
          <a:blip r:embed="rId3" cstate="print"/>
          <a:srcRect/>
          <a:stretch>
            <a:fillRect/>
          </a:stretch>
        </p:blipFill>
        <p:spPr bwMode="auto">
          <a:xfrm>
            <a:off x="761177" y="3000374"/>
            <a:ext cx="7258745"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אי התאמה</a:t>
            </a:r>
          </a:p>
          <a:p>
            <a:endParaRPr lang="he-IL" dirty="0" smtClean="0"/>
          </a:p>
        </p:txBody>
      </p:sp>
      <p:pic>
        <p:nvPicPr>
          <p:cNvPr id="5122"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חלון">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236</TotalTime>
  <Words>420</Words>
  <Application>Microsoft Office PowerPoint</Application>
  <PresentationFormat>‫הצגה על המסך (4:3)</PresentationFormat>
  <Paragraphs>111</Paragraphs>
  <Slides>18</Slides>
  <Notes>15</Notes>
  <HiddenSlides>0</HiddenSlides>
  <MMClips>3</MMClips>
  <ScaleCrop>false</ScaleCrop>
  <HeadingPairs>
    <vt:vector size="4" baseType="variant">
      <vt:variant>
        <vt:lpstr>ערכת נושא</vt:lpstr>
      </vt:variant>
      <vt:variant>
        <vt:i4>1</vt:i4>
      </vt:variant>
      <vt:variant>
        <vt:lpstr>כותרות שקופיות</vt:lpstr>
      </vt:variant>
      <vt:variant>
        <vt:i4>18</vt:i4>
      </vt:variant>
    </vt:vector>
  </HeadingPairs>
  <TitlesOfParts>
    <vt:vector size="19" baseType="lpstr">
      <vt:lpstr>חלון</vt:lpstr>
      <vt:lpstr>שיפור ומקבול מציאת התאמה אופטימאלית ב-DNA</vt:lpstr>
      <vt:lpstr>הרעיון</vt:lpstr>
      <vt:lpstr>הרעיון</vt:lpstr>
      <vt:lpstr>הרעיון</vt:lpstr>
      <vt:lpstr>Burrows-Wheeler Aligner</vt:lpstr>
      <vt:lpstr>Burrows-Wheeler Aligner</vt:lpstr>
      <vt:lpstr>Smith Waterman</vt:lpstr>
      <vt:lpstr>Smith Waterman</vt:lpstr>
      <vt:lpstr>Smith Waterman</vt:lpstr>
      <vt:lpstr>Smith Waterman</vt:lpstr>
      <vt:lpstr>Smith Waterman</vt:lpstr>
      <vt:lpstr>Smith Waterman</vt:lpstr>
      <vt:lpstr>Smith Waterman</vt:lpstr>
      <vt:lpstr>Smith Waterman</vt:lpstr>
      <vt:lpstr>הבעיה</vt:lpstr>
      <vt:lpstr>פתרון</vt:lpstr>
      <vt:lpstr>שיפור אלגוריתם SW</vt:lpstr>
      <vt:lpstr>מקבול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מקבול אלגוריתם SW</dc:title>
  <dc:creator>Oz</dc:creator>
  <cp:lastModifiedBy>Oz</cp:lastModifiedBy>
  <cp:revision>29</cp:revision>
  <dcterms:created xsi:type="dcterms:W3CDTF">2015-07-02T16:31:24Z</dcterms:created>
  <dcterms:modified xsi:type="dcterms:W3CDTF">2015-07-07T18:19:14Z</dcterms:modified>
</cp:coreProperties>
</file>