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79" r:id="rId3"/>
    <p:sldId id="258" r:id="rId4"/>
    <p:sldId id="259" r:id="rId5"/>
    <p:sldId id="280" r:id="rId6"/>
    <p:sldId id="281" r:id="rId7"/>
    <p:sldId id="282" r:id="rId8"/>
    <p:sldId id="283" r:id="rId9"/>
    <p:sldId id="284" r:id="rId10"/>
    <p:sldId id="265" r:id="rId11"/>
    <p:sldId id="266" r:id="rId12"/>
    <p:sldId id="267" r:id="rId13"/>
    <p:sldId id="273" r:id="rId14"/>
    <p:sldId id="274" r:id="rId15"/>
    <p:sldId id="275" r:id="rId16"/>
    <p:sldId id="276" r:id="rId17"/>
    <p:sldId id="277" r:id="rId18"/>
    <p:sldId id="278" r:id="rId1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סגנון ביניים 1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101" d="100"/>
          <a:sy n="101" d="100"/>
        </p:scale>
        <p:origin x="-2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י"א/שבט/תשע"ה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CC84768-CB73-4874-847A-447DD6221BFD}" type="datetimeFigureOut">
              <a:rPr lang="he-IL" smtClean="0"/>
              <a:pPr/>
              <a:t>י"א/שבט/תשע"ה</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B703584-3E10-485B-8646-C409EFEC6FE3}"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מקבול שלב ה-</a:t>
            </a:r>
            <a:r>
              <a:rPr lang="en-US" dirty="0" smtClean="0"/>
              <a:t>pairing</a:t>
            </a:r>
            <a:r>
              <a:rPr lang="he-IL" dirty="0" smtClean="0"/>
              <a:t> באלגוריתם </a:t>
            </a:r>
            <a:r>
              <a:rPr lang="en-US" dirty="0" smtClean="0"/>
              <a:t>BWA</a:t>
            </a:r>
            <a:r>
              <a:rPr lang="he-IL" dirty="0" smtClean="0"/>
              <a:t> עבור </a:t>
            </a:r>
            <a:r>
              <a:rPr lang="en-US" dirty="0" smtClean="0"/>
              <a:t>GPU</a:t>
            </a:r>
            <a:endParaRPr lang="he-IL" dirty="0"/>
          </a:p>
        </p:txBody>
      </p:sp>
      <p:sp>
        <p:nvSpPr>
          <p:cNvPr id="3" name="כותרת משנה 2"/>
          <p:cNvSpPr>
            <a:spLocks noGrp="1"/>
          </p:cNvSpPr>
          <p:nvPr>
            <p:ph type="subTitle" idx="1"/>
          </p:nvPr>
        </p:nvSpPr>
        <p:spPr/>
        <p:txBody>
          <a:bodyPr/>
          <a:lstStyle/>
          <a:p>
            <a:r>
              <a:rPr lang="he-IL" dirty="0" smtClean="0"/>
              <a:t>סטודנט מגיש: הראל עוז </a:t>
            </a:r>
            <a:r>
              <a:rPr lang="he-IL" dirty="0" err="1" smtClean="0"/>
              <a:t>ידגר</a:t>
            </a:r>
            <a:endParaRPr lang="he-IL" dirty="0" smtClean="0"/>
          </a:p>
          <a:p>
            <a:r>
              <a:rPr lang="he-IL" dirty="0" smtClean="0"/>
              <a:t>מרצה מנחה: ד"ר יהודה חסין</a:t>
            </a:r>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Pair end mapping (pairing)</a:t>
            </a:r>
            <a:endParaRPr lang="he-IL" dirty="0"/>
          </a:p>
        </p:txBody>
      </p:sp>
      <p:sp>
        <p:nvSpPr>
          <p:cNvPr id="3" name="מציין מיקום תוכן 2"/>
          <p:cNvSpPr>
            <a:spLocks noGrp="1"/>
          </p:cNvSpPr>
          <p:nvPr>
            <p:ph idx="1"/>
          </p:nvPr>
        </p:nvSpPr>
        <p:spPr/>
        <p:txBody>
          <a:bodyPr/>
          <a:lstStyle/>
          <a:p>
            <a:endParaRPr lang="he-I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Pair end mapping - extended</a:t>
            </a:r>
            <a:endParaRPr lang="he-IL" dirty="0"/>
          </a:p>
        </p:txBody>
      </p:sp>
      <p:sp>
        <p:nvSpPr>
          <p:cNvPr id="3" name="מציין מיקום תוכן 2"/>
          <p:cNvSpPr>
            <a:spLocks noGrp="1"/>
          </p:cNvSpPr>
          <p:nvPr>
            <p:ph idx="1"/>
          </p:nvPr>
        </p:nvSpPr>
        <p:spPr/>
        <p:txBody>
          <a:bodyPr/>
          <a:lstStyle/>
          <a:p>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(SW) algorithm</a:t>
            </a:r>
            <a:r>
              <a:rPr lang="he-IL" dirty="0" smtClean="0"/>
              <a:t> </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אלגוריתם </a:t>
            </a:r>
            <a:r>
              <a:rPr lang="en-US" sz="2400" dirty="0" smtClean="0"/>
              <a:t>SW</a:t>
            </a:r>
            <a:r>
              <a:rPr lang="he-IL" sz="2400" dirty="0" smtClean="0"/>
              <a:t> הוא אלגוריתם לקביעת זהות בין שתי מחרוזות. האלגוריתם משווה מקטעים בכל אורך אפשרי ומבצע אופטימיזציה על ההתאמה.</a:t>
            </a:r>
            <a:endParaRPr lang="he-IL" sz="2400" dirty="0" smtClean="0"/>
          </a:p>
          <a:p>
            <a:pPr>
              <a:lnSpc>
                <a:spcPct val="90000"/>
              </a:lnSpc>
              <a:spcBef>
                <a:spcPts val="1200"/>
              </a:spcBef>
              <a:buNone/>
            </a:pPr>
            <a:r>
              <a:rPr lang="he-IL" sz="2400" dirty="0" smtClean="0"/>
              <a:t>האלגוריתם מתחשב באפשרות של התאמה/שונות בין תווים וכן באפשרות למחיקה/הוספה של תווים.</a:t>
            </a:r>
            <a:endParaRPr lang="he-IL" sz="2400" dirty="0" smtClean="0"/>
          </a:p>
          <a:p>
            <a:pPr algn="r">
              <a:lnSpc>
                <a:spcPct val="90000"/>
              </a:lnSpc>
              <a:spcBef>
                <a:spcPts val="1200"/>
              </a:spcBef>
              <a:buNone/>
            </a:pPr>
            <a:r>
              <a:rPr lang="he-IL" sz="2400" dirty="0" smtClean="0"/>
              <a:t>נוסחת ההשוואה בין שתי מחזורות </a:t>
            </a:r>
            <a:r>
              <a:rPr lang="en-US" sz="2400" dirty="0" smtClean="0"/>
              <a:t>a</a:t>
            </a:r>
            <a:r>
              <a:rPr lang="he-IL" sz="2400" dirty="0" smtClean="0"/>
              <a:t> ו-</a:t>
            </a:r>
            <a:r>
              <a:rPr lang="en-US" sz="2400" dirty="0" smtClean="0"/>
              <a:t>b</a:t>
            </a:r>
            <a:r>
              <a:rPr lang="he-IL" sz="2400" dirty="0" smtClean="0"/>
              <a:t>, כאשר הפונקציה </a:t>
            </a:r>
            <a:r>
              <a:rPr lang="en-US" sz="2400" dirty="0" smtClean="0"/>
              <a:t>s</a:t>
            </a:r>
            <a:r>
              <a:rPr lang="he-IL" sz="2400" dirty="0" smtClean="0"/>
              <a:t> היא פונקצית הזהות בין שתי מחרוזות ו-</a:t>
            </a:r>
            <a:r>
              <a:rPr lang="en-US" sz="2400" dirty="0" smtClean="0"/>
              <a:t>W</a:t>
            </a:r>
            <a:r>
              <a:rPr lang="he-IL" sz="2400" dirty="0" smtClean="0"/>
              <a:t> היא עלות הכנסה/מחיקה של תו:  </a:t>
            </a:r>
          </a:p>
          <a:p>
            <a:pPr algn="r">
              <a:lnSpc>
                <a:spcPct val="90000"/>
              </a:lnSpc>
              <a:spcBef>
                <a:spcPts val="1200"/>
              </a:spcBef>
              <a:buNone/>
            </a:pPr>
            <a:endParaRPr lang="he-IL" sz="2400" dirty="0" smtClean="0"/>
          </a:p>
          <a:p>
            <a:pPr algn="r">
              <a:lnSpc>
                <a:spcPct val="90000"/>
              </a:lnSpc>
              <a:spcBef>
                <a:spcPts val="1200"/>
              </a:spcBef>
              <a:buNone/>
            </a:pPr>
            <a:endParaRPr lang="he-IL" sz="2400" dirty="0" smtClean="0"/>
          </a:p>
          <a:p>
            <a:pPr algn="r">
              <a:lnSpc>
                <a:spcPct val="90000"/>
              </a:lnSpc>
              <a:spcBef>
                <a:spcPts val="1200"/>
              </a:spcBef>
              <a:buNone/>
            </a:pPr>
            <a:r>
              <a:rPr lang="he-IL" sz="2400" dirty="0" smtClean="0"/>
              <a:t>בגרסתו הבסיסית ביותר האלגוריתם עובד בזמן ריצה </a:t>
            </a:r>
            <a:r>
              <a:rPr lang="he-IL" sz="2400" dirty="0" err="1" smtClean="0"/>
              <a:t>אקספוננציאלי</a:t>
            </a:r>
            <a:r>
              <a:rPr lang="he-IL" sz="2400" dirty="0" smtClean="0"/>
              <a:t> ולכן נרצה לייעל זמן ריצה זה. </a:t>
            </a:r>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131" name="Picture 1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4077072"/>
            <a:ext cx="6408712" cy="12266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SW - example</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נרצה ציון על ההתאמה בין שתי המחרוזות הבאות: מחרוזת </a:t>
            </a:r>
            <a:r>
              <a:rPr lang="en-US" sz="2400" dirty="0" smtClean="0"/>
              <a:t>a</a:t>
            </a:r>
            <a:r>
              <a:rPr lang="he-IL" sz="2400" dirty="0" smtClean="0"/>
              <a:t> שהיא "</a:t>
            </a:r>
            <a:r>
              <a:rPr lang="en-US" sz="2400" dirty="0" smtClean="0"/>
              <a:t>ACACACTA</a:t>
            </a:r>
            <a:r>
              <a:rPr lang="he-IL" sz="2400" dirty="0" smtClean="0"/>
              <a:t>" ומחרוזת </a:t>
            </a:r>
            <a:r>
              <a:rPr lang="en-US" sz="2400" dirty="0" smtClean="0"/>
              <a:t>b</a:t>
            </a:r>
            <a:r>
              <a:rPr lang="he-IL" sz="2400" dirty="0" smtClean="0"/>
              <a:t> שהיא "</a:t>
            </a:r>
            <a:r>
              <a:rPr lang="en-US" sz="2400" dirty="0" smtClean="0"/>
              <a:t>AGCACACA</a:t>
            </a:r>
            <a:r>
              <a:rPr lang="he-IL" sz="2400" dirty="0" smtClean="0"/>
              <a:t>"</a:t>
            </a:r>
            <a:endParaRPr lang="he-IL" sz="2400" dirty="0" smtClean="0"/>
          </a:p>
          <a:p>
            <a:pPr>
              <a:lnSpc>
                <a:spcPct val="90000"/>
              </a:lnSpc>
              <a:spcBef>
                <a:spcPts val="1200"/>
              </a:spcBef>
              <a:buNone/>
            </a:pPr>
            <a:r>
              <a:rPr lang="he-IL" sz="2400" dirty="0" smtClean="0"/>
              <a:t>כאשר פונקציה הזהות </a:t>
            </a:r>
            <a:r>
              <a:rPr lang="en-US" sz="2400" dirty="0" smtClean="0"/>
              <a:t>s</a:t>
            </a:r>
            <a:r>
              <a:rPr lang="he-IL" sz="2400" dirty="0" smtClean="0"/>
              <a:t> היא: ציון של 2+ אם האותיות זהות וציון של 1- אם האותיות שונות</a:t>
            </a:r>
          </a:p>
          <a:p>
            <a:pPr>
              <a:lnSpc>
                <a:spcPct val="90000"/>
              </a:lnSpc>
              <a:spcBef>
                <a:spcPts val="1200"/>
              </a:spcBef>
              <a:buNone/>
            </a:pPr>
            <a:r>
              <a:rPr lang="he-IL" sz="2400" dirty="0" smtClean="0"/>
              <a:t>ופונקצית ההוספה/מחיקה </a:t>
            </a:r>
            <a:r>
              <a:rPr lang="en-US" sz="2400" dirty="0" smtClean="0"/>
              <a:t>W</a:t>
            </a:r>
            <a:r>
              <a:rPr lang="he-IL" sz="2400" dirty="0" smtClean="0"/>
              <a:t> היא: </a:t>
            </a:r>
            <a:r>
              <a:rPr lang="en-US" sz="2400" dirty="0" smtClean="0"/>
              <a:t>-</a:t>
            </a:r>
            <a:r>
              <a:rPr lang="en-US" sz="2400" dirty="0" err="1" smtClean="0"/>
              <a:t>i</a:t>
            </a:r>
            <a:r>
              <a:rPr lang="he-IL" sz="2400" dirty="0" smtClean="0"/>
              <a:t> כלומר מינוס מספר התווים שנוספו/נמחקו.</a:t>
            </a:r>
          </a:p>
          <a:p>
            <a:pPr>
              <a:lnSpc>
                <a:spcPct val="90000"/>
              </a:lnSpc>
              <a:spcBef>
                <a:spcPts val="1200"/>
              </a:spcBef>
              <a:buNone/>
            </a:pPr>
            <a:endParaRPr lang="he-IL" sz="2400" dirty="0" smtClean="0"/>
          </a:p>
          <a:p>
            <a:pPr>
              <a:lnSpc>
                <a:spcPct val="90000"/>
              </a:lnSpc>
              <a:spcBef>
                <a:spcPts val="1200"/>
              </a:spcBef>
              <a:buNone/>
            </a:pPr>
            <a:r>
              <a:rPr lang="he-IL" sz="2400" dirty="0" smtClean="0"/>
              <a:t>ציון ההשוואה שקיבלנו – 12</a:t>
            </a:r>
          </a:p>
          <a:p>
            <a:pPr>
              <a:lnSpc>
                <a:spcPct val="90000"/>
              </a:lnSpc>
              <a:spcBef>
                <a:spcPts val="1200"/>
              </a:spcBef>
              <a:buNone/>
            </a:pPr>
            <a:r>
              <a:rPr lang="he-IL" sz="2400" dirty="0" smtClean="0"/>
              <a:t>צורת ההתאמה:</a:t>
            </a:r>
          </a:p>
          <a:p>
            <a:pPr>
              <a:lnSpc>
                <a:spcPct val="90000"/>
              </a:lnSpc>
              <a:spcBef>
                <a:spcPts val="1200"/>
              </a:spcBef>
              <a:buNone/>
            </a:pPr>
            <a:r>
              <a:rPr lang="en-US" sz="2400" dirty="0" smtClean="0"/>
              <a:t>A-CACACTA</a:t>
            </a:r>
          </a:p>
          <a:p>
            <a:pPr>
              <a:lnSpc>
                <a:spcPct val="90000"/>
              </a:lnSpc>
              <a:spcBef>
                <a:spcPts val="1200"/>
              </a:spcBef>
              <a:buNone/>
            </a:pPr>
            <a:r>
              <a:rPr lang="en-US" sz="2400" dirty="0" smtClean="0"/>
              <a:t>AGCACAC-A</a:t>
            </a: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1" name="תמונה 10" descr="sw example.png"/>
          <p:cNvPicPr>
            <a:picLocks noChangeAspect="1"/>
          </p:cNvPicPr>
          <p:nvPr/>
        </p:nvPicPr>
        <p:blipFill>
          <a:blip r:embed="rId2" cstate="print"/>
          <a:stretch>
            <a:fillRect/>
          </a:stretch>
        </p:blipFill>
        <p:spPr>
          <a:xfrm>
            <a:off x="347018" y="3429000"/>
            <a:ext cx="4513014" cy="288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1</a:t>
            </a:r>
            <a:endParaRPr lang="en-US" dirty="0"/>
          </a:p>
        </p:txBody>
      </p:sp>
      <p:sp>
        <p:nvSpPr>
          <p:cNvPr id="3" name="מציין מיקום תוכן 2"/>
          <p:cNvSpPr>
            <a:spLocks noGrp="1"/>
          </p:cNvSpPr>
          <p:nvPr>
            <p:ph idx="1"/>
          </p:nvPr>
        </p:nvSpPr>
        <p:spPr>
          <a:xfrm>
            <a:off x="539552" y="1340768"/>
            <a:ext cx="8229600" cy="4925144"/>
          </a:xfrm>
        </p:spPr>
        <p:txBody>
          <a:bodyPr>
            <a:normAutofit fontScale="92500"/>
          </a:bodyPr>
          <a:lstStyle/>
          <a:p>
            <a:pPr>
              <a:lnSpc>
                <a:spcPct val="90000"/>
              </a:lnSpc>
              <a:spcBef>
                <a:spcPts val="1200"/>
              </a:spcBef>
              <a:buNone/>
            </a:pPr>
            <a:r>
              <a:rPr lang="he-IL" sz="2400" dirty="0" smtClean="0"/>
              <a:t>ייעול ראשוני יהיה למען הורדת זמן הריצה </a:t>
            </a:r>
            <a:r>
              <a:rPr lang="he-IL" sz="2400" dirty="0" err="1" smtClean="0"/>
              <a:t>האקספוננציאלי</a:t>
            </a:r>
            <a:r>
              <a:rPr lang="he-IL" sz="2400" dirty="0" smtClean="0"/>
              <a:t> שהאלגוריתם צורך. </a:t>
            </a:r>
            <a:r>
              <a:rPr lang="he-IL" sz="2400" dirty="0" smtClean="0"/>
              <a:t>הייעול יתבצע באמצעות שימוש בתכנון דינאמי, כלומר שמירת פתרון לבעיות קטנות בהן השתמשנו מספר רב של פעמים לפתירת בעיות גדולות יותר. הדבר יתבטא בכך ש</a:t>
            </a:r>
            <a:r>
              <a:rPr lang="he-IL" sz="2400" dirty="0" smtClean="0"/>
              <a:t>נשמור את תוצאות החישוב של נוסחת האלגוריתם במערך וכך נימנע מחישוב חוזר של אותם ערכים.</a:t>
            </a:r>
          </a:p>
          <a:p>
            <a:pPr>
              <a:lnSpc>
                <a:spcPct val="90000"/>
              </a:lnSpc>
              <a:spcBef>
                <a:spcPts val="1200"/>
              </a:spcBef>
              <a:buNone/>
            </a:pPr>
            <a:r>
              <a:rPr lang="he-IL" sz="2400" dirty="0" smtClean="0"/>
              <a:t> כעת החישוב ייעשה באמצעות </a:t>
            </a:r>
          </a:p>
          <a:p>
            <a:pPr>
              <a:lnSpc>
                <a:spcPct val="90000"/>
              </a:lnSpc>
              <a:spcBef>
                <a:spcPts val="1200"/>
              </a:spcBef>
              <a:buNone/>
            </a:pPr>
            <a:r>
              <a:rPr lang="he-IL" sz="2400" dirty="0" smtClean="0"/>
              <a:t>	התאים הבאים:</a:t>
            </a:r>
          </a:p>
          <a:p>
            <a:pPr>
              <a:lnSpc>
                <a:spcPct val="90000"/>
              </a:lnSpc>
              <a:spcBef>
                <a:spcPts val="1200"/>
              </a:spcBef>
              <a:buNone/>
            </a:pPr>
            <a:r>
              <a:rPr lang="he-IL" sz="2400" dirty="0" smtClean="0"/>
              <a:t>	כחול – </a:t>
            </a:r>
            <a:r>
              <a:rPr lang="en-US" sz="2400" dirty="0" smtClean="0"/>
              <a:t>match/mismatch</a:t>
            </a:r>
            <a:endParaRPr lang="he-IL" sz="2400" dirty="0" smtClean="0"/>
          </a:p>
          <a:p>
            <a:pPr>
              <a:lnSpc>
                <a:spcPct val="90000"/>
              </a:lnSpc>
              <a:spcBef>
                <a:spcPts val="1200"/>
              </a:spcBef>
              <a:buNone/>
            </a:pPr>
            <a:r>
              <a:rPr lang="he-IL" sz="2400" dirty="0" smtClean="0"/>
              <a:t>	אדום – </a:t>
            </a:r>
            <a:r>
              <a:rPr lang="en-US" sz="2400" dirty="0" smtClean="0"/>
              <a:t>deletion</a:t>
            </a:r>
            <a:endParaRPr lang="he-IL" sz="2400" dirty="0" smtClean="0"/>
          </a:p>
          <a:p>
            <a:pPr>
              <a:lnSpc>
                <a:spcPct val="90000"/>
              </a:lnSpc>
              <a:spcBef>
                <a:spcPts val="1200"/>
              </a:spcBef>
              <a:buNone/>
            </a:pPr>
            <a:r>
              <a:rPr lang="he-IL" sz="2400" dirty="0" smtClean="0"/>
              <a:t>	ירוק – </a:t>
            </a:r>
            <a:r>
              <a:rPr lang="en-US" sz="2400" dirty="0" smtClean="0"/>
              <a:t>insertion</a:t>
            </a:r>
            <a:endParaRPr lang="he-IL" sz="2400" dirty="0" smtClean="0"/>
          </a:p>
          <a:p>
            <a:pPr>
              <a:lnSpc>
                <a:spcPct val="90000"/>
              </a:lnSpc>
              <a:spcBef>
                <a:spcPts val="1200"/>
              </a:spcBef>
              <a:buNone/>
            </a:pPr>
            <a:endParaRPr lang="he-IL" sz="2400" dirty="0" smtClean="0"/>
          </a:p>
          <a:p>
            <a:pPr>
              <a:lnSpc>
                <a:spcPct val="90000"/>
              </a:lnSpc>
              <a:spcBef>
                <a:spcPts val="1200"/>
              </a:spcBef>
              <a:buNone/>
            </a:pPr>
            <a:r>
              <a:rPr lang="he-IL" sz="2400" dirty="0" smtClean="0"/>
              <a:t>נ</a:t>
            </a:r>
          </a:p>
          <a:p>
            <a:pPr>
              <a:lnSpc>
                <a:spcPct val="90000"/>
              </a:lnSpc>
              <a:spcBef>
                <a:spcPts val="1200"/>
              </a:spcBef>
              <a:buNone/>
            </a:pPr>
            <a:endParaRPr lang="he-IL" sz="2400" dirty="0" smtClean="0"/>
          </a:p>
          <a:p>
            <a:pPr>
              <a:lnSpc>
                <a:spcPct val="90000"/>
              </a:lnSpc>
              <a:spcBef>
                <a:spcPts val="1200"/>
              </a:spcBef>
              <a:buNone/>
            </a:pPr>
            <a:endParaRPr lang="he-IL" sz="2400" dirty="0" smtClean="0"/>
          </a:p>
          <a:p>
            <a:pPr>
              <a:lnSpc>
                <a:spcPct val="90000"/>
              </a:lnSpc>
              <a:spcBef>
                <a:spcPts val="1200"/>
              </a:spcBef>
              <a:buNone/>
            </a:pP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1" name="תמונה 10" descr="version1.png"/>
          <p:cNvPicPr/>
          <p:nvPr/>
        </p:nvPicPr>
        <p:blipFill>
          <a:blip r:embed="rId2" cstate="print"/>
          <a:stretch>
            <a:fillRect/>
          </a:stretch>
        </p:blipFill>
        <p:spPr>
          <a:xfrm>
            <a:off x="1187624" y="2924944"/>
            <a:ext cx="2952328" cy="2592288"/>
          </a:xfrm>
          <a:prstGeom prst="rect">
            <a:avLst/>
          </a:prstGeom>
        </p:spPr>
      </p:pic>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4" name="טבלה 13"/>
          <p:cNvGraphicFramePr>
            <a:graphicFrameLocks noGrp="1"/>
          </p:cNvGraphicFramePr>
          <p:nvPr/>
        </p:nvGraphicFramePr>
        <p:xfrm>
          <a:off x="2699792" y="5661248"/>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O(n^3)</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n^2</a:t>
                      </a:r>
                      <a:endParaRPr lang="he-IL" b="1"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2</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שיפור שני יהיה להוריד פעם נוספת את זמן הריצה של האלגוריתם. מכיוון שנעשה חישוב של מקסימום עבור כל הערכים שבשורה וכן עבור כל התאים שבעמודה פעם אחר פעם, ניתן לבחור את המקסימום מבין </a:t>
            </a:r>
            <a:r>
              <a:rPr lang="he-IL" sz="2400" dirty="0" smtClean="0"/>
              <a:t>כ</a:t>
            </a:r>
            <a:r>
              <a:rPr lang="he-IL" sz="2400" dirty="0" smtClean="0"/>
              <a:t>ל הערכים שחושבו עד כה ובכל פעם שנוסף ערך חדש להחליט על המקסימום בינו ובין המקסימום הישן שחושב. </a:t>
            </a:r>
            <a:r>
              <a:rPr lang="he-IL" sz="2400" dirty="0" smtClean="0"/>
              <a:t>את חישובי המקסימום של כל שורה ועמודה נשמור במערכים נוספים שיעלו את צריכת הזיכרון.</a:t>
            </a:r>
          </a:p>
          <a:p>
            <a:pPr>
              <a:lnSpc>
                <a:spcPct val="90000"/>
              </a:lnSpc>
              <a:spcBef>
                <a:spcPts val="1200"/>
              </a:spcBef>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55976" y="4869160"/>
            <a:ext cx="3672408" cy="693999"/>
          </a:xfrm>
          <a:prstGeom prst="rect">
            <a:avLst/>
          </a:prstGeom>
          <a:noFill/>
        </p:spPr>
      </p:pic>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5576" y="4869160"/>
            <a:ext cx="3240359" cy="612352"/>
          </a:xfrm>
          <a:prstGeom prst="rect">
            <a:avLst/>
          </a:prstGeom>
          <a:noFill/>
        </p:spPr>
      </p:pic>
      <p:sp>
        <p:nvSpPr>
          <p:cNvPr id="317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1560" y="3645024"/>
            <a:ext cx="6144683" cy="1152128"/>
          </a:xfrm>
          <a:prstGeom prst="rect">
            <a:avLst/>
          </a:prstGeom>
          <a:noFill/>
        </p:spPr>
      </p:pic>
      <p:sp>
        <p:nvSpPr>
          <p:cNvPr id="31751" name="Rectangle 7"/>
          <p:cNvSpPr>
            <a:spLocks noChangeArrowheads="1"/>
          </p:cNvSpPr>
          <p:nvPr/>
        </p:nvSpPr>
        <p:spPr bwMode="auto">
          <a:xfrm>
            <a:off x="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8" name="טבלה 17"/>
          <p:cNvGraphicFramePr>
            <a:graphicFrameLocks noGrp="1"/>
          </p:cNvGraphicFramePr>
          <p:nvPr/>
        </p:nvGraphicFramePr>
        <p:xfrm>
          <a:off x="2555776" y="5733256"/>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3*n^2</a:t>
                      </a:r>
                      <a:endParaRPr lang="he-IL" b="1"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3</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שיפור שלישי יהיה להוריד את צריכת הזיכרון </a:t>
            </a:r>
            <a:r>
              <a:rPr lang="he-IL" sz="2400" dirty="0" err="1" smtClean="0"/>
              <a:t>הפולינומית</a:t>
            </a:r>
            <a:r>
              <a:rPr lang="he-IL" sz="2400" dirty="0" smtClean="0"/>
              <a:t> של האלגוריתם. מכיוון שלא חשובה לנו הדרך לפתרון ומכיוון שכל ערך חדש מחושב על ידי מספר מצומצם של ערכים שנשמרים בטווח של שתי שורות בשלושת המערכים (השורה הנוכחית שלו וכן השורה שמעליו), ניתן לשמור רק את שתי שורות בכל פעם ולבצע את החישובים הנדרשים במקום לשמור את כל הטבלה כולה.</a:t>
            </a:r>
          </a:p>
          <a:p>
            <a:pPr>
              <a:lnSpc>
                <a:spcPct val="80000"/>
              </a:lnSpc>
              <a:buNone/>
            </a:pPr>
            <a:endParaRPr lang="he-IL" sz="2400" dirty="0" smtClean="0"/>
          </a:p>
          <a:p>
            <a:pPr>
              <a:lnSpc>
                <a:spcPct val="80000"/>
              </a:lnSpc>
              <a:buNone/>
            </a:pPr>
            <a:r>
              <a:rPr lang="he-IL" sz="2400" dirty="0" smtClean="0"/>
              <a:t>את חישובי שתי השורות נבצע כך שכל פעם שנסיים לחשב שורה חדשה של ערכים נעביר אותה לשורה הישנה ונתחיל את חישוב השורה החדשה הבאה.</a:t>
            </a:r>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 name="טבלה 10"/>
          <p:cNvGraphicFramePr>
            <a:graphicFrameLocks noGrp="1"/>
          </p:cNvGraphicFramePr>
          <p:nvPr/>
        </p:nvGraphicFramePr>
        <p:xfrm>
          <a:off x="2267744" y="4941168"/>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6*n</a:t>
                      </a:r>
                      <a:endParaRPr lang="he-IL" b="1"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4</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שיפור רביעי יתרכז גם הוא בייעול צריכת הזיכרון </a:t>
            </a:r>
            <a:r>
              <a:rPr lang="he-IL" sz="2400" dirty="0" smtClean="0"/>
              <a:t>של האלגוריתם. מכיוון </a:t>
            </a:r>
            <a:r>
              <a:rPr lang="he-IL" sz="2400" dirty="0" smtClean="0"/>
              <a:t>שכל </a:t>
            </a:r>
            <a:r>
              <a:rPr lang="he-IL" sz="2400" dirty="0" smtClean="0"/>
              <a:t>ערך חדש מחושב על ידי </a:t>
            </a:r>
            <a:r>
              <a:rPr lang="he-IL" sz="2400" dirty="0" smtClean="0"/>
              <a:t>מספר מצומצם של ערכים שהחסם שלהם הוא התא שמעליו, התא שמשמאלו והתא שבאלכסון שמאלי עליון ניתן לצמצם את הזיכרון ולשמור רק שורה אחת בכל פעם מכל טבלה וכן מספר מצומצם של משתני עזר שישמרו את ערכי התאים </a:t>
            </a:r>
            <a:r>
              <a:rPr lang="he-IL" sz="2400" dirty="0" smtClean="0"/>
              <a:t>ש</a:t>
            </a:r>
            <a:r>
              <a:rPr lang="he-IL" sz="2400" dirty="0" smtClean="0"/>
              <a:t>חושבו מחדש אך עדיין נצטרך אותם לשימוש עתידי.  </a:t>
            </a:r>
            <a:endParaRPr lang="he-IL" sz="2400" dirty="0" smtClean="0"/>
          </a:p>
          <a:p>
            <a:pPr>
              <a:lnSpc>
                <a:spcPct val="80000"/>
              </a:lnSpc>
              <a:buNone/>
            </a:pPr>
            <a:r>
              <a:rPr lang="he-IL" sz="2400" dirty="0" smtClean="0"/>
              <a:t>ננהל את הזיכרון בצורה קפדנית מכיוון </a:t>
            </a:r>
            <a:r>
              <a:rPr lang="he-IL" sz="2400" dirty="0" err="1" smtClean="0"/>
              <a:t>שסיבוכיות</a:t>
            </a:r>
            <a:r>
              <a:rPr lang="he-IL" sz="2400" dirty="0" smtClean="0"/>
              <a:t> הקוד בייעול זה עולה בצורה ניכרת וטעות בניהול הזיכרון תשנה את החישובים המתבצעים במהלך ריצת האלגוריתם.</a:t>
            </a:r>
          </a:p>
          <a:p>
            <a:pPr>
              <a:lnSpc>
                <a:spcPct val="80000"/>
              </a:lnSpc>
              <a:buNone/>
            </a:pP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 name="טבלה 10"/>
          <p:cNvGraphicFramePr>
            <a:graphicFrameLocks noGrp="1"/>
          </p:cNvGraphicFramePr>
          <p:nvPr/>
        </p:nvGraphicFramePr>
        <p:xfrm>
          <a:off x="2267744" y="4941168"/>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3*n</a:t>
                      </a:r>
                      <a:endParaRPr lang="he-IL" b="1"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בדיקות</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smtClean="0"/>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DNA</a:t>
            </a:r>
            <a:endParaRPr lang="en-US" dirty="0"/>
          </a:p>
        </p:txBody>
      </p:sp>
      <p:sp>
        <p:nvSpPr>
          <p:cNvPr id="3" name="מציין מיקום תוכן 2"/>
          <p:cNvSpPr>
            <a:spLocks noGrp="1"/>
          </p:cNvSpPr>
          <p:nvPr>
            <p:ph idx="1"/>
          </p:nvPr>
        </p:nvSpPr>
        <p:spPr>
          <a:xfrm>
            <a:off x="539552" y="1340768"/>
            <a:ext cx="8229600" cy="4925144"/>
          </a:xfrm>
        </p:spPr>
        <p:txBody>
          <a:bodyPr>
            <a:normAutofit lnSpcReduction="10000"/>
          </a:bodyPr>
          <a:lstStyle/>
          <a:p>
            <a:pPr>
              <a:buNone/>
            </a:pPr>
            <a:r>
              <a:rPr lang="he-IL" sz="2400" dirty="0" smtClean="0"/>
              <a:t>שרשרת ה-דנ"א </a:t>
            </a:r>
            <a:r>
              <a:rPr lang="he-IL" sz="2400" dirty="0" smtClean="0"/>
              <a:t>היא מולקולת ענק של חומצות גרעין המורכבת ממספר רב </a:t>
            </a:r>
            <a:r>
              <a:rPr lang="he-IL" sz="2400" dirty="0" smtClean="0"/>
              <a:t>של </a:t>
            </a:r>
            <a:r>
              <a:rPr lang="he-IL" sz="2400" dirty="0" err="1" smtClean="0"/>
              <a:t>נוקליאודיטים</a:t>
            </a:r>
            <a:r>
              <a:rPr lang="he-IL" sz="2400" dirty="0" smtClean="0"/>
              <a:t> </a:t>
            </a:r>
            <a:r>
              <a:rPr lang="he-IL" sz="2400" dirty="0" smtClean="0"/>
              <a:t>המאורגנים במבנה של סליל כפול. מולקולת ה-דנ"א מכילה את כל המידע התורשתי הדרוש לבניית החלבונים בתא אצל כל האורגניזמים </a:t>
            </a:r>
            <a:r>
              <a:rPr lang="he-IL" sz="2400" dirty="0" smtClean="0"/>
              <a:t>הידועים כאשר כל </a:t>
            </a:r>
            <a:r>
              <a:rPr lang="he-IL" sz="2400" dirty="0" smtClean="0"/>
              <a:t>מקטע משמעותי ב-דנ"א </a:t>
            </a:r>
            <a:r>
              <a:rPr lang="he-IL" sz="2400" dirty="0" smtClean="0"/>
              <a:t>מכיל </a:t>
            </a:r>
            <a:r>
              <a:rPr lang="he-IL" sz="2400" dirty="0" smtClean="0"/>
              <a:t>מידע לבניית חלבון או הוראות בקרה </a:t>
            </a:r>
            <a:r>
              <a:rPr lang="he-IL" sz="2400" dirty="0" smtClean="0"/>
              <a:t>ונקרה </a:t>
            </a:r>
            <a:r>
              <a:rPr lang="he-IL" sz="2400" dirty="0" smtClean="0"/>
              <a:t>גן. רצף הבסיסים המרכיבים את מולקולת ה-דנ"א מקודד גנים </a:t>
            </a:r>
            <a:r>
              <a:rPr lang="he-IL" sz="2400" dirty="0" smtClean="0"/>
              <a:t>שונים.</a:t>
            </a:r>
            <a:r>
              <a:rPr lang="he-IL" sz="2400" dirty="0" smtClean="0"/>
              <a:t> </a:t>
            </a:r>
            <a:r>
              <a:rPr lang="he-IL" sz="2400" dirty="0" smtClean="0"/>
              <a:t>ה-דנ"א </a:t>
            </a:r>
            <a:r>
              <a:rPr lang="he-IL" sz="2400" dirty="0" smtClean="0"/>
              <a:t>מורכב מארבע תתי יחידות של בסיסים חנקניים (</a:t>
            </a:r>
            <a:r>
              <a:rPr lang="he-IL" sz="2400" dirty="0" err="1" smtClean="0"/>
              <a:t>נוקליאודיטים</a:t>
            </a:r>
            <a:r>
              <a:rPr lang="he-IL" sz="2400" dirty="0" smtClean="0"/>
              <a:t>) </a:t>
            </a:r>
            <a:r>
              <a:rPr lang="he-IL" sz="2400" dirty="0" smtClean="0"/>
              <a:t>שהם </a:t>
            </a:r>
            <a:r>
              <a:rPr lang="he-IL" sz="2400" dirty="0" err="1" smtClean="0"/>
              <a:t>אדנין</a:t>
            </a:r>
            <a:r>
              <a:rPr lang="he-IL" sz="2400" dirty="0" smtClean="0"/>
              <a:t> (</a:t>
            </a:r>
            <a:r>
              <a:rPr lang="en-US" sz="2400" dirty="0" smtClean="0"/>
              <a:t>A</a:t>
            </a:r>
            <a:r>
              <a:rPr lang="he-IL" sz="2400" dirty="0" smtClean="0"/>
              <a:t>), </a:t>
            </a:r>
            <a:r>
              <a:rPr lang="he-IL" sz="2400" dirty="0" err="1" smtClean="0"/>
              <a:t>גואנין</a:t>
            </a:r>
            <a:r>
              <a:rPr lang="he-IL" sz="2400" dirty="0" smtClean="0"/>
              <a:t> (</a:t>
            </a:r>
            <a:r>
              <a:rPr lang="en-US" sz="2400" dirty="0" smtClean="0"/>
              <a:t>G</a:t>
            </a:r>
            <a:r>
              <a:rPr lang="he-IL" sz="2400" dirty="0" smtClean="0"/>
              <a:t>), תימין (</a:t>
            </a:r>
            <a:r>
              <a:rPr lang="en-US" sz="2400" dirty="0" smtClean="0"/>
              <a:t>T</a:t>
            </a:r>
            <a:r>
              <a:rPr lang="he-IL" sz="2400" dirty="0" smtClean="0"/>
              <a:t>) </a:t>
            </a:r>
            <a:r>
              <a:rPr lang="he-IL" sz="2400" dirty="0" err="1" smtClean="0"/>
              <a:t>וציטוזין</a:t>
            </a:r>
            <a:r>
              <a:rPr lang="he-IL" sz="2400" dirty="0" smtClean="0"/>
              <a:t> (</a:t>
            </a:r>
            <a:r>
              <a:rPr lang="en-US" sz="2400" dirty="0" smtClean="0"/>
              <a:t>C</a:t>
            </a:r>
            <a:r>
              <a:rPr lang="he-IL" sz="2400" dirty="0" smtClean="0"/>
              <a:t>) שחוזרים על עצמם בצירופים שונים.</a:t>
            </a:r>
            <a:endParaRPr lang="he-IL" sz="2400" dirty="0" smtClean="0"/>
          </a:p>
          <a:p>
            <a:pPr>
              <a:buNone/>
            </a:pPr>
            <a:r>
              <a:rPr lang="he-IL" sz="2400" dirty="0" smtClean="0"/>
              <a:t>רצפי </a:t>
            </a:r>
            <a:r>
              <a:rPr lang="he-IL" sz="2400" dirty="0" smtClean="0"/>
              <a:t>ה-דנ"א של שני בני אדם שונים זהה עד לדיוק של כ-99.9</a:t>
            </a:r>
            <a:r>
              <a:rPr lang="he-IL" sz="2400" dirty="0" smtClean="0"/>
              <a:t>%.</a:t>
            </a:r>
            <a:endParaRPr lang="he-IL" sz="2400" dirty="0" smtClean="0"/>
          </a:p>
          <a:p>
            <a:pPr>
              <a:buNone/>
            </a:pPr>
            <a:r>
              <a:rPr lang="he-IL" sz="2400" dirty="0" smtClean="0"/>
              <a:t>לסיכום </a:t>
            </a:r>
            <a:r>
              <a:rPr lang="he-IL" sz="2400" dirty="0" smtClean="0"/>
              <a:t>ניתן לתאר מולקולת דנ"א של אדם כמחרוזת של תווים </a:t>
            </a:r>
            <a:r>
              <a:rPr lang="he-IL" sz="2400" dirty="0" smtClean="0"/>
              <a:t>בשפה </a:t>
            </a:r>
            <a:r>
              <a:rPr lang="en-US" sz="2400" dirty="0" smtClean="0"/>
              <a:t>{A</a:t>
            </a:r>
            <a:r>
              <a:rPr lang="en-US" sz="2400" dirty="0" smtClean="0"/>
              <a:t>, C, G, </a:t>
            </a:r>
            <a:r>
              <a:rPr lang="en-US" sz="2400" dirty="0" smtClean="0"/>
              <a:t>T}</a:t>
            </a:r>
            <a:r>
              <a:rPr lang="he-IL" sz="2400" dirty="0" smtClean="0"/>
              <a:t> המייצגת </a:t>
            </a:r>
            <a:r>
              <a:rPr lang="he-IL" sz="2400" dirty="0" smtClean="0"/>
              <a:t>גדיל אחד מהסליל </a:t>
            </a:r>
            <a:r>
              <a:rPr lang="he-IL" sz="2400" dirty="0" smtClean="0"/>
              <a:t>הכפול.</a:t>
            </a:r>
          </a:p>
          <a:p>
            <a:pPr>
              <a:buNone/>
            </a:pPr>
            <a:r>
              <a:rPr lang="he-IL" sz="2400" dirty="0" smtClean="0"/>
              <a:t>דוגמה למחרוזת המייצגת מקטע ב-</a:t>
            </a:r>
            <a:r>
              <a:rPr lang="en-US" sz="2400" dirty="0" smtClean="0"/>
              <a:t>DNA</a:t>
            </a:r>
            <a:r>
              <a:rPr lang="he-IL" sz="2400" dirty="0" smtClean="0"/>
              <a:t> </a:t>
            </a:r>
            <a:r>
              <a:rPr lang="en-US" sz="2400" dirty="0" smtClean="0"/>
              <a:t>X=“ACTGGTCATATTGACATGAAAGCTCA”</a:t>
            </a:r>
            <a:r>
              <a:rPr lang="he-IL" sz="2400" dirty="0" smtClean="0"/>
              <a:t> </a:t>
            </a:r>
            <a:endParaRPr lang="en-US"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Next Generation Sequencing (NGS)</a:t>
            </a:r>
            <a:endParaRPr lang="he-IL" dirty="0"/>
          </a:p>
        </p:txBody>
      </p:sp>
      <p:sp>
        <p:nvSpPr>
          <p:cNvPr id="3" name="מציין מיקום תוכן 2"/>
          <p:cNvSpPr>
            <a:spLocks noGrp="1"/>
          </p:cNvSpPr>
          <p:nvPr>
            <p:ph idx="1"/>
          </p:nvPr>
        </p:nvSpPr>
        <p:spPr/>
        <p:txBody>
          <a:bodyPr/>
          <a:lstStyle/>
          <a:p>
            <a:endParaRPr lang="he-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Example????</a:t>
            </a:r>
            <a:endParaRPr lang="he-IL" dirty="0"/>
          </a:p>
        </p:txBody>
      </p:sp>
      <p:sp>
        <p:nvSpPr>
          <p:cNvPr id="3" name="מציין מיקום תוכן 2"/>
          <p:cNvSpPr>
            <a:spLocks noGrp="1"/>
          </p:cNvSpPr>
          <p:nvPr>
            <p:ph idx="1"/>
          </p:nvPr>
        </p:nvSpPr>
        <p:spPr/>
        <p:txBody>
          <a:bodyPr/>
          <a:lstStyle/>
          <a:p>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Burrows-Wheeler </a:t>
            </a:r>
            <a:r>
              <a:rPr lang="en-US" dirty="0" smtClean="0"/>
              <a:t>Aligner (BWA)</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אלגוריתם ה-</a:t>
            </a:r>
            <a:r>
              <a:rPr lang="en-US" sz="2400" dirty="0" smtClean="0"/>
              <a:t>BWA</a:t>
            </a:r>
            <a:r>
              <a:rPr lang="he-IL" sz="2400" dirty="0" smtClean="0"/>
              <a:t> הוא אחד מהאלגוריתמים שניתן להשתמש בהם כדי לבצע את תהליך ה-</a:t>
            </a:r>
            <a:r>
              <a:rPr lang="en-US" sz="2400" dirty="0" smtClean="0"/>
              <a:t>NGS</a:t>
            </a:r>
            <a:r>
              <a:rPr lang="he-IL" sz="2400" dirty="0" smtClean="0"/>
              <a:t>.</a:t>
            </a:r>
            <a:r>
              <a:rPr lang="he-IL" sz="2400" dirty="0"/>
              <a:t> </a:t>
            </a:r>
            <a:endParaRPr lang="he-IL" sz="2400" dirty="0" smtClean="0"/>
          </a:p>
          <a:p>
            <a:pPr>
              <a:lnSpc>
                <a:spcPct val="80000"/>
              </a:lnSpc>
              <a:buNone/>
            </a:pPr>
            <a:r>
              <a:rPr lang="he-IL" sz="2400" dirty="0" smtClean="0"/>
              <a:t>אלגוריתם ה-</a:t>
            </a:r>
            <a:r>
              <a:rPr lang="en-US" sz="2400" dirty="0" smtClean="0"/>
              <a:t>BWA</a:t>
            </a:r>
            <a:r>
              <a:rPr lang="he-IL" sz="2400" dirty="0" smtClean="0"/>
              <a:t> מוצא את כלל ההופעות של מחרוזת אחת (מחרוזת דגימה) בתוך מחרוזת שנייה (מחרוזת ההתייחסות). האלגוריתם מוצא את ההופעות המדויקות (</a:t>
            </a:r>
            <a:r>
              <a:rPr lang="en-US" sz="2400" dirty="0" smtClean="0"/>
              <a:t>exact matching</a:t>
            </a:r>
            <a:r>
              <a:rPr lang="he-IL" sz="2400" dirty="0" smtClean="0"/>
              <a:t>) וכן גם את ההופעות הלא מדויקות (</a:t>
            </a:r>
            <a:r>
              <a:rPr lang="en-US" sz="2400" dirty="0" smtClean="0"/>
              <a:t>inexact matching</a:t>
            </a:r>
            <a:r>
              <a:rPr lang="he-IL" sz="2400" dirty="0" smtClean="0"/>
              <a:t>), עד לגבול מסוים, מכיוון שנרצה להתחשב בעובדה שיש הבדל מסוים ב-</a:t>
            </a:r>
            <a:r>
              <a:rPr lang="en-US" sz="2400" dirty="0" smtClean="0"/>
              <a:t>DNA</a:t>
            </a:r>
            <a:r>
              <a:rPr lang="he-IL" sz="2400" dirty="0" smtClean="0"/>
              <a:t> של אנשים שונים וכן בעובדה של טעות מכונה שקראה לא נכון חלק ממקטע מסוים.</a:t>
            </a:r>
          </a:p>
          <a:p>
            <a:pPr>
              <a:lnSpc>
                <a:spcPct val="80000"/>
              </a:lnSpc>
              <a:buNone/>
            </a:pPr>
            <a:r>
              <a:rPr lang="he-IL" sz="2400" dirty="0" smtClean="0"/>
              <a:t>אלגוריתם ה-</a:t>
            </a:r>
            <a:r>
              <a:rPr lang="en-US" sz="2400" dirty="0" smtClean="0"/>
              <a:t>BWA</a:t>
            </a:r>
            <a:r>
              <a:rPr lang="he-IL" sz="2400" dirty="0" smtClean="0"/>
              <a:t> מורכב משלושה שלבים שונים:</a:t>
            </a:r>
          </a:p>
          <a:p>
            <a:pPr marL="457200" indent="-457200">
              <a:lnSpc>
                <a:spcPct val="80000"/>
              </a:lnSpc>
              <a:buFont typeface="+mj-lt"/>
              <a:buAutoNum type="arabicPeriod"/>
            </a:pPr>
            <a:r>
              <a:rPr lang="en-US" sz="2400" dirty="0" smtClean="0"/>
              <a:t>Index</a:t>
            </a:r>
          </a:p>
          <a:p>
            <a:pPr marL="457200" indent="-457200">
              <a:lnSpc>
                <a:spcPct val="80000"/>
              </a:lnSpc>
              <a:buFont typeface="+mj-lt"/>
              <a:buAutoNum type="arabicPeriod"/>
            </a:pPr>
            <a:r>
              <a:rPr lang="en-US" sz="2400" dirty="0" smtClean="0"/>
              <a:t>Alignment</a:t>
            </a:r>
          </a:p>
          <a:p>
            <a:pPr marL="457200" indent="-457200">
              <a:lnSpc>
                <a:spcPct val="80000"/>
              </a:lnSpc>
              <a:buFont typeface="+mj-lt"/>
              <a:buAutoNum type="arabicPeriod"/>
            </a:pPr>
            <a:r>
              <a:rPr lang="en-US" sz="2400" dirty="0" smtClean="0"/>
              <a:t>Pair end mapping</a:t>
            </a:r>
            <a:endParaRPr lang="he-IL" sz="2400" dirty="0" smtClean="0"/>
          </a:p>
          <a:p>
            <a:pPr marL="457200" indent="-457200">
              <a:lnSpc>
                <a:spcPct val="80000"/>
              </a:lnSpc>
              <a:buNone/>
            </a:pPr>
            <a:r>
              <a:rPr lang="he-IL" sz="2400" dirty="0" smtClean="0"/>
              <a:t>נסביר את תפקידו של כל חלק כעת.</a:t>
            </a:r>
            <a:endParaRPr lang="en-US"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Index</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Index - example</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עבור מחרוזת נתונה (בפעולה האמיתית המחרוזת הינה מחרוזת ההתייחסות) </a:t>
            </a: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Alignment</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131" name="Picture 1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4077072"/>
            <a:ext cx="6408712" cy="122666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Alignment - example</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809</Words>
  <Application>Microsoft Office PowerPoint</Application>
  <PresentationFormat>‫הצגה על המסך (4:3)</PresentationFormat>
  <Paragraphs>77</Paragraphs>
  <Slides>18</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18</vt:i4>
      </vt:variant>
    </vt:vector>
  </HeadingPairs>
  <TitlesOfParts>
    <vt:vector size="19" baseType="lpstr">
      <vt:lpstr>ערכת נושא Office</vt:lpstr>
      <vt:lpstr>מקבול שלב ה-pairing באלגוריתם BWA עבור GPU</vt:lpstr>
      <vt:lpstr>DNA</vt:lpstr>
      <vt:lpstr>Next Generation Sequencing (NGS)</vt:lpstr>
      <vt:lpstr>Example????</vt:lpstr>
      <vt:lpstr>Burrows-Wheeler Aligner (BWA)</vt:lpstr>
      <vt:lpstr>Index</vt:lpstr>
      <vt:lpstr>Index - example</vt:lpstr>
      <vt:lpstr>Alignment</vt:lpstr>
      <vt:lpstr>Alignment - example</vt:lpstr>
      <vt:lpstr>Pair end mapping (pairing)</vt:lpstr>
      <vt:lpstr>Pair end mapping - extended</vt:lpstr>
      <vt:lpstr>Smith–Waterman (SW) algorithm </vt:lpstr>
      <vt:lpstr>SW - example</vt:lpstr>
      <vt:lpstr>Smith-Waterman – version 1</vt:lpstr>
      <vt:lpstr>Smith-Waterman – version 2</vt:lpstr>
      <vt:lpstr>Smith-Waterman – version 3</vt:lpstr>
      <vt:lpstr>Smith-Waterman – version 4</vt:lpstr>
      <vt:lpstr>בדיקות</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מקבול שלב ה-pairing באלגוריתם BWA עבור GPU</dc:title>
  <dc:creator>Oz</dc:creator>
  <cp:lastModifiedBy>Oz</cp:lastModifiedBy>
  <cp:revision>16</cp:revision>
  <dcterms:created xsi:type="dcterms:W3CDTF">2015-01-31T15:01:21Z</dcterms:created>
  <dcterms:modified xsi:type="dcterms:W3CDTF">2015-01-31T21:31:51Z</dcterms:modified>
</cp:coreProperties>
</file>