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70" r:id="rId15"/>
    <p:sldId id="271" r:id="rId16"/>
    <p:sldId id="273" r:id="rId1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84138" autoAdjust="0"/>
  </p:normalViewPr>
  <p:slideViewPr>
    <p:cSldViewPr>
      <p:cViewPr varScale="1">
        <p:scale>
          <a:sx n="77" d="100"/>
          <a:sy n="77" d="100"/>
        </p:scale>
        <p:origin x="-102" y="-5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5CFFF79-C44D-4836-B8EA-76D6B46F86F7}" type="datetimeFigureOut">
              <a:rPr lang="he-IL" smtClean="0"/>
              <a:t>ט"ו/תמוז/תשע"ה</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8BBEE03-906A-4BD7-A7F7-953D64ED2552}" type="slidenum">
              <a:rPr lang="he-IL" smtClean="0"/>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עבור המחרוזת הניתנת כאן (הדגשת המחרוזת) מעתה נתייחס אליה כמחרוזת ההתייחסות, ועבור המחרוזת הקטנה שכאן (הדגשת המחרוזת), ומעתה נתייחס אליה כמחרוזת הדגימה, נרצה למצוא את כלל ההופעות של מחרוזת הדגימה בתוך מחרוזת ההתייחסות עם חסם על מספר אי ההתאמות בין המחרוזות.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3</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אלגוריתם </a:t>
            </a:r>
            <a:r>
              <a:rPr lang="en-US" sz="1200" kern="1200" dirty="0" smtClean="0">
                <a:solidFill>
                  <a:schemeClr val="tx1"/>
                </a:solidFill>
                <a:latin typeface="+mn-lt"/>
                <a:ea typeface="+mn-ea"/>
                <a:cs typeface="+mn-cs"/>
              </a:rPr>
              <a:t>SW</a:t>
            </a:r>
            <a:r>
              <a:rPr lang="he-IL" sz="1200" kern="1200" smtClean="0">
                <a:solidFill>
                  <a:schemeClr val="tx1"/>
                </a:solidFill>
                <a:latin typeface="+mn-lt"/>
                <a:ea typeface="+mn-ea"/>
                <a:cs typeface="+mn-cs"/>
              </a:rPr>
              <a:t> בודק את ציון ההתאמה תוך מתן נקודות להתאמה (הדגשת כל ההתאמות) לאי התאמה (הדגשת אי ההתאמות) וכן הוספה ומחיקה (הדגשת המרווחים)</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12</a:t>
            </a:fld>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בדוגמה עם פונקצית השוואה- </a:t>
            </a:r>
          </a:p>
          <a:p>
            <a:pPr lvl="1"/>
            <a:r>
              <a:rPr lang="he-IL" dirty="0" smtClean="0"/>
              <a:t>2+ עבור התאמה</a:t>
            </a:r>
          </a:p>
          <a:p>
            <a:pPr lvl="1"/>
            <a:r>
              <a:rPr lang="he-IL" dirty="0" smtClean="0"/>
              <a:t>0+ עבור אי התאמה</a:t>
            </a:r>
          </a:p>
          <a:p>
            <a:pPr lvl="1"/>
            <a:r>
              <a:rPr lang="he-IL" dirty="0" smtClean="0"/>
              <a:t>1- עבור הוספה/מחיקה</a:t>
            </a:r>
          </a:p>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13</a:t>
            </a:fld>
            <a:endParaRPr 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ההתאמה הטובה ביותר</a:t>
            </a:r>
          </a:p>
          <a:p>
            <a:endParaRPr lang="he-IL" dirty="0" smtClean="0"/>
          </a:p>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14</a:t>
            </a:fld>
            <a:endParaRPr lang="he-I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ומה קורה כאשר יש לנו </a:t>
            </a:r>
            <a:r>
              <a:rPr lang="he-IL" sz="1200" kern="1200" dirty="0" smtClean="0">
                <a:solidFill>
                  <a:schemeClr val="tx1"/>
                </a:solidFill>
                <a:latin typeface="+mn-lt"/>
                <a:ea typeface="+mn-ea"/>
                <a:cs typeface="+mn-cs"/>
              </a:rPr>
              <a:t>מספר רב של מחרוזות דגימה כאשר לכל אחת יש </a:t>
            </a:r>
            <a:r>
              <a:rPr lang="he-IL" sz="1200" kern="1200" dirty="0" smtClean="0">
                <a:solidFill>
                  <a:schemeClr val="tx1"/>
                </a:solidFill>
                <a:latin typeface="+mn-lt"/>
                <a:ea typeface="+mn-ea"/>
                <a:cs typeface="+mn-cs"/>
              </a:rPr>
              <a:t>מספר רב של התאמות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15</a:t>
            </a:fld>
            <a:endParaRPr lang="he-I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כמו שניתן לראות הרצת אלגוריתם </a:t>
            </a:r>
            <a:r>
              <a:rPr lang="en-US" sz="1200" kern="1200" dirty="0" smtClean="0">
                <a:solidFill>
                  <a:schemeClr val="tx1"/>
                </a:solidFill>
                <a:latin typeface="+mn-lt"/>
                <a:ea typeface="+mn-ea"/>
                <a:cs typeface="+mn-cs"/>
              </a:rPr>
              <a:t>SW</a:t>
            </a:r>
            <a:r>
              <a:rPr lang="he-IL" sz="1200" kern="1200" dirty="0" smtClean="0">
                <a:solidFill>
                  <a:schemeClr val="tx1"/>
                </a:solidFill>
                <a:latin typeface="+mn-lt"/>
                <a:ea typeface="+mn-ea"/>
                <a:cs typeface="+mn-cs"/>
              </a:rPr>
              <a:t> חוזרת על עצמה עבור פרמטרים שונים וכלל אין קשר בין ההרצות השונות מלבד בחירת התוצאה המקסימאלית </a:t>
            </a:r>
            <a:r>
              <a:rPr lang="he-IL" sz="1200" kern="1200" dirty="0" err="1" smtClean="0">
                <a:solidFill>
                  <a:schemeClr val="tx1"/>
                </a:solidFill>
                <a:latin typeface="+mn-lt"/>
                <a:ea typeface="+mn-ea"/>
                <a:cs typeface="+mn-cs"/>
              </a:rPr>
              <a:t>בינהן</a:t>
            </a:r>
            <a:r>
              <a:rPr lang="he-IL" sz="1200" kern="1200" dirty="0" smtClean="0">
                <a:solidFill>
                  <a:schemeClr val="tx1"/>
                </a:solidFill>
                <a:latin typeface="+mn-lt"/>
                <a:ea typeface="+mn-ea"/>
                <a:cs typeface="+mn-cs"/>
              </a:rPr>
              <a:t> ולכן נרצה לבצע מקבול של התהליך על מנת להאיץ את זמן הריצה והמשאבים אותם הוא צורך</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16</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עבור המחרוזת הניתנת כאן (הדגשת המחרוזת) מעתה נתייחס אליה כמחרוזת ההתייחסות, ועבור המחרוזת הקטנה שכאן (הדגשת המחרוזת), ומעתה נתייחס אליה כמחרוזת הדגימה, נרצה למצוא את כלל ההופעות של מחרוזת הדגימה בתוך מחרוזת ההתייחסות עם חסם על מספר אי ההתאמות בין המחרוזות.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4</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עבור המחרוזת הניתנת כאן (הדגשת המחרוזת) מעתה נתייחס אליה כמחרוזת ההתייחסות, ועבור המחרוזת הקטנה שכאן (הדגשת המחרוזת), ומעתה נתייחס אליה כמחרוזת הדגימה, נרצה למצוא את כלל ההופעות של מחרוזת הדגימה בתוך מחרוזת ההתייחסות עם חסם על מספר אי ההתאמות בין המחרוזות.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5</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קיים קוד המוצא לנו את כלל ההופעות של מחרוזת הדגימה במחרוזת ההתייחסות ושמו </a:t>
            </a:r>
            <a:r>
              <a:rPr lang="en-US" sz="1200" kern="1200" dirty="0" smtClean="0">
                <a:solidFill>
                  <a:schemeClr val="tx1"/>
                </a:solidFill>
                <a:latin typeface="+mn-lt"/>
                <a:ea typeface="+mn-ea"/>
                <a:cs typeface="+mn-cs"/>
              </a:rPr>
              <a:t>BWA</a:t>
            </a:r>
            <a:r>
              <a:rPr lang="he-IL" sz="1200" kern="1200" dirty="0" smtClean="0">
                <a:solidFill>
                  <a:schemeClr val="tx1"/>
                </a:solidFill>
                <a:latin typeface="+mn-lt"/>
                <a:ea typeface="+mn-ea"/>
                <a:cs typeface="+mn-cs"/>
              </a:rPr>
              <a:t>. </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6</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ועתה הגענו לבעיה: מבין כל ההתאמות שנמצאו מי היא ההתאמה הכי טובה?"</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7</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אלגוריתם </a:t>
            </a:r>
            <a:r>
              <a:rPr lang="en-US" sz="1200" kern="1200" dirty="0" smtClean="0">
                <a:solidFill>
                  <a:schemeClr val="tx1"/>
                </a:solidFill>
                <a:latin typeface="+mn-lt"/>
                <a:ea typeface="+mn-ea"/>
                <a:cs typeface="+mn-cs"/>
              </a:rPr>
              <a:t>SW</a:t>
            </a:r>
            <a:r>
              <a:rPr lang="he-IL" sz="1200" kern="1200" dirty="0" smtClean="0">
                <a:solidFill>
                  <a:schemeClr val="tx1"/>
                </a:solidFill>
                <a:latin typeface="+mn-lt"/>
                <a:ea typeface="+mn-ea"/>
                <a:cs typeface="+mn-cs"/>
              </a:rPr>
              <a:t> בודק את ציון ההתאמה תוך מתן נקודות להתאמה (הדגשת כל ההתאמות) לאי התאמה (הדגשת אי ההתאמות) וכן הוספה ומחיקה (הדגשת המרווחים)</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8</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אלגוריתם </a:t>
            </a:r>
            <a:r>
              <a:rPr lang="en-US" sz="1200" kern="1200" dirty="0" smtClean="0">
                <a:solidFill>
                  <a:schemeClr val="tx1"/>
                </a:solidFill>
                <a:latin typeface="+mn-lt"/>
                <a:ea typeface="+mn-ea"/>
                <a:cs typeface="+mn-cs"/>
              </a:rPr>
              <a:t>SW</a:t>
            </a:r>
            <a:r>
              <a:rPr lang="he-IL" sz="1200" kern="1200" smtClean="0">
                <a:solidFill>
                  <a:schemeClr val="tx1"/>
                </a:solidFill>
                <a:latin typeface="+mn-lt"/>
                <a:ea typeface="+mn-ea"/>
                <a:cs typeface="+mn-cs"/>
              </a:rPr>
              <a:t> בודק את ציון ההתאמה תוך מתן נקודות להתאמה (הדגשת כל ההתאמות) לאי התאמה (הדגשת אי ההתאמות) וכן הוספה ומחיקה (הדגשת המרווחים)</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9</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אלגוריתם </a:t>
            </a:r>
            <a:r>
              <a:rPr lang="en-US" sz="1200" kern="1200" dirty="0" smtClean="0">
                <a:solidFill>
                  <a:schemeClr val="tx1"/>
                </a:solidFill>
                <a:latin typeface="+mn-lt"/>
                <a:ea typeface="+mn-ea"/>
                <a:cs typeface="+mn-cs"/>
              </a:rPr>
              <a:t>SW</a:t>
            </a:r>
            <a:r>
              <a:rPr lang="he-IL" sz="1200" kern="1200" smtClean="0">
                <a:solidFill>
                  <a:schemeClr val="tx1"/>
                </a:solidFill>
                <a:latin typeface="+mn-lt"/>
                <a:ea typeface="+mn-ea"/>
                <a:cs typeface="+mn-cs"/>
              </a:rPr>
              <a:t> בודק את ציון ההתאמה תוך מתן נקודות להתאמה (הדגשת כל ההתאמות) לאי התאמה (הדגשת אי ההתאמות) וכן הוספה ומחיקה (הדגשת המרווחים)</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10</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אלגוריתם </a:t>
            </a:r>
            <a:r>
              <a:rPr lang="en-US" sz="1200" kern="1200" dirty="0" smtClean="0">
                <a:solidFill>
                  <a:schemeClr val="tx1"/>
                </a:solidFill>
                <a:latin typeface="+mn-lt"/>
                <a:ea typeface="+mn-ea"/>
                <a:cs typeface="+mn-cs"/>
              </a:rPr>
              <a:t>SW</a:t>
            </a:r>
            <a:r>
              <a:rPr lang="he-IL" sz="1200" kern="1200" smtClean="0">
                <a:solidFill>
                  <a:schemeClr val="tx1"/>
                </a:solidFill>
                <a:latin typeface="+mn-lt"/>
                <a:ea typeface="+mn-ea"/>
                <a:cs typeface="+mn-cs"/>
              </a:rPr>
              <a:t> בודק את ציון ההתאמה תוך מתן נקודות להתאמה (הדגשת כל ההתאמות) לאי התאמה (הדגשת אי ההתאמות) וכן הוספה ומחיקה (הדגשת המרווחים)</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t>11</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כותרת 7"/>
          <p:cNvSpPr>
            <a:spLocks noGrp="1"/>
          </p:cNvSpPr>
          <p:nvPr>
            <p:ph type="ctrTitle"/>
          </p:nvPr>
        </p:nvSpPr>
        <p:spPr>
          <a:xfrm>
            <a:off x="2286000" y="3124200"/>
            <a:ext cx="6172200" cy="1894362"/>
          </a:xfrm>
        </p:spPr>
        <p:txBody>
          <a:bodyPr/>
          <a:lstStyle>
            <a:lvl1pPr>
              <a:defRPr b="1"/>
            </a:lvl1pPr>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bwMode="auto">
          <a:xfrm rot="5400000">
            <a:off x="7764621" y="1174097"/>
            <a:ext cx="2286000" cy="381000"/>
          </a:xfrm>
        </p:spPr>
        <p:txBody>
          <a:bodyPr/>
          <a:lstStyle/>
          <a:p>
            <a:fld id="{4E7438E1-117D-44FB-AC24-B79D899BA877}" type="datetimeFigureOut">
              <a:rPr lang="he-IL" smtClean="0"/>
              <a:pPr/>
              <a:t>ט"ו/תמוז/תשע"ה</a:t>
            </a:fld>
            <a:endParaRPr lang="he-IL"/>
          </a:p>
        </p:txBody>
      </p:sp>
      <p:sp>
        <p:nvSpPr>
          <p:cNvPr id="17" name="מציין מיקום של כותרת תחתונה 16"/>
          <p:cNvSpPr>
            <a:spLocks noGrp="1"/>
          </p:cNvSpPr>
          <p:nvPr>
            <p:ph type="ftr" sz="quarter" idx="11"/>
          </p:nvPr>
        </p:nvSpPr>
        <p:spPr bwMode="auto">
          <a:xfrm rot="5400000">
            <a:off x="7077269" y="4181669"/>
            <a:ext cx="3657600" cy="384048"/>
          </a:xfrm>
        </p:spPr>
        <p:txBody>
          <a:bodyPr/>
          <a:lstStyle/>
          <a:p>
            <a:endParaRPr lang="he-IL"/>
          </a:p>
        </p:txBody>
      </p:sp>
      <p:sp>
        <p:nvSpPr>
          <p:cNvPr id="10" name="מלבן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מלבן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מלבן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חבר ישר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מחבר ישר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מחבר ישר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מלבן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אליפסה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אליפסה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אליפסה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מציין מיקום של מספר שקופית 28"/>
          <p:cNvSpPr>
            <a:spLocks noGrp="1"/>
          </p:cNvSpPr>
          <p:nvPr>
            <p:ph type="sldNum" sz="quarter" idx="12"/>
          </p:nvPr>
        </p:nvSpPr>
        <p:spPr bwMode="auto">
          <a:xfrm>
            <a:off x="1325544" y="4928702"/>
            <a:ext cx="609600" cy="517524"/>
          </a:xfrm>
        </p:spPr>
        <p:txBody>
          <a:bodyPr/>
          <a:lstStyle/>
          <a:p>
            <a:fld id="{DAF22AC9-109E-4E4D-92F9-530E51D9A3A2}"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ט"ו/תמוז/תשע"ה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9"/>
            <a:ext cx="167640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ט"ו/תמוז/תשע"ה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8" name="מציין מיקום תוכן 7"/>
          <p:cNvSpPr>
            <a:spLocks noGrp="1"/>
          </p:cNvSpPr>
          <p:nvPr>
            <p:ph sz="quarter" idx="1"/>
          </p:nvPr>
        </p:nvSpPr>
        <p:spPr>
          <a:xfrm>
            <a:off x="457200" y="1600200"/>
            <a:ext cx="7467600" cy="4873752"/>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4"/>
          </p:nvPr>
        </p:nvSpPr>
        <p:spPr/>
        <p:txBody>
          <a:bodyPr rtlCol="0"/>
          <a:lstStyle/>
          <a:p>
            <a:fld id="{4E7438E1-117D-44FB-AC24-B79D899BA877}" type="datetimeFigureOut">
              <a:rPr lang="he-IL" smtClean="0"/>
              <a:pPr/>
              <a:t>ט"ו/תמוז/תשע"ה</a:t>
            </a:fld>
            <a:endParaRPr lang="he-IL"/>
          </a:p>
        </p:txBody>
      </p:sp>
      <p:sp>
        <p:nvSpPr>
          <p:cNvPr id="9" name="מציין מיקום של מספר שקופית 8"/>
          <p:cNvSpPr>
            <a:spLocks noGrp="1"/>
          </p:cNvSpPr>
          <p:nvPr>
            <p:ph type="sldNum" sz="quarter" idx="15"/>
          </p:nvPr>
        </p:nvSpPr>
        <p:spPr/>
        <p:txBody>
          <a:bodyPr rtlCol="0"/>
          <a:lstStyle/>
          <a:p>
            <a:fld id="{DAF22AC9-109E-4E4D-92F9-530E51D9A3A2}" type="slidenum">
              <a:rPr lang="he-IL" smtClean="0"/>
              <a:pPr/>
              <a:t>‹#›</a:t>
            </a:fld>
            <a:endParaRPr lang="he-IL"/>
          </a:p>
        </p:txBody>
      </p:sp>
      <p:sp>
        <p:nvSpPr>
          <p:cNvPr id="10" name="מציין מיקום של כותרת תחתונה 9"/>
          <p:cNvSpPr>
            <a:spLocks noGrp="1"/>
          </p:cNvSpPr>
          <p:nvPr>
            <p:ph type="ftr" sz="quarter" idx="16"/>
          </p:nvPr>
        </p:nvSpPr>
        <p:spPr/>
        <p:txBody>
          <a:bodyPr rtlCol="0"/>
          <a:lstStyle/>
          <a:p>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2286000" y="2895600"/>
            <a:ext cx="6172200" cy="2053590"/>
          </a:xfrm>
        </p:spPr>
        <p:txBody>
          <a:bodyPr/>
          <a:lstStyle>
            <a:lvl1pPr algn="l">
              <a:buNone/>
              <a:defRPr sz="3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bwMode="auto">
          <a:xfrm rot="5400000">
            <a:off x="7763256" y="1170432"/>
            <a:ext cx="2286000" cy="381000"/>
          </a:xfrm>
        </p:spPr>
        <p:txBody>
          <a:bodyPr/>
          <a:lstStyle/>
          <a:p>
            <a:fld id="{4E7438E1-117D-44FB-AC24-B79D899BA877}" type="datetimeFigureOut">
              <a:rPr lang="he-IL" smtClean="0"/>
              <a:pPr/>
              <a:t>ט"ו/תמוז/תשע"ה</a:t>
            </a:fld>
            <a:endParaRPr lang="he-IL"/>
          </a:p>
        </p:txBody>
      </p:sp>
      <p:sp>
        <p:nvSpPr>
          <p:cNvPr id="5" name="מציין מיקום של כותרת תחתונה 4"/>
          <p:cNvSpPr>
            <a:spLocks noGrp="1"/>
          </p:cNvSpPr>
          <p:nvPr>
            <p:ph type="ftr" sz="quarter" idx="11"/>
          </p:nvPr>
        </p:nvSpPr>
        <p:spPr bwMode="auto">
          <a:xfrm rot="5400000">
            <a:off x="7077456" y="4178808"/>
            <a:ext cx="3657600" cy="384048"/>
          </a:xfrm>
        </p:spPr>
        <p:txBody>
          <a:bodyPr/>
          <a:lstStyle/>
          <a:p>
            <a:endParaRPr lang="he-IL"/>
          </a:p>
        </p:txBody>
      </p:sp>
      <p:sp>
        <p:nvSpPr>
          <p:cNvPr id="9" name="מלבן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מחבר ישר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מחבר ישר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לבן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אליפסה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אליפסה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אליפסה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מחבר ישר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מציין מיקום של מספר שקופית 5"/>
          <p:cNvSpPr>
            <a:spLocks noGrp="1"/>
          </p:cNvSpPr>
          <p:nvPr>
            <p:ph type="sldNum" sz="quarter" idx="12"/>
          </p:nvPr>
        </p:nvSpPr>
        <p:spPr bwMode="auto">
          <a:xfrm>
            <a:off x="1340616" y="4928702"/>
            <a:ext cx="609600" cy="517524"/>
          </a:xfrm>
        </p:spPr>
        <p:txBody>
          <a:bodyPr/>
          <a:lstStyle/>
          <a:p>
            <a:fld id="{DAF22AC9-109E-4E4D-92F9-530E51D9A3A2}"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ט"ו/תמוז/תשע"ה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9" name="מציין מיקום תוכן 8"/>
          <p:cNvSpPr>
            <a:spLocks noGrp="1"/>
          </p:cNvSpPr>
          <p:nvPr>
            <p:ph sz="quarter" idx="1"/>
          </p:nvPr>
        </p:nvSpPr>
        <p:spPr>
          <a:xfrm>
            <a:off x="457200"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1" name="מציין מיקום תוכן 10"/>
          <p:cNvSpPr>
            <a:spLocks noGrp="1"/>
          </p:cNvSpPr>
          <p:nvPr>
            <p:ph sz="quarter" idx="2"/>
          </p:nvPr>
        </p:nvSpPr>
        <p:spPr>
          <a:xfrm>
            <a:off x="4270248"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7543800" cy="1143000"/>
          </a:xfrm>
        </p:spPr>
        <p:txBody>
          <a:bodyPr anchor="b"/>
          <a:lstStyle>
            <a:lvl1pPr>
              <a:defRPr/>
            </a:lvl1pPr>
          </a:lstStyle>
          <a:p>
            <a:r>
              <a:rPr kumimoji="0" lang="he-IL" smtClean="0"/>
              <a:t>לחץ כדי לערוך סגנון כותרת של תבנית בסיס</a:t>
            </a:r>
            <a:endParaRPr kumimoji="0" lang="en-US"/>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pPr/>
              <a:t>ט"ו/תמוז/תשע"ה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quarter" idx="2"/>
          </p:nvPr>
        </p:nvSpPr>
        <p:spPr>
          <a:xfrm>
            <a:off x="457200"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quarter" idx="4"/>
          </p:nvPr>
        </p:nvSpPr>
        <p:spPr>
          <a:xfrm>
            <a:off x="4371975"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2" name="מציין מיקום טקסט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
        <p:nvSpPr>
          <p:cNvPr id="14" name="מציין מיקום טקסט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6" name="מציין מיקום של תאריך 5"/>
          <p:cNvSpPr>
            <a:spLocks noGrp="1"/>
          </p:cNvSpPr>
          <p:nvPr>
            <p:ph type="dt" sz="half" idx="10"/>
          </p:nvPr>
        </p:nvSpPr>
        <p:spPr/>
        <p:txBody>
          <a:bodyPr rtlCol="0"/>
          <a:lstStyle/>
          <a:p>
            <a:fld id="{4E7438E1-117D-44FB-AC24-B79D899BA877}" type="datetimeFigureOut">
              <a:rPr lang="he-IL" smtClean="0"/>
              <a:pPr/>
              <a:t>ט"ו/תמוז/תשע"ה</a:t>
            </a:fld>
            <a:endParaRPr lang="he-IL"/>
          </a:p>
        </p:txBody>
      </p:sp>
      <p:sp>
        <p:nvSpPr>
          <p:cNvPr id="7" name="מציין מיקום של מספר שקופית 6"/>
          <p:cNvSpPr>
            <a:spLocks noGrp="1"/>
          </p:cNvSpPr>
          <p:nvPr>
            <p:ph type="sldNum" sz="quarter" idx="11"/>
          </p:nvPr>
        </p:nvSpPr>
        <p:spPr/>
        <p:txBody>
          <a:bodyPr rtlCol="0"/>
          <a:lstStyle/>
          <a:p>
            <a:fld id="{DAF22AC9-109E-4E4D-92F9-530E51D9A3A2}" type="slidenum">
              <a:rPr lang="he-IL" smtClean="0"/>
              <a:pPr/>
              <a:t>‹#›</a:t>
            </a:fld>
            <a:endParaRPr lang="he-IL"/>
          </a:p>
        </p:txBody>
      </p:sp>
      <p:sp>
        <p:nvSpPr>
          <p:cNvPr id="8" name="מציין מיקום של כותרת תחתונה 7"/>
          <p:cNvSpPr>
            <a:spLocks noGrp="1"/>
          </p:cNvSpPr>
          <p:nvPr>
            <p:ph type="ftr" sz="quarter" idx="12"/>
          </p:nvPr>
        </p:nvSpPr>
        <p:spPr/>
        <p:txBody>
          <a:bodyPr rtlCol="0"/>
          <a:lstStyle/>
          <a:p>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pPr/>
              <a:t>ט"ו/תמוז/תשע"ה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כותרת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8" name="מחבר ישר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מחבר ישר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מחבר ישר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לבן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אליפסה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מציין מיקום תוכן 17"/>
          <p:cNvSpPr>
            <a:spLocks noGrp="1"/>
          </p:cNvSpPr>
          <p:nvPr>
            <p:ph sz="quarter" idx="1"/>
          </p:nvPr>
        </p:nvSpPr>
        <p:spPr>
          <a:xfrm>
            <a:off x="304800" y="274320"/>
            <a:ext cx="5638800" cy="6327648"/>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1" name="מציין מיקום של תאריך 20"/>
          <p:cNvSpPr>
            <a:spLocks noGrp="1"/>
          </p:cNvSpPr>
          <p:nvPr>
            <p:ph type="dt" sz="half" idx="14"/>
          </p:nvPr>
        </p:nvSpPr>
        <p:spPr/>
        <p:txBody>
          <a:bodyPr rtlCol="0"/>
          <a:lstStyle/>
          <a:p>
            <a:fld id="{4E7438E1-117D-44FB-AC24-B79D899BA877}" type="datetimeFigureOut">
              <a:rPr lang="he-IL" smtClean="0"/>
              <a:pPr/>
              <a:t>ט"ו/תמוז/תשע"ה</a:t>
            </a:fld>
            <a:endParaRPr lang="he-IL"/>
          </a:p>
        </p:txBody>
      </p:sp>
      <p:sp>
        <p:nvSpPr>
          <p:cNvPr id="22" name="מציין מיקום של מספר שקופית 21"/>
          <p:cNvSpPr>
            <a:spLocks noGrp="1"/>
          </p:cNvSpPr>
          <p:nvPr>
            <p:ph type="sldNum" sz="quarter" idx="15"/>
          </p:nvPr>
        </p:nvSpPr>
        <p:spPr/>
        <p:txBody>
          <a:bodyPr rtlCol="0"/>
          <a:lstStyle/>
          <a:p>
            <a:fld id="{DAF22AC9-109E-4E4D-92F9-530E51D9A3A2}" type="slidenum">
              <a:rPr lang="he-IL" smtClean="0"/>
              <a:pPr/>
              <a:t>‹#›</a:t>
            </a:fld>
            <a:endParaRPr lang="he-IL"/>
          </a:p>
        </p:txBody>
      </p:sp>
      <p:sp>
        <p:nvSpPr>
          <p:cNvPr id="23" name="מציין מיקום של כותרת תחתונה 22"/>
          <p:cNvSpPr>
            <a:spLocks noGrp="1"/>
          </p:cNvSpPr>
          <p:nvPr>
            <p:ph type="ftr" sz="quarter" idx="16"/>
          </p:nvPr>
        </p:nvSpPr>
        <p:spPr/>
        <p:txBody>
          <a:bodyPr rtlCol="0"/>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חבר ישר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אליפסה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כותרת 1"/>
          <p:cNvSpPr>
            <a:spLocks noGrp="1"/>
          </p:cNvSpPr>
          <p:nvPr>
            <p:ph type="title"/>
          </p:nvPr>
        </p:nvSpPr>
        <p:spPr>
          <a:xfrm rot="5400000">
            <a:off x="3350133" y="3200400"/>
            <a:ext cx="6309360" cy="457200"/>
          </a:xfrm>
        </p:spPr>
        <p:txBody>
          <a:bodyPr anchor="b"/>
          <a:lstStyle>
            <a:lvl1pPr algn="l">
              <a:buNone/>
              <a:defRPr sz="2000" b="1"/>
            </a:lvl1pPr>
          </a:lstStyle>
          <a:p>
            <a:r>
              <a:rPr kumimoji="0" lang="he-IL" smtClean="0"/>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he-IL" smtClean="0"/>
              <a:t>לחץ על הסמל כדי להוסיף תמונה</a:t>
            </a:r>
            <a:endParaRPr kumimoji="0" lang="en-US" dirty="0"/>
          </a:p>
        </p:txBody>
      </p:sp>
      <p:sp>
        <p:nvSpPr>
          <p:cNvPr id="4" name="מציין מיקום טקסט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10" name="מחבר ישר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מלבן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חבר ישר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מחבר ישר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מחבר ישר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מציין מיקום של תאריך 16"/>
          <p:cNvSpPr>
            <a:spLocks noGrp="1"/>
          </p:cNvSpPr>
          <p:nvPr>
            <p:ph type="dt" sz="half" idx="10"/>
          </p:nvPr>
        </p:nvSpPr>
        <p:spPr/>
        <p:txBody>
          <a:bodyPr rtlCol="0"/>
          <a:lstStyle/>
          <a:p>
            <a:fld id="{4E7438E1-117D-44FB-AC24-B79D899BA877}" type="datetimeFigureOut">
              <a:rPr lang="he-IL" smtClean="0"/>
              <a:pPr/>
              <a:t>ט"ו/תמוז/תשע"ה</a:t>
            </a:fld>
            <a:endParaRPr lang="he-IL"/>
          </a:p>
        </p:txBody>
      </p:sp>
      <p:sp>
        <p:nvSpPr>
          <p:cNvPr id="18" name="מציין מיקום של מספר שקופית 17"/>
          <p:cNvSpPr>
            <a:spLocks noGrp="1"/>
          </p:cNvSpPr>
          <p:nvPr>
            <p:ph type="sldNum" sz="quarter" idx="11"/>
          </p:nvPr>
        </p:nvSpPr>
        <p:spPr/>
        <p:txBody>
          <a:bodyPr rtlCol="0"/>
          <a:lstStyle/>
          <a:p>
            <a:fld id="{DAF22AC9-109E-4E4D-92F9-530E51D9A3A2}" type="slidenum">
              <a:rPr lang="he-IL" smtClean="0"/>
              <a:pPr/>
              <a:t>‹#›</a:t>
            </a:fld>
            <a:endParaRPr lang="he-IL"/>
          </a:p>
        </p:txBody>
      </p:sp>
      <p:sp>
        <p:nvSpPr>
          <p:cNvPr id="21" name="מציין מיקום של כותרת תחתונה 20"/>
          <p:cNvSpPr>
            <a:spLocks noGrp="1"/>
          </p:cNvSpPr>
          <p:nvPr>
            <p:ph type="ftr" sz="quarter" idx="12"/>
          </p:nvPr>
        </p:nvSpPr>
        <p:spPr/>
        <p:txBody>
          <a:bodyPr rtlCol="0"/>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מחבר ישר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מציין מיקום של כותרת 21"/>
          <p:cNvSpPr>
            <a:spLocks noGrp="1"/>
          </p:cNvSpPr>
          <p:nvPr>
            <p:ph type="title"/>
          </p:nvPr>
        </p:nvSpPr>
        <p:spPr>
          <a:xfrm>
            <a:off x="457200" y="274638"/>
            <a:ext cx="7467600" cy="1143000"/>
          </a:xfrm>
          <a:prstGeom prst="rect">
            <a:avLst/>
          </a:prstGeom>
        </p:spPr>
        <p:txBody>
          <a:bodyPr vert="horz" anchor="b">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4" name="מציין מיקום של תאריך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E7438E1-117D-44FB-AC24-B79D899BA877}" type="datetimeFigureOut">
              <a:rPr lang="he-IL" smtClean="0"/>
              <a:pPr/>
              <a:t>ט"ו/תמוז/תשע"ה</a:t>
            </a:fld>
            <a:endParaRPr lang="he-IL"/>
          </a:p>
        </p:txBody>
      </p:sp>
      <p:sp>
        <p:nvSpPr>
          <p:cNvPr id="3" name="מציין מיקום של כותרת תחתונה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he-IL"/>
          </a:p>
        </p:txBody>
      </p:sp>
      <p:sp>
        <p:nvSpPr>
          <p:cNvPr id="7" name="מחבר ישר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מחבר ישר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מלבן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אליפסה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מציין מיקום של מספר שקופית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F22AC9-109E-4E4D-92F9-530E51D9A3A2}"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r"/>
            <a:r>
              <a:rPr lang="he-IL" dirty="0" smtClean="0"/>
              <a:t>פרויקט מקבול אלגוריתם </a:t>
            </a:r>
            <a:r>
              <a:rPr lang="en-US" dirty="0" smtClean="0"/>
              <a:t>SW</a:t>
            </a:r>
            <a:endParaRPr lang="he-IL" dirty="0"/>
          </a:p>
        </p:txBody>
      </p:sp>
      <p:sp>
        <p:nvSpPr>
          <p:cNvPr id="3" name="כותרת משנה 2"/>
          <p:cNvSpPr>
            <a:spLocks noGrp="1"/>
          </p:cNvSpPr>
          <p:nvPr>
            <p:ph type="subTitle" idx="1"/>
          </p:nvPr>
        </p:nvSpPr>
        <p:spPr/>
        <p:txBody>
          <a:bodyPr/>
          <a:lstStyle/>
          <a:p>
            <a:pPr algn="r"/>
            <a:r>
              <a:rPr lang="he-IL" dirty="0" smtClean="0"/>
              <a:t>הראל עוז </a:t>
            </a:r>
            <a:r>
              <a:rPr lang="he-IL" dirty="0" err="1" smtClean="0"/>
              <a:t>ידגר</a:t>
            </a:r>
            <a:endParaRPr lang="he-IL"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אי התאמה</a:t>
            </a:r>
          </a:p>
          <a:p>
            <a:endParaRPr lang="he-IL" dirty="0" smtClean="0"/>
          </a:p>
        </p:txBody>
      </p:sp>
      <p:pic>
        <p:nvPicPr>
          <p:cNvPr id="5122" name="Picture 2"/>
          <p:cNvPicPr>
            <a:picLocks noChangeAspect="1" noChangeArrowheads="1"/>
          </p:cNvPicPr>
          <p:nvPr/>
        </p:nvPicPr>
        <p:blipFill>
          <a:blip r:embed="rId3" cstate="print"/>
          <a:srcRect/>
          <a:stretch>
            <a:fillRect/>
          </a:stretch>
        </p:blipFill>
        <p:spPr bwMode="auto">
          <a:xfrm>
            <a:off x="769978" y="3000374"/>
            <a:ext cx="7241980" cy="150874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הוספה</a:t>
            </a:r>
          </a:p>
          <a:p>
            <a:endParaRPr lang="he-IL" dirty="0" smtClean="0"/>
          </a:p>
        </p:txBody>
      </p:sp>
      <p:pic>
        <p:nvPicPr>
          <p:cNvPr id="6146" name="Picture 2"/>
          <p:cNvPicPr>
            <a:picLocks noChangeAspect="1" noChangeArrowheads="1"/>
          </p:cNvPicPr>
          <p:nvPr/>
        </p:nvPicPr>
        <p:blipFill>
          <a:blip r:embed="rId3" cstate="print"/>
          <a:srcRect/>
          <a:stretch>
            <a:fillRect/>
          </a:stretch>
        </p:blipFill>
        <p:spPr bwMode="auto">
          <a:xfrm>
            <a:off x="769978" y="3000374"/>
            <a:ext cx="7241980" cy="150874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727261" y="3005138"/>
            <a:ext cx="7300227" cy="1503982"/>
          </a:xfrm>
          <a:prstGeom prst="rect">
            <a:avLst/>
          </a:prstGeom>
          <a:noFill/>
          <a:ln w="9525">
            <a:noFill/>
            <a:miter lim="800000"/>
            <a:headEnd/>
            <a:tailEnd/>
          </a:ln>
        </p:spPr>
      </p:pic>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מחיקה</a:t>
            </a:r>
          </a:p>
          <a:p>
            <a:endParaRPr lang="he-IL"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pPr lvl="1"/>
            <a:endParaRPr lang="he-IL" dirty="0" smtClean="0"/>
          </a:p>
          <a:p>
            <a:pPr lvl="1"/>
            <a:endParaRPr lang="he-IL" dirty="0" smtClean="0"/>
          </a:p>
          <a:p>
            <a:endParaRPr lang="he-IL" dirty="0" smtClean="0"/>
          </a:p>
        </p:txBody>
      </p:sp>
      <p:pic>
        <p:nvPicPr>
          <p:cNvPr id="8194" name="Picture 2"/>
          <p:cNvPicPr>
            <a:picLocks noChangeAspect="1" noChangeArrowheads="1"/>
          </p:cNvPicPr>
          <p:nvPr/>
        </p:nvPicPr>
        <p:blipFill>
          <a:blip r:embed="rId3" cstate="print"/>
          <a:srcRect/>
          <a:stretch>
            <a:fillRect/>
          </a:stretch>
        </p:blipFill>
        <p:spPr bwMode="auto">
          <a:xfrm>
            <a:off x="467544" y="2636912"/>
            <a:ext cx="7962387" cy="189984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pPr lvl="1"/>
            <a:endParaRPr lang="he-IL" dirty="0" smtClean="0"/>
          </a:p>
          <a:p>
            <a:pPr lvl="1"/>
            <a:endParaRPr lang="he-IL" dirty="0" smtClean="0"/>
          </a:p>
          <a:p>
            <a:endParaRPr lang="he-IL" dirty="0" smtClean="0"/>
          </a:p>
        </p:txBody>
      </p:sp>
      <p:pic>
        <p:nvPicPr>
          <p:cNvPr id="8194" name="Picture 2"/>
          <p:cNvPicPr>
            <a:picLocks noChangeAspect="1" noChangeArrowheads="1"/>
          </p:cNvPicPr>
          <p:nvPr/>
        </p:nvPicPr>
        <p:blipFill>
          <a:blip r:embed="rId3" cstate="print"/>
          <a:srcRect/>
          <a:stretch>
            <a:fillRect/>
          </a:stretch>
        </p:blipFill>
        <p:spPr bwMode="auto">
          <a:xfrm>
            <a:off x="467544" y="2636912"/>
            <a:ext cx="7962387" cy="189984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79512" y="2636912"/>
            <a:ext cx="8496944" cy="213509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הבעיה</a:t>
            </a:r>
            <a:endParaRPr lang="he-IL" sz="6000" dirty="0"/>
          </a:p>
        </p:txBody>
      </p:sp>
      <p:sp>
        <p:nvSpPr>
          <p:cNvPr id="3" name="מציין מיקום תוכן 2"/>
          <p:cNvSpPr>
            <a:spLocks noGrp="1"/>
          </p:cNvSpPr>
          <p:nvPr>
            <p:ph sz="quarter" idx="1"/>
          </p:nvPr>
        </p:nvSpPr>
        <p:spPr/>
        <p:txBody>
          <a:bodyPr/>
          <a:lstStyle/>
          <a:p>
            <a:r>
              <a:rPr lang="he-IL" dirty="0" smtClean="0"/>
              <a:t>מספר רב של מחרוזות דגימה</a:t>
            </a:r>
          </a:p>
          <a:p>
            <a:endParaRPr lang="he-IL" dirty="0" smtClean="0"/>
          </a:p>
          <a:p>
            <a:pPr>
              <a:buNone/>
            </a:pPr>
            <a:r>
              <a:rPr lang="he-IL" sz="8800" dirty="0" smtClean="0"/>
              <a:t>להוסיף סרטון כאן</a:t>
            </a:r>
          </a:p>
          <a:p>
            <a:pPr>
              <a:buNone/>
            </a:pPr>
            <a:endParaRPr lang="he-IL" dirty="0" smtClean="0"/>
          </a:p>
          <a:p>
            <a:endParaRPr lang="he-IL" dirty="0" smtClean="0"/>
          </a:p>
          <a:p>
            <a:pPr>
              <a:buNone/>
            </a:pPr>
            <a:endParaRPr lang="he-I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פתרון</a:t>
            </a:r>
            <a:endParaRPr lang="he-IL" sz="6000" dirty="0"/>
          </a:p>
        </p:txBody>
      </p:sp>
      <p:sp>
        <p:nvSpPr>
          <p:cNvPr id="3" name="מציין מיקום תוכן 2"/>
          <p:cNvSpPr>
            <a:spLocks noGrp="1"/>
          </p:cNvSpPr>
          <p:nvPr>
            <p:ph sz="quarter" idx="1"/>
          </p:nvPr>
        </p:nvSpPr>
        <p:spPr/>
        <p:txBody>
          <a:bodyPr/>
          <a:lstStyle/>
          <a:p>
            <a:endParaRPr lang="he-IL" dirty="0" smtClean="0"/>
          </a:p>
          <a:p>
            <a:r>
              <a:rPr lang="he-IL" dirty="0" smtClean="0"/>
              <a:t>מקבול התהליך ככל היותר על מנת לשפר את:</a:t>
            </a:r>
          </a:p>
          <a:p>
            <a:pPr lvl="1"/>
            <a:r>
              <a:rPr lang="he-IL" dirty="0" smtClean="0"/>
              <a:t>זמן הריצה.</a:t>
            </a:r>
          </a:p>
          <a:p>
            <a:pPr lvl="1"/>
            <a:r>
              <a:rPr lang="he-IL" dirty="0" smtClean="0"/>
              <a:t>צריכת המשאבים.</a:t>
            </a:r>
          </a:p>
          <a:p>
            <a:pPr>
              <a:buNone/>
            </a:pPr>
            <a:endParaRPr lang="he-IL" dirty="0" smtClean="0"/>
          </a:p>
          <a:p>
            <a:endParaRPr lang="he-IL" dirty="0" smtClean="0"/>
          </a:p>
          <a:p>
            <a:pPr>
              <a:buNone/>
            </a:pPr>
            <a:endParaRPr lang="he-I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הצגה עצמית</a:t>
            </a:r>
            <a:endParaRPr lang="he-IL" sz="6000" dirty="0"/>
          </a:p>
        </p:txBody>
      </p:sp>
      <p:sp>
        <p:nvSpPr>
          <p:cNvPr id="3" name="מציין מיקום תוכן 2"/>
          <p:cNvSpPr>
            <a:spLocks noGrp="1"/>
          </p:cNvSpPr>
          <p:nvPr>
            <p:ph sz="quarter" idx="1"/>
          </p:nvPr>
        </p:nvSpPr>
        <p:spPr/>
        <p:txBody>
          <a:bodyPr>
            <a:normAutofit/>
          </a:bodyPr>
          <a:lstStyle/>
          <a:p>
            <a:r>
              <a:rPr lang="he-IL" sz="8000" dirty="0" smtClean="0"/>
              <a:t>להוסיף סרטון כאן</a:t>
            </a:r>
            <a:endParaRPr lang="he-IL" sz="8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a:t>
            </a:r>
          </a:p>
          <a:p>
            <a:endParaRPr lang="he-IL" dirty="0" smtClean="0"/>
          </a:p>
          <a:p>
            <a:endParaRPr lang="he-IL" dirty="0" smtClean="0"/>
          </a:p>
          <a:p>
            <a:r>
              <a:rPr lang="he-IL" dirty="0" smtClean="0"/>
              <a:t>מחרוזת הדגימה (</a:t>
            </a:r>
            <a:r>
              <a:rPr lang="en-US" dirty="0" smtClean="0"/>
              <a:t>sample</a:t>
            </a:r>
            <a:r>
              <a:rPr lang="he-IL" dirty="0" smtClean="0"/>
              <a:t>)</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a:t>
            </a:r>
          </a:p>
          <a:p>
            <a:endParaRPr lang="he-IL" dirty="0" smtClean="0"/>
          </a:p>
          <a:p>
            <a:endParaRPr lang="he-IL" dirty="0" smtClean="0"/>
          </a:p>
          <a:p>
            <a:r>
              <a:rPr lang="he-IL" dirty="0" smtClean="0"/>
              <a:t>מחרוזת הדגימה (</a:t>
            </a:r>
            <a:r>
              <a:rPr lang="en-US" dirty="0" smtClean="0"/>
              <a:t>sample</a:t>
            </a:r>
            <a:r>
              <a:rPr lang="he-IL" dirty="0" smtClean="0"/>
              <a:t>)</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a:t>
            </a:r>
          </a:p>
          <a:p>
            <a:endParaRPr lang="he-IL" dirty="0" smtClean="0"/>
          </a:p>
          <a:p>
            <a:endParaRPr lang="he-IL" dirty="0" smtClean="0"/>
          </a:p>
          <a:p>
            <a:r>
              <a:rPr lang="he-IL" dirty="0" smtClean="0"/>
              <a:t>מחרוזת הדגימה (</a:t>
            </a:r>
            <a:r>
              <a:rPr lang="en-US" dirty="0" smtClean="0"/>
              <a:t>sample</a:t>
            </a:r>
            <a:r>
              <a:rPr lang="he-IL" dirty="0" smtClean="0"/>
              <a:t>)</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Burrows-Wheeler Aligner</a:t>
            </a:r>
            <a:endParaRPr lang="he-IL" sz="4400" dirty="0"/>
          </a:p>
        </p:txBody>
      </p:sp>
      <p:sp>
        <p:nvSpPr>
          <p:cNvPr id="3" name="מציין מיקום תוכן 2"/>
          <p:cNvSpPr>
            <a:spLocks noGrp="1"/>
          </p:cNvSpPr>
          <p:nvPr>
            <p:ph sz="quarter" idx="1"/>
          </p:nvPr>
        </p:nvSpPr>
        <p:spPr/>
        <p:txBody>
          <a:bodyPr/>
          <a:lstStyle/>
          <a:p>
            <a:endParaRPr lang="en-US" dirty="0" smtClean="0"/>
          </a:p>
          <a:p>
            <a:endParaRPr lang="he-IL" dirty="0" smtClean="0"/>
          </a:p>
          <a:p>
            <a:r>
              <a:rPr lang="he-IL" dirty="0" smtClean="0"/>
              <a:t>אלגוריתם למציאת כלל ההתאמות של מחרוזת אחת בתוך מחרוזת שנייה.</a:t>
            </a:r>
          </a:p>
          <a:p>
            <a:endParaRPr lang="he-IL" dirty="0" smtClean="0"/>
          </a:p>
          <a:p>
            <a:r>
              <a:rPr lang="he-IL" dirty="0" smtClean="0"/>
              <a:t>ניתן גם לחפש התאמות לא מדויקות כלומר התאמות עם חסם על מספר הטעויות.</a:t>
            </a:r>
          </a:p>
          <a:p>
            <a:endParaRPr lang="he-IL"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Burrows-Wheeler Aligner</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עבור הדוגמה וחסם טעויות של 2 נקבל התאמות:</a:t>
            </a:r>
          </a:p>
          <a:p>
            <a:pPr lvl="1"/>
            <a:r>
              <a:rPr lang="he-IL" dirty="0" smtClean="0"/>
              <a:t>היסט 0</a:t>
            </a:r>
          </a:p>
          <a:p>
            <a:pPr lvl="1"/>
            <a:r>
              <a:rPr lang="he-IL" dirty="0" smtClean="0"/>
              <a:t>היסט 5</a:t>
            </a:r>
          </a:p>
          <a:p>
            <a:pPr lvl="1"/>
            <a:r>
              <a:rPr lang="he-IL" dirty="0" smtClean="0"/>
              <a:t>היסט 10</a:t>
            </a:r>
          </a:p>
          <a:p>
            <a:pPr lvl="1"/>
            <a:endParaRPr lang="he-IL" dirty="0" smtClean="0"/>
          </a:p>
          <a:p>
            <a:pPr lvl="1"/>
            <a:endParaRPr lang="he-IL" dirty="0" smtClean="0"/>
          </a:p>
          <a:p>
            <a:pPr lvl="1"/>
            <a:endParaRPr lang="he-IL" dirty="0" smtClean="0"/>
          </a:p>
        </p:txBody>
      </p:sp>
      <p:pic>
        <p:nvPicPr>
          <p:cNvPr id="2052" name="Picture 4"/>
          <p:cNvPicPr>
            <a:picLocks noChangeAspect="1" noChangeArrowheads="1"/>
          </p:cNvPicPr>
          <p:nvPr/>
        </p:nvPicPr>
        <p:blipFill>
          <a:blip r:embed="rId3" cstate="print"/>
          <a:srcRect/>
          <a:stretch>
            <a:fillRect/>
          </a:stretch>
        </p:blipFill>
        <p:spPr bwMode="auto">
          <a:xfrm>
            <a:off x="539552" y="3789040"/>
            <a:ext cx="6406185" cy="158417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אלגוריתם המספק ציון לזהות בין שתי מחרוזות כלשהן.</a:t>
            </a:r>
          </a:p>
          <a:p>
            <a:endParaRPr lang="he-IL" dirty="0" smtClean="0"/>
          </a:p>
          <a:p>
            <a:r>
              <a:rPr lang="he-IL" dirty="0" smtClean="0"/>
              <a:t>האלגוריתם מתחשב במקרים של:</a:t>
            </a:r>
          </a:p>
          <a:p>
            <a:pPr lvl="1"/>
            <a:r>
              <a:rPr lang="he-IL" dirty="0" smtClean="0"/>
              <a:t>התאמה</a:t>
            </a:r>
          </a:p>
          <a:p>
            <a:pPr lvl="1"/>
            <a:r>
              <a:rPr lang="he-IL" dirty="0" smtClean="0"/>
              <a:t>אי התאמה</a:t>
            </a:r>
          </a:p>
          <a:p>
            <a:pPr lvl="1"/>
            <a:r>
              <a:rPr lang="he-IL" dirty="0" smtClean="0"/>
              <a:t>הוספה</a:t>
            </a:r>
          </a:p>
          <a:p>
            <a:pPr lvl="1"/>
            <a:r>
              <a:rPr lang="he-IL" dirty="0" smtClean="0"/>
              <a:t>מחיקה</a:t>
            </a:r>
          </a:p>
          <a:p>
            <a:pPr lvl="1"/>
            <a:endParaRPr lang="he-IL"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התאמה</a:t>
            </a:r>
          </a:p>
          <a:p>
            <a:endParaRPr lang="he-IL" dirty="0" smtClean="0"/>
          </a:p>
        </p:txBody>
      </p:sp>
      <p:pic>
        <p:nvPicPr>
          <p:cNvPr id="3075" name="Picture 3"/>
          <p:cNvPicPr>
            <a:picLocks noChangeAspect="1" noChangeArrowheads="1"/>
          </p:cNvPicPr>
          <p:nvPr/>
        </p:nvPicPr>
        <p:blipFill>
          <a:blip r:embed="rId3" cstate="print"/>
          <a:srcRect/>
          <a:stretch>
            <a:fillRect/>
          </a:stretch>
        </p:blipFill>
        <p:spPr bwMode="auto">
          <a:xfrm>
            <a:off x="761177" y="3000374"/>
            <a:ext cx="7258745" cy="150874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חלון">
  <a:themeElements>
    <a:clrScheme name="חלון">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חלון">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חלון">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TotalTime>
  <Words>560</Words>
  <Application>Microsoft Office PowerPoint</Application>
  <PresentationFormat>‫הצגה על המסך (4:3)</PresentationFormat>
  <Paragraphs>101</Paragraphs>
  <Slides>16</Slides>
  <Notes>14</Notes>
  <HiddenSlides>0</HiddenSlides>
  <MMClips>0</MMClips>
  <ScaleCrop>false</ScaleCrop>
  <HeadingPairs>
    <vt:vector size="4" baseType="variant">
      <vt:variant>
        <vt:lpstr>ערכת נושא</vt:lpstr>
      </vt:variant>
      <vt:variant>
        <vt:i4>1</vt:i4>
      </vt:variant>
      <vt:variant>
        <vt:lpstr>כותרות שקופיות</vt:lpstr>
      </vt:variant>
      <vt:variant>
        <vt:i4>16</vt:i4>
      </vt:variant>
    </vt:vector>
  </HeadingPairs>
  <TitlesOfParts>
    <vt:vector size="17" baseType="lpstr">
      <vt:lpstr>חלון</vt:lpstr>
      <vt:lpstr>פרויקט מקבול אלגוריתם SW</vt:lpstr>
      <vt:lpstr>הצגה עצמית</vt:lpstr>
      <vt:lpstr>הרעיון</vt:lpstr>
      <vt:lpstr>הרעיון</vt:lpstr>
      <vt:lpstr>הרעיון</vt:lpstr>
      <vt:lpstr>Burrows-Wheeler Aligner</vt:lpstr>
      <vt:lpstr>Burrows-Wheeler Aligner</vt:lpstr>
      <vt:lpstr>Smith Waterman</vt:lpstr>
      <vt:lpstr>Smith Waterman</vt:lpstr>
      <vt:lpstr>Smith Waterman</vt:lpstr>
      <vt:lpstr>Smith Waterman</vt:lpstr>
      <vt:lpstr>Smith Waterman</vt:lpstr>
      <vt:lpstr>Smith Waterman</vt:lpstr>
      <vt:lpstr>Smith Waterman</vt:lpstr>
      <vt:lpstr>הבעיה</vt:lpstr>
      <vt:lpstr>פתרון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מקבול אלגוריתם SW</dc:title>
  <dc:creator>Oz</dc:creator>
  <cp:lastModifiedBy>Oz</cp:lastModifiedBy>
  <cp:revision>5</cp:revision>
  <dcterms:created xsi:type="dcterms:W3CDTF">2015-07-02T16:31:24Z</dcterms:created>
  <dcterms:modified xsi:type="dcterms:W3CDTF">2015-07-02T17:20:26Z</dcterms:modified>
</cp:coreProperties>
</file>