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91" r:id="rId5"/>
    <p:sldId id="261" r:id="rId6"/>
    <p:sldId id="262" r:id="rId7"/>
    <p:sldId id="263" r:id="rId8"/>
    <p:sldId id="276" r:id="rId9"/>
    <p:sldId id="292" r:id="rId10"/>
    <p:sldId id="271" r:id="rId11"/>
    <p:sldId id="273" r:id="rId12"/>
    <p:sldId id="278" r:id="rId13"/>
    <p:sldId id="280" r:id="rId14"/>
    <p:sldId id="293" r:id="rId15"/>
    <p:sldId id="282" r:id="rId16"/>
    <p:sldId id="279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138" autoAdjust="0"/>
  </p:normalViewPr>
  <p:slideViewPr>
    <p:cSldViewPr>
      <p:cViewPr varScale="1">
        <p:scale>
          <a:sx n="97" d="100"/>
          <a:sy n="97" d="100"/>
        </p:scale>
        <p:origin x="-20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z\Desktop\sw%20run%20tim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z\Desktop\sw%20run%20tim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z\Desktop\sw%20run%20tim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z\Desktop\sw%20run%20ti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plotArea>
      <c:layout>
        <c:manualLayout>
          <c:layoutTarget val="inner"/>
          <c:xMode val="edge"/>
          <c:yMode val="edge"/>
          <c:x val="0.19970309318811799"/>
          <c:y val="7.7889988522077E-2"/>
          <c:w val="0.57350562955331563"/>
          <c:h val="0.72210326920144152"/>
        </c:manualLayout>
      </c:layout>
      <c:lineChart>
        <c:grouping val="standard"/>
        <c:ser>
          <c:idx val="0"/>
          <c:order val="0"/>
          <c:tx>
            <c:strRef>
              <c:f>גיליון1!$C$1</c:f>
              <c:strCache>
                <c:ptCount val="1"/>
                <c:pt idx="0">
                  <c:v>version1</c:v>
                </c:pt>
              </c:strCache>
            </c:strRef>
          </c:tx>
          <c:cat>
            <c:numRef>
              <c:f>גיליון1!$B$2:$B$6</c:f>
              <c:numCache>
                <c:formatCode>#,##0</c:formatCode>
                <c:ptCount val="5"/>
                <c:pt idx="0">
                  <c:v>31250</c:v>
                </c:pt>
                <c:pt idx="1">
                  <c:v>62500</c:v>
                </c:pt>
                <c:pt idx="2">
                  <c:v>125000</c:v>
                </c:pt>
                <c:pt idx="3">
                  <c:v>250000</c:v>
                </c:pt>
                <c:pt idx="4">
                  <c:v>500000</c:v>
                </c:pt>
              </c:numCache>
            </c:numRef>
          </c:cat>
          <c:val>
            <c:numRef>
              <c:f>גיליון1!$C$2:$C$6</c:f>
              <c:numCache>
                <c:formatCode>General</c:formatCode>
                <c:ptCount val="5"/>
                <c:pt idx="0">
                  <c:v>12.436</c:v>
                </c:pt>
                <c:pt idx="1">
                  <c:v>24.603999999999999</c:v>
                </c:pt>
                <c:pt idx="2">
                  <c:v>36.944000000000003</c:v>
                </c:pt>
                <c:pt idx="3">
                  <c:v>77.59</c:v>
                </c:pt>
                <c:pt idx="4">
                  <c:v>171.23599999999999</c:v>
                </c:pt>
              </c:numCache>
            </c:numRef>
          </c:val>
        </c:ser>
        <c:ser>
          <c:idx val="1"/>
          <c:order val="1"/>
          <c:tx>
            <c:strRef>
              <c:f>גיליון1!$D$1</c:f>
              <c:strCache>
                <c:ptCount val="1"/>
                <c:pt idx="0">
                  <c:v>version2</c:v>
                </c:pt>
              </c:strCache>
            </c:strRef>
          </c:tx>
          <c:cat>
            <c:numRef>
              <c:f>גיליון1!$B$2:$B$6</c:f>
              <c:numCache>
                <c:formatCode>#,##0</c:formatCode>
                <c:ptCount val="5"/>
                <c:pt idx="0">
                  <c:v>31250</c:v>
                </c:pt>
                <c:pt idx="1">
                  <c:v>62500</c:v>
                </c:pt>
                <c:pt idx="2">
                  <c:v>125000</c:v>
                </c:pt>
                <c:pt idx="3">
                  <c:v>250000</c:v>
                </c:pt>
                <c:pt idx="4">
                  <c:v>500000</c:v>
                </c:pt>
              </c:numCache>
            </c:numRef>
          </c:cat>
          <c:val>
            <c:numRef>
              <c:f>גיליון1!$D$2:$D$6</c:f>
              <c:numCache>
                <c:formatCode>General</c:formatCode>
                <c:ptCount val="5"/>
                <c:pt idx="0">
                  <c:v>1.3320000000000001</c:v>
                </c:pt>
                <c:pt idx="1">
                  <c:v>2.7880000000000011</c:v>
                </c:pt>
                <c:pt idx="2">
                  <c:v>5.0979999999999945</c:v>
                </c:pt>
                <c:pt idx="3">
                  <c:v>13.178000000000001</c:v>
                </c:pt>
                <c:pt idx="4">
                  <c:v>26.626000000000001</c:v>
                </c:pt>
              </c:numCache>
            </c:numRef>
          </c:val>
        </c:ser>
        <c:ser>
          <c:idx val="2"/>
          <c:order val="2"/>
          <c:tx>
            <c:strRef>
              <c:f>גיליון1!$E$1</c:f>
              <c:strCache>
                <c:ptCount val="1"/>
                <c:pt idx="0">
                  <c:v>version3</c:v>
                </c:pt>
              </c:strCache>
            </c:strRef>
          </c:tx>
          <c:cat>
            <c:numRef>
              <c:f>גיליון1!$B$2:$B$6</c:f>
              <c:numCache>
                <c:formatCode>#,##0</c:formatCode>
                <c:ptCount val="5"/>
                <c:pt idx="0">
                  <c:v>31250</c:v>
                </c:pt>
                <c:pt idx="1">
                  <c:v>62500</c:v>
                </c:pt>
                <c:pt idx="2">
                  <c:v>125000</c:v>
                </c:pt>
                <c:pt idx="3">
                  <c:v>250000</c:v>
                </c:pt>
                <c:pt idx="4">
                  <c:v>500000</c:v>
                </c:pt>
              </c:numCache>
            </c:numRef>
          </c:cat>
          <c:val>
            <c:numRef>
              <c:f>גיליון1!$E$2:$E$6</c:f>
              <c:numCache>
                <c:formatCode>General</c:formatCode>
                <c:ptCount val="5"/>
                <c:pt idx="0">
                  <c:v>0.74000000000000066</c:v>
                </c:pt>
                <c:pt idx="1">
                  <c:v>2.3359999999999972</c:v>
                </c:pt>
                <c:pt idx="2">
                  <c:v>4.7480000000000002</c:v>
                </c:pt>
                <c:pt idx="3">
                  <c:v>9.24</c:v>
                </c:pt>
                <c:pt idx="4">
                  <c:v>19.204000000000001</c:v>
                </c:pt>
              </c:numCache>
            </c:numRef>
          </c:val>
        </c:ser>
        <c:ser>
          <c:idx val="3"/>
          <c:order val="3"/>
          <c:tx>
            <c:strRef>
              <c:f>גיליון1!$F$1</c:f>
              <c:strCache>
                <c:ptCount val="1"/>
                <c:pt idx="0">
                  <c:v>version4</c:v>
                </c:pt>
              </c:strCache>
            </c:strRef>
          </c:tx>
          <c:cat>
            <c:numRef>
              <c:f>גיליון1!$B$2:$B$6</c:f>
              <c:numCache>
                <c:formatCode>#,##0</c:formatCode>
                <c:ptCount val="5"/>
                <c:pt idx="0">
                  <c:v>31250</c:v>
                </c:pt>
                <c:pt idx="1">
                  <c:v>62500</c:v>
                </c:pt>
                <c:pt idx="2">
                  <c:v>125000</c:v>
                </c:pt>
                <c:pt idx="3">
                  <c:v>250000</c:v>
                </c:pt>
                <c:pt idx="4">
                  <c:v>500000</c:v>
                </c:pt>
              </c:numCache>
            </c:numRef>
          </c:cat>
          <c:val>
            <c:numRef>
              <c:f>גיליון1!$F$2:$F$6</c:f>
              <c:numCache>
                <c:formatCode>General</c:formatCode>
                <c:ptCount val="5"/>
                <c:pt idx="0">
                  <c:v>0.55600000000000005</c:v>
                </c:pt>
                <c:pt idx="1">
                  <c:v>2.3859999999999997</c:v>
                </c:pt>
                <c:pt idx="2">
                  <c:v>4.6839999999999975</c:v>
                </c:pt>
                <c:pt idx="3">
                  <c:v>10.134</c:v>
                </c:pt>
                <c:pt idx="4">
                  <c:v>18.542000000000002</c:v>
                </c:pt>
              </c:numCache>
            </c:numRef>
          </c:val>
        </c:ser>
        <c:ser>
          <c:idx val="4"/>
          <c:order val="4"/>
          <c:tx>
            <c:strRef>
              <c:f>גיליון1!$G$1</c:f>
              <c:strCache>
                <c:ptCount val="1"/>
                <c:pt idx="0">
                  <c:v>version5</c:v>
                </c:pt>
              </c:strCache>
            </c:strRef>
          </c:tx>
          <c:cat>
            <c:numRef>
              <c:f>גיליון1!$B$2:$B$6</c:f>
              <c:numCache>
                <c:formatCode>#,##0</c:formatCode>
                <c:ptCount val="5"/>
                <c:pt idx="0">
                  <c:v>31250</c:v>
                </c:pt>
                <c:pt idx="1">
                  <c:v>62500</c:v>
                </c:pt>
                <c:pt idx="2">
                  <c:v>125000</c:v>
                </c:pt>
                <c:pt idx="3">
                  <c:v>250000</c:v>
                </c:pt>
                <c:pt idx="4">
                  <c:v>500000</c:v>
                </c:pt>
              </c:numCache>
            </c:numRef>
          </c:cat>
          <c:val>
            <c:numRef>
              <c:f>גיליון1!$G$2:$G$6</c:f>
              <c:numCache>
                <c:formatCode>General</c:formatCode>
                <c:ptCount val="5"/>
                <c:pt idx="0">
                  <c:v>1.1479999999999986</c:v>
                </c:pt>
                <c:pt idx="1">
                  <c:v>2.444</c:v>
                </c:pt>
                <c:pt idx="2">
                  <c:v>4.5539999999999985</c:v>
                </c:pt>
                <c:pt idx="3">
                  <c:v>9.8920000000000048</c:v>
                </c:pt>
                <c:pt idx="4">
                  <c:v>18.096</c:v>
                </c:pt>
              </c:numCache>
            </c:numRef>
          </c:val>
        </c:ser>
        <c:marker val="1"/>
        <c:axId val="74092544"/>
        <c:axId val="74407936"/>
      </c:lineChart>
      <c:catAx>
        <c:axId val="74092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e-IL"/>
                  <a:t>מספר</a:t>
                </a:r>
                <a:r>
                  <a:rPr lang="he-IL" baseline="0"/>
                  <a:t> הרצות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</c:title>
        <c:numFmt formatCode="#,##0" sourceLinked="1"/>
        <c:tickLblPos val="nextTo"/>
        <c:crossAx val="74407936"/>
        <c:crosses val="autoZero"/>
        <c:auto val="1"/>
        <c:lblAlgn val="ctr"/>
        <c:lblOffset val="100"/>
      </c:catAx>
      <c:valAx>
        <c:axId val="7440793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he-IL"/>
                  <a:t>זמן בשניות</a:t>
                </a:r>
              </a:p>
            </c:rich>
          </c:tx>
          <c:layout/>
        </c:title>
        <c:numFmt formatCode="General" sourceLinked="1"/>
        <c:tickLblPos val="nextTo"/>
        <c:crossAx val="7409254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8099688473520249"/>
          <c:y val="0.30343615304967692"/>
          <c:w val="0.16144548286604435"/>
          <c:h val="0.36866286209636695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plotArea>
      <c:layout>
        <c:manualLayout>
          <c:layoutTarget val="inner"/>
          <c:xMode val="edge"/>
          <c:yMode val="edge"/>
          <c:x val="0.19970309318811791"/>
          <c:y val="7.7889988522076931E-2"/>
          <c:w val="0.57350562955331563"/>
          <c:h val="0.72210326920144152"/>
        </c:manualLayout>
      </c:layout>
      <c:lineChart>
        <c:grouping val="standard"/>
        <c:ser>
          <c:idx val="0"/>
          <c:order val="0"/>
          <c:tx>
            <c:strRef>
              <c:f>גיליון1!$C$1</c:f>
              <c:strCache>
                <c:ptCount val="1"/>
                <c:pt idx="0">
                  <c:v>version1</c:v>
                </c:pt>
              </c:strCache>
            </c:strRef>
          </c:tx>
          <c:cat>
            <c:numRef>
              <c:f>גיליון1!$B$11:$B$15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numCache>
            </c:numRef>
          </c:cat>
          <c:val>
            <c:numRef>
              <c:f>גיליון1!$C$11:$C$15</c:f>
              <c:numCache>
                <c:formatCode>General</c:formatCode>
                <c:ptCount val="5"/>
                <c:pt idx="0">
                  <c:v>5.1999999999999998E-2</c:v>
                </c:pt>
                <c:pt idx="1">
                  <c:v>1.1279999999999986</c:v>
                </c:pt>
                <c:pt idx="2">
                  <c:v>8.7040000000000006</c:v>
                </c:pt>
                <c:pt idx="3">
                  <c:v>65.440000000000026</c:v>
                </c:pt>
                <c:pt idx="4">
                  <c:v>382.65000000000032</c:v>
                </c:pt>
              </c:numCache>
            </c:numRef>
          </c:val>
        </c:ser>
        <c:ser>
          <c:idx val="1"/>
          <c:order val="1"/>
          <c:tx>
            <c:strRef>
              <c:f>גיליון1!$D$1</c:f>
              <c:strCache>
                <c:ptCount val="1"/>
                <c:pt idx="0">
                  <c:v>version2</c:v>
                </c:pt>
              </c:strCache>
            </c:strRef>
          </c:tx>
          <c:cat>
            <c:numRef>
              <c:f>גיליון1!$B$11:$B$15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numCache>
            </c:numRef>
          </c:cat>
          <c:val>
            <c:numRef>
              <c:f>גיליון1!$D$11:$D$15</c:f>
              <c:numCache>
                <c:formatCode>General</c:formatCode>
                <c:ptCount val="5"/>
                <c:pt idx="0">
                  <c:v>6.8000000000000019E-2</c:v>
                </c:pt>
                <c:pt idx="1">
                  <c:v>0.29000000000000031</c:v>
                </c:pt>
                <c:pt idx="2">
                  <c:v>1.57</c:v>
                </c:pt>
                <c:pt idx="3">
                  <c:v>6.6559999999999944</c:v>
                </c:pt>
                <c:pt idx="4">
                  <c:v>28.018000000000001</c:v>
                </c:pt>
              </c:numCache>
            </c:numRef>
          </c:val>
        </c:ser>
        <c:ser>
          <c:idx val="2"/>
          <c:order val="2"/>
          <c:tx>
            <c:strRef>
              <c:f>גיליון1!$E$1</c:f>
              <c:strCache>
                <c:ptCount val="1"/>
                <c:pt idx="0">
                  <c:v>version3</c:v>
                </c:pt>
              </c:strCache>
            </c:strRef>
          </c:tx>
          <c:cat>
            <c:numRef>
              <c:f>גיליון1!$B$11:$B$15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numCache>
            </c:numRef>
          </c:cat>
          <c:val>
            <c:numRef>
              <c:f>גיליון1!$E$11:$E$15</c:f>
              <c:numCache>
                <c:formatCode>General</c:formatCode>
                <c:ptCount val="5"/>
                <c:pt idx="0">
                  <c:v>3.7999999999999999E-2</c:v>
                </c:pt>
                <c:pt idx="1">
                  <c:v>9.4000000000000028E-2</c:v>
                </c:pt>
                <c:pt idx="2">
                  <c:v>0.79400000000000004</c:v>
                </c:pt>
                <c:pt idx="3">
                  <c:v>4.5780000000000003</c:v>
                </c:pt>
                <c:pt idx="4">
                  <c:v>20.545999999999989</c:v>
                </c:pt>
              </c:numCache>
            </c:numRef>
          </c:val>
        </c:ser>
        <c:ser>
          <c:idx val="3"/>
          <c:order val="3"/>
          <c:tx>
            <c:strRef>
              <c:f>גיליון1!$F$10</c:f>
              <c:strCache>
                <c:ptCount val="1"/>
                <c:pt idx="0">
                  <c:v>version4</c:v>
                </c:pt>
              </c:strCache>
            </c:strRef>
          </c:tx>
          <c:cat>
            <c:numRef>
              <c:f>גיליון1!$B$11:$B$15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numCache>
            </c:numRef>
          </c:cat>
          <c:val>
            <c:numRef>
              <c:f>גיליון1!$F$11:$F$15</c:f>
              <c:numCache>
                <c:formatCode>General</c:formatCode>
                <c:ptCount val="5"/>
                <c:pt idx="0">
                  <c:v>3.0000000000000002E-2</c:v>
                </c:pt>
                <c:pt idx="1">
                  <c:v>0.22</c:v>
                </c:pt>
                <c:pt idx="2">
                  <c:v>0.99199999999999999</c:v>
                </c:pt>
                <c:pt idx="3">
                  <c:v>5.2320000000000002</c:v>
                </c:pt>
                <c:pt idx="4">
                  <c:v>20.495999999999974</c:v>
                </c:pt>
              </c:numCache>
            </c:numRef>
          </c:val>
        </c:ser>
        <c:ser>
          <c:idx val="4"/>
          <c:order val="4"/>
          <c:tx>
            <c:strRef>
              <c:f>גיליון1!$G$1</c:f>
              <c:strCache>
                <c:ptCount val="1"/>
                <c:pt idx="0">
                  <c:v>version5</c:v>
                </c:pt>
              </c:strCache>
            </c:strRef>
          </c:tx>
          <c:cat>
            <c:numRef>
              <c:f>גיליון1!$B$11:$B$15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numCache>
            </c:numRef>
          </c:cat>
          <c:val>
            <c:numRef>
              <c:f>גיליון1!$G$11:$G$15</c:f>
              <c:numCache>
                <c:formatCode>General</c:formatCode>
                <c:ptCount val="5"/>
                <c:pt idx="0">
                  <c:v>2.4E-2</c:v>
                </c:pt>
                <c:pt idx="1">
                  <c:v>0.13</c:v>
                </c:pt>
                <c:pt idx="2">
                  <c:v>1.014</c:v>
                </c:pt>
                <c:pt idx="3">
                  <c:v>5.274</c:v>
                </c:pt>
                <c:pt idx="4">
                  <c:v>20.175999999999988</c:v>
                </c:pt>
              </c:numCache>
            </c:numRef>
          </c:val>
        </c:ser>
        <c:marker val="1"/>
        <c:axId val="112379008"/>
        <c:axId val="112380928"/>
      </c:lineChart>
      <c:catAx>
        <c:axId val="112379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e-IL"/>
                  <a:t>אורך הקריאה</a:t>
                </a:r>
                <a:endParaRPr lang="he-IL" baseline="0"/>
              </a:p>
              <a:p>
                <a:pPr>
                  <a:defRPr/>
                </a:pPr>
                <a:endParaRPr lang="en-US"/>
              </a:p>
            </c:rich>
          </c:tx>
          <c:layout/>
        </c:title>
        <c:numFmt formatCode="General" sourceLinked="1"/>
        <c:tickLblPos val="nextTo"/>
        <c:crossAx val="112380928"/>
        <c:crosses val="autoZero"/>
        <c:auto val="1"/>
        <c:lblAlgn val="ctr"/>
        <c:lblOffset val="100"/>
      </c:catAx>
      <c:valAx>
        <c:axId val="11238092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he-IL"/>
                  <a:t>זמן בשניות</a:t>
                </a:r>
              </a:p>
            </c:rich>
          </c:tx>
          <c:layout/>
        </c:title>
        <c:numFmt formatCode="General" sourceLinked="1"/>
        <c:tickLblPos val="nextTo"/>
        <c:crossAx val="11237900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79580705793774908"/>
          <c:y val="0.30343623065699243"/>
          <c:w val="0.19003121378723425"/>
          <c:h val="0.38810719857672815"/>
        </c:manualLayout>
      </c:layout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plotArea>
      <c:layout>
        <c:manualLayout>
          <c:layoutTarget val="inner"/>
          <c:xMode val="edge"/>
          <c:yMode val="edge"/>
          <c:x val="0.19970309318811791"/>
          <c:y val="7.7889988522076931E-2"/>
          <c:w val="0.57350562955331563"/>
          <c:h val="0.72210326920144152"/>
        </c:manualLayout>
      </c:layout>
      <c:lineChart>
        <c:grouping val="standard"/>
        <c:ser>
          <c:idx val="0"/>
          <c:order val="0"/>
          <c:tx>
            <c:strRef>
              <c:f>גיליון1!$C$20</c:f>
              <c:strCache>
                <c:ptCount val="1"/>
                <c:pt idx="0">
                  <c:v>sequential</c:v>
                </c:pt>
              </c:strCache>
            </c:strRef>
          </c:tx>
          <c:cat>
            <c:numRef>
              <c:f>גיליון1!$B$21:$B$25</c:f>
              <c:numCache>
                <c:formatCode>General</c:formatCode>
                <c:ptCount val="5"/>
                <c:pt idx="0">
                  <c:v>25000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400000</c:v>
                </c:pt>
              </c:numCache>
            </c:numRef>
          </c:cat>
          <c:val>
            <c:numRef>
              <c:f>גיליון1!$C$21:$C$25</c:f>
              <c:numCache>
                <c:formatCode>General</c:formatCode>
                <c:ptCount val="5"/>
                <c:pt idx="0">
                  <c:v>13.3333333333333</c:v>
                </c:pt>
                <c:pt idx="1">
                  <c:v>27.333333333333268</c:v>
                </c:pt>
                <c:pt idx="2">
                  <c:v>54.3333333333333</c:v>
                </c:pt>
                <c:pt idx="3">
                  <c:v>108.33333333333292</c:v>
                </c:pt>
                <c:pt idx="4">
                  <c:v>219.3333333333332</c:v>
                </c:pt>
              </c:numCache>
            </c:numRef>
          </c:val>
        </c:ser>
        <c:ser>
          <c:idx val="1"/>
          <c:order val="1"/>
          <c:tx>
            <c:strRef>
              <c:f>גיליון1!$D$20</c:f>
              <c:strCache>
                <c:ptCount val="1"/>
                <c:pt idx="0">
                  <c:v>1 thread</c:v>
                </c:pt>
              </c:strCache>
            </c:strRef>
          </c:tx>
          <c:cat>
            <c:numRef>
              <c:f>גיליון1!$B$21:$B$25</c:f>
              <c:numCache>
                <c:formatCode>General</c:formatCode>
                <c:ptCount val="5"/>
                <c:pt idx="0">
                  <c:v>25000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400000</c:v>
                </c:pt>
              </c:numCache>
            </c:numRef>
          </c:cat>
          <c:val>
            <c:numRef>
              <c:f>גיליון1!$D$21:$D$25</c:f>
              <c:numCache>
                <c:formatCode>General</c:formatCode>
                <c:ptCount val="5"/>
                <c:pt idx="0">
                  <c:v>13.666666666666611</c:v>
                </c:pt>
                <c:pt idx="1">
                  <c:v>27.333333333333268</c:v>
                </c:pt>
                <c:pt idx="2">
                  <c:v>50</c:v>
                </c:pt>
                <c:pt idx="3">
                  <c:v>106.666666666666</c:v>
                </c:pt>
                <c:pt idx="4">
                  <c:v>210.3333333333332</c:v>
                </c:pt>
              </c:numCache>
            </c:numRef>
          </c:val>
        </c:ser>
        <c:ser>
          <c:idx val="2"/>
          <c:order val="2"/>
          <c:tx>
            <c:strRef>
              <c:f>גיליון1!$E$20</c:f>
              <c:strCache>
                <c:ptCount val="1"/>
                <c:pt idx="0">
                  <c:v>2threads</c:v>
                </c:pt>
              </c:strCache>
            </c:strRef>
          </c:tx>
          <c:cat>
            <c:numRef>
              <c:f>גיליון1!$B$21:$B$25</c:f>
              <c:numCache>
                <c:formatCode>General</c:formatCode>
                <c:ptCount val="5"/>
                <c:pt idx="0">
                  <c:v>25000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400000</c:v>
                </c:pt>
              </c:numCache>
            </c:numRef>
          </c:cat>
          <c:val>
            <c:numRef>
              <c:f>גיליון1!$E$21:$E$25</c:f>
              <c:numCache>
                <c:formatCode>General</c:formatCode>
                <c:ptCount val="5"/>
                <c:pt idx="0">
                  <c:v>7.6666666666666545</c:v>
                </c:pt>
                <c:pt idx="1">
                  <c:v>15.666666666666611</c:v>
                </c:pt>
                <c:pt idx="2">
                  <c:v>29.6666666666666</c:v>
                </c:pt>
                <c:pt idx="3">
                  <c:v>60.666666666666522</c:v>
                </c:pt>
                <c:pt idx="4">
                  <c:v>125.666666666666</c:v>
                </c:pt>
              </c:numCache>
            </c:numRef>
          </c:val>
        </c:ser>
        <c:ser>
          <c:idx val="3"/>
          <c:order val="3"/>
          <c:tx>
            <c:strRef>
              <c:f>גיליון1!$F$20</c:f>
              <c:strCache>
                <c:ptCount val="1"/>
                <c:pt idx="0">
                  <c:v>3 threads</c:v>
                </c:pt>
              </c:strCache>
            </c:strRef>
          </c:tx>
          <c:cat>
            <c:numRef>
              <c:f>גיליון1!$B$21:$B$25</c:f>
              <c:numCache>
                <c:formatCode>General</c:formatCode>
                <c:ptCount val="5"/>
                <c:pt idx="0">
                  <c:v>25000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400000</c:v>
                </c:pt>
              </c:numCache>
            </c:numRef>
          </c:cat>
          <c:val>
            <c:numRef>
              <c:f>גיליון1!$F$21:$F$25</c:f>
              <c:numCache>
                <c:formatCode>General</c:formatCode>
                <c:ptCount val="5"/>
                <c:pt idx="0">
                  <c:v>6.3333333333333366</c:v>
                </c:pt>
                <c:pt idx="1">
                  <c:v>12.666666666666611</c:v>
                </c:pt>
                <c:pt idx="2">
                  <c:v>25.333333333333268</c:v>
                </c:pt>
                <c:pt idx="3">
                  <c:v>50.666666666666522</c:v>
                </c:pt>
                <c:pt idx="4">
                  <c:v>100.666666666666</c:v>
                </c:pt>
              </c:numCache>
            </c:numRef>
          </c:val>
        </c:ser>
        <c:ser>
          <c:idx val="4"/>
          <c:order val="4"/>
          <c:tx>
            <c:strRef>
              <c:f>גיליון1!$G$20</c:f>
              <c:strCache>
                <c:ptCount val="1"/>
                <c:pt idx="0">
                  <c:v>4 threads</c:v>
                </c:pt>
              </c:strCache>
            </c:strRef>
          </c:tx>
          <c:cat>
            <c:numRef>
              <c:f>גיליון1!$B$21:$B$25</c:f>
              <c:numCache>
                <c:formatCode>General</c:formatCode>
                <c:ptCount val="5"/>
                <c:pt idx="0">
                  <c:v>25000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400000</c:v>
                </c:pt>
              </c:numCache>
            </c:numRef>
          </c:cat>
          <c:val>
            <c:numRef>
              <c:f>גיליון1!$G$21:$G$25</c:f>
              <c:numCache>
                <c:formatCode>General</c:formatCode>
                <c:ptCount val="5"/>
                <c:pt idx="0">
                  <c:v>6</c:v>
                </c:pt>
                <c:pt idx="1">
                  <c:v>11.666666666666611</c:v>
                </c:pt>
                <c:pt idx="2">
                  <c:v>23.6666666666666</c:v>
                </c:pt>
                <c:pt idx="3">
                  <c:v>48.3333333333333</c:v>
                </c:pt>
                <c:pt idx="4">
                  <c:v>96.333333333333258</c:v>
                </c:pt>
              </c:numCache>
            </c:numRef>
          </c:val>
        </c:ser>
        <c:marker val="1"/>
        <c:axId val="112311680"/>
        <c:axId val="112317952"/>
      </c:lineChart>
      <c:catAx>
        <c:axId val="112311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e-IL"/>
                  <a:t>מספר</a:t>
                </a:r>
                <a:r>
                  <a:rPr lang="he-IL" baseline="0"/>
                  <a:t> הקריאות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112317952"/>
        <c:crosses val="autoZero"/>
        <c:auto val="1"/>
        <c:lblAlgn val="ctr"/>
        <c:lblOffset val="100"/>
      </c:catAx>
      <c:valAx>
        <c:axId val="11231795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he-IL"/>
                  <a:t>זמן בשניות</a:t>
                </a:r>
              </a:p>
            </c:rich>
          </c:tx>
          <c:layout/>
        </c:title>
        <c:numFmt formatCode="General" sourceLinked="1"/>
        <c:tickLblPos val="nextTo"/>
        <c:crossAx val="112311680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8099688473520249"/>
          <c:y val="0.30343615304967725"/>
          <c:w val="0.16144548286604454"/>
          <c:h val="0.36866286209636717"/>
        </c:manualLayout>
      </c:layout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plotArea>
      <c:layout>
        <c:manualLayout>
          <c:layoutTarget val="inner"/>
          <c:xMode val="edge"/>
          <c:yMode val="edge"/>
          <c:x val="0.24357174103237123"/>
          <c:y val="6.0659813356663754E-2"/>
          <c:w val="0.50087270341207368"/>
          <c:h val="0.74097623213764963"/>
        </c:manualLayout>
      </c:layout>
      <c:lineChart>
        <c:grouping val="standard"/>
        <c:ser>
          <c:idx val="0"/>
          <c:order val="0"/>
          <c:tx>
            <c:strRef>
              <c:f>'[sw run time.xlsx]גיליון1'!$C$30</c:f>
              <c:strCache>
                <c:ptCount val="1"/>
                <c:pt idx="0">
                  <c:v>worst case</c:v>
                </c:pt>
              </c:strCache>
            </c:strRef>
          </c:tx>
          <c:cat>
            <c:numRef>
              <c:f>'[sw run time.xlsx]גיליון1'!$B$31:$B$35</c:f>
              <c:numCache>
                <c:formatCode>General</c:formatCode>
                <c:ptCount val="5"/>
                <c:pt idx="0">
                  <c:v>25000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400000</c:v>
                </c:pt>
              </c:numCache>
            </c:numRef>
          </c:cat>
          <c:val>
            <c:numRef>
              <c:f>'[sw run time.xlsx]גיליון1'!$C$31:$C$35</c:f>
              <c:numCache>
                <c:formatCode>General</c:formatCode>
                <c:ptCount val="5"/>
                <c:pt idx="0">
                  <c:v>150</c:v>
                </c:pt>
                <c:pt idx="1">
                  <c:v>298</c:v>
                </c:pt>
                <c:pt idx="2">
                  <c:v>600</c:v>
                </c:pt>
              </c:numCache>
            </c:numRef>
          </c:val>
        </c:ser>
        <c:ser>
          <c:idx val="1"/>
          <c:order val="1"/>
          <c:tx>
            <c:strRef>
              <c:f>'[sw run time.xlsx]גיליון1'!$D$30</c:f>
              <c:strCache>
                <c:ptCount val="1"/>
                <c:pt idx="0">
                  <c:v>best case</c:v>
                </c:pt>
              </c:strCache>
            </c:strRef>
          </c:tx>
          <c:cat>
            <c:numRef>
              <c:f>'[sw run time.xlsx]גיליון1'!$B$31:$B$35</c:f>
              <c:numCache>
                <c:formatCode>General</c:formatCode>
                <c:ptCount val="5"/>
                <c:pt idx="0">
                  <c:v>25000</c:v>
                </c:pt>
                <c:pt idx="1">
                  <c:v>50000</c:v>
                </c:pt>
                <c:pt idx="2">
                  <c:v>100000</c:v>
                </c:pt>
                <c:pt idx="3">
                  <c:v>200000</c:v>
                </c:pt>
                <c:pt idx="4">
                  <c:v>400000</c:v>
                </c:pt>
              </c:numCache>
            </c:numRef>
          </c:cat>
          <c:val>
            <c:numRef>
              <c:f>'[sw run time.xlsx]גיליון1'!$D$31:$D$35</c:f>
              <c:numCache>
                <c:formatCode>General</c:formatCode>
                <c:ptCount val="5"/>
                <c:pt idx="0">
                  <c:v>6</c:v>
                </c:pt>
                <c:pt idx="1">
                  <c:v>11.666666666666618</c:v>
                </c:pt>
                <c:pt idx="2">
                  <c:v>23.6666666666666</c:v>
                </c:pt>
                <c:pt idx="3">
                  <c:v>48.3333333333333</c:v>
                </c:pt>
                <c:pt idx="4">
                  <c:v>96.333333333333258</c:v>
                </c:pt>
              </c:numCache>
            </c:numRef>
          </c:val>
        </c:ser>
        <c:marker val="1"/>
        <c:axId val="112401792"/>
        <c:axId val="112430464"/>
      </c:lineChart>
      <c:catAx>
        <c:axId val="112401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he-IL"/>
                  <a:t>מספר</a:t>
                </a:r>
                <a:r>
                  <a:rPr lang="he-IL" baseline="0"/>
                  <a:t> הקריאות</a:t>
                </a:r>
                <a:endParaRPr lang="he-IL"/>
              </a:p>
            </c:rich>
          </c:tx>
          <c:layout/>
        </c:title>
        <c:numFmt formatCode="General" sourceLinked="1"/>
        <c:tickLblPos val="nextTo"/>
        <c:crossAx val="112430464"/>
        <c:crosses val="autoZero"/>
        <c:auto val="1"/>
        <c:lblAlgn val="ctr"/>
        <c:lblOffset val="100"/>
      </c:catAx>
      <c:valAx>
        <c:axId val="11243046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he-IL"/>
                  <a:t>זמן בשניות</a:t>
                </a:r>
              </a:p>
            </c:rich>
          </c:tx>
          <c:layout/>
        </c:title>
        <c:numFmt formatCode="General" sourceLinked="1"/>
        <c:tickLblPos val="nextTo"/>
        <c:crossAx val="112401792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78888888888888964"/>
          <c:y val="0.36072725284339424"/>
          <c:w val="0.20370844269466351"/>
          <c:h val="0.16743438320210019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CFFF79-C44D-4836-B8EA-76D6B46F86F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8BBEE03-906A-4BD7-A7F7-953D64ED255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BEE03-906A-4BD7-A7F7-953D64ED2552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מלבן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מלבן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מחבר ישר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מחבר ישר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מחבר ישר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מחבר ישר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מלבן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אליפסה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אליפסה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אליפסה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אליפסה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9" name="מלבן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חבר ישר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מחבר ישר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מחבר ישר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מחבר ישר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מלבן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אליפסה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אליפסה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אליפסה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אליפסה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מחבר ישר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2" name="מציין מיקום טקסט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4" name="מציין מיקום טקסט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חבר ישר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חבר ישר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אליפסה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מציין מיקום תוכן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אליפסה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0" name="מחבר ישר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מלבן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מחבר ישר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מחבר ישר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מציין מיקום של תאריך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כ"ה/תמוז/תשע"ה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אליפסה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852936"/>
            <a:ext cx="6172200" cy="1894362"/>
          </a:xfrm>
        </p:spPr>
        <p:txBody>
          <a:bodyPr/>
          <a:lstStyle/>
          <a:p>
            <a:pPr algn="r"/>
            <a:r>
              <a:rPr lang="he-IL" dirty="0" smtClean="0"/>
              <a:t>שיפור ומקבול מציאת התאמה אופטימאלית ב-</a:t>
            </a:r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מגיש: </a:t>
            </a:r>
            <a:r>
              <a:rPr lang="he-IL" dirty="0" err="1" smtClean="0"/>
              <a:t>ידגר</a:t>
            </a:r>
            <a:r>
              <a:rPr lang="he-IL" dirty="0" smtClean="0"/>
              <a:t> הראל עוז</a:t>
            </a:r>
          </a:p>
          <a:p>
            <a:pPr algn="r"/>
            <a:endParaRPr lang="he-IL" dirty="0" smtClean="0"/>
          </a:p>
          <a:p>
            <a:pPr algn="r"/>
            <a:r>
              <a:rPr lang="he-IL" dirty="0" smtClean="0"/>
              <a:t>מנחה: דר' חסין יהודה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הבעיה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המון קריאות עם מספר התאמות כל אחת, יש לחשב ציון לכל התאמה בנפרד.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עבור מיליון קריאות וממוצע של עשר התאמות לכל קריאה יש לחזור על אלגוריתם </a:t>
            </a:r>
            <a:r>
              <a:rPr lang="en-US" dirty="0" smtClean="0"/>
              <a:t>SW</a:t>
            </a:r>
            <a:r>
              <a:rPr lang="he-IL" dirty="0" smtClean="0"/>
              <a:t> כ-10,000,000 פעמים.</a:t>
            </a:r>
          </a:p>
          <a:p>
            <a:endParaRPr lang="he-IL" dirty="0" smtClean="0"/>
          </a:p>
          <a:p>
            <a:pPr>
              <a:buNone/>
            </a:pPr>
            <a:endParaRPr lang="he-IL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פתרון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שיפור אלגוריתם </a:t>
            </a:r>
            <a:r>
              <a:rPr lang="en-US" dirty="0" smtClean="0"/>
              <a:t>SW</a:t>
            </a:r>
            <a:r>
              <a:rPr lang="he-IL" dirty="0" smtClean="0"/>
              <a:t> ע"י:</a:t>
            </a:r>
            <a:endParaRPr lang="en-US" sz="1400" dirty="0" smtClean="0"/>
          </a:p>
          <a:p>
            <a:pPr lvl="1"/>
            <a:r>
              <a:rPr lang="he-IL" sz="2400" dirty="0" smtClean="0"/>
              <a:t>שיפור זמן הריצה.</a:t>
            </a:r>
            <a:endParaRPr lang="en-US" sz="1400" dirty="0" smtClean="0"/>
          </a:p>
          <a:p>
            <a:pPr lvl="1"/>
            <a:r>
              <a:rPr lang="he-IL" sz="2400" dirty="0" smtClean="0"/>
              <a:t>שיפור צריכת הזיכרון.</a:t>
            </a:r>
            <a:endParaRPr lang="en-US" sz="1400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מקבול התהליך על מנת לנצל את משאבי המחשב בצורה יעילה.</a:t>
            </a:r>
          </a:p>
          <a:p>
            <a:endParaRPr lang="he-IL" dirty="0" smtClean="0"/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שיפור אלגוריתם </a:t>
            </a:r>
            <a:r>
              <a:rPr lang="en-US" sz="6000" dirty="0" smtClean="0"/>
              <a:t>SW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תכנון ומימוש מספר גרסאות </a:t>
            </a:r>
          </a:p>
          <a:p>
            <a:pPr lvl="0"/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636912"/>
            <a:ext cx="6977977" cy="176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אלגוריתם </a:t>
            </a:r>
            <a:r>
              <a:rPr lang="en-US" sz="6000" dirty="0" smtClean="0"/>
              <a:t>SW</a:t>
            </a:r>
            <a:r>
              <a:rPr lang="he-IL" sz="6000" dirty="0" smtClean="0"/>
              <a:t> – גרסה 2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במקום לבצע את חישוב המקסימום </a:t>
            </a:r>
            <a:r>
              <a:rPr lang="he-IL" dirty="0" smtClean="0"/>
              <a:t>(שורה ועמודה) מחדש </a:t>
            </a:r>
            <a:r>
              <a:rPr lang="he-IL" dirty="0" smtClean="0"/>
              <a:t>עבור כל </a:t>
            </a:r>
            <a:r>
              <a:rPr lang="he-IL" dirty="0" smtClean="0"/>
              <a:t>תא שאת ערכו נחשב </a:t>
            </a:r>
            <a:r>
              <a:rPr lang="he-IL" dirty="0" smtClean="0"/>
              <a:t>נשתמש בשתי טבלאות נוספות כדי לשמור את ערכי המקסימום </a:t>
            </a:r>
            <a:r>
              <a:rPr lang="he-IL" dirty="0" smtClean="0"/>
              <a:t>שחושבו.</a:t>
            </a:r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5661248"/>
            <a:ext cx="3672408" cy="693999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725144"/>
            <a:ext cx="3240359" cy="612352"/>
          </a:xfrm>
          <a:prstGeom prst="rect">
            <a:avLst/>
          </a:prstGeom>
          <a:noFill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3356992"/>
            <a:ext cx="6144683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אלגוריתם </a:t>
            </a:r>
            <a:r>
              <a:rPr lang="en-US" sz="6000" dirty="0" smtClean="0"/>
              <a:t>SW</a:t>
            </a:r>
            <a:r>
              <a:rPr lang="he-IL" sz="6000" dirty="0" smtClean="0"/>
              <a:t> – גרסה 2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שיפור זמן הריצה מ-</a:t>
            </a:r>
            <a:endParaRPr lang="he-IL" dirty="0" smtClean="0"/>
          </a:p>
          <a:p>
            <a:pPr>
              <a:buNone/>
            </a:pPr>
            <a:endParaRPr lang="he-IL" dirty="0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1547664" y="4437112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זמן ריצה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צריכת זיכרון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4509120"/>
            <a:ext cx="628433" cy="288032"/>
          </a:xfrm>
          <a:prstGeom prst="rect">
            <a:avLst/>
          </a:prstGeom>
          <a:noFill/>
        </p:spPr>
      </p:pic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4869160"/>
            <a:ext cx="395536" cy="290060"/>
          </a:xfrm>
          <a:prstGeom prst="rect">
            <a:avLst/>
          </a:prstGeom>
          <a:noFill/>
        </p:spPr>
      </p:pic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5661248"/>
            <a:ext cx="628433" cy="288032"/>
          </a:xfrm>
          <a:prstGeom prst="rect">
            <a:avLst/>
          </a:prstGeom>
          <a:noFill/>
        </p:spPr>
      </p:pic>
      <p:pic>
        <p:nvPicPr>
          <p:cNvPr id="15" name="תמונה 14" descr="version2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5696" y="1772816"/>
            <a:ext cx="5274310" cy="215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אלגוריתם </a:t>
            </a:r>
            <a:r>
              <a:rPr lang="en-US" sz="6000" dirty="0" smtClean="0"/>
              <a:t>SW</a:t>
            </a:r>
            <a:r>
              <a:rPr lang="he-IL" sz="6000" dirty="0" smtClean="0"/>
              <a:t> – גרסה 3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ערך כל תא מחושב על סמך התאים הישירים </a:t>
            </a:r>
            <a:r>
              <a:rPr lang="he-IL" dirty="0" smtClean="0"/>
              <a:t>מעליו </a:t>
            </a:r>
            <a:r>
              <a:rPr lang="he-IL" dirty="0" smtClean="0"/>
              <a:t>ושמאלו ולכן ניתן לשמור את </a:t>
            </a:r>
            <a:r>
              <a:rPr lang="he-IL" dirty="0" smtClean="0"/>
              <a:t>הנתונים הנחוצים למילוי שורה חדשה בלבד</a:t>
            </a:r>
            <a:r>
              <a:rPr lang="he-IL" dirty="0" smtClean="0"/>
              <a:t>.</a:t>
            </a:r>
            <a:endParaRPr lang="he-IL" dirty="0" smtClean="0"/>
          </a:p>
          <a:p>
            <a:pPr lvl="0"/>
            <a:endParaRPr lang="he-IL" dirty="0" smtClean="0"/>
          </a:p>
          <a:p>
            <a:pPr lvl="0"/>
            <a:endParaRPr lang="he-IL" dirty="0" smtClean="0"/>
          </a:p>
          <a:p>
            <a:pPr lvl="0"/>
            <a:endParaRPr lang="he-IL" dirty="0" smtClean="0"/>
          </a:p>
          <a:p>
            <a:pPr lvl="0"/>
            <a:endParaRPr lang="he-IL" dirty="0" smtClean="0"/>
          </a:p>
          <a:p>
            <a:pPr lvl="0"/>
            <a:endParaRPr lang="he-IL" dirty="0" smtClean="0"/>
          </a:p>
          <a:p>
            <a:pPr lvl="0"/>
            <a:endParaRPr lang="he-IL" dirty="0" smtClean="0"/>
          </a:p>
          <a:p>
            <a:pPr lvl="0"/>
            <a:endParaRPr lang="he-IL" dirty="0" smtClean="0"/>
          </a:p>
          <a:p>
            <a:pPr lvl="0"/>
            <a:r>
              <a:rPr lang="he-IL" dirty="0" smtClean="0"/>
              <a:t>שיפור צריכת הזיכרון מ-</a:t>
            </a:r>
            <a:endParaRPr lang="he-IL" dirty="0" smtClean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/>
        </p:nvGraphicFramePr>
        <p:xfrm>
          <a:off x="1547664" y="522920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זמן ריצה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צריכת זיכרון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5301208"/>
            <a:ext cx="576064" cy="300033"/>
          </a:xfrm>
          <a:prstGeom prst="rect">
            <a:avLst/>
          </a:prstGeom>
          <a:noFill/>
        </p:spPr>
      </p:pic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5661248"/>
            <a:ext cx="864096" cy="327309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6021288"/>
            <a:ext cx="395536" cy="290060"/>
          </a:xfrm>
          <a:prstGeom prst="rect">
            <a:avLst/>
          </a:prstGeom>
          <a:noFill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2924944"/>
            <a:ext cx="515532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מקבול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חישובי ציונים להתאמות השונות אינם קשורים אחד בשני ולכן נבצע את התהליך במקביל.</a:t>
            </a:r>
          </a:p>
          <a:p>
            <a:pPr lvl="0"/>
            <a:endParaRPr lang="he-IL" dirty="0" smtClean="0"/>
          </a:p>
          <a:p>
            <a:pPr lvl="0"/>
            <a:endParaRPr lang="he-IL" dirty="0" smtClean="0"/>
          </a:p>
          <a:p>
            <a:pPr lvl="0"/>
            <a:r>
              <a:rPr lang="he-IL" dirty="0" smtClean="0"/>
              <a:t>מספר אפשרויות מקבול:</a:t>
            </a:r>
          </a:p>
          <a:p>
            <a:pPr lvl="1"/>
            <a:r>
              <a:rPr lang="en-US" dirty="0" smtClean="0"/>
              <a:t>Thread per hit</a:t>
            </a:r>
          </a:p>
          <a:p>
            <a:pPr lvl="1"/>
            <a:r>
              <a:rPr lang="en-US" dirty="0" smtClean="0"/>
              <a:t>Thread per read</a:t>
            </a:r>
          </a:p>
          <a:p>
            <a:pPr lvl="1"/>
            <a:r>
              <a:rPr lang="en-US" dirty="0" smtClean="0"/>
              <a:t>Thread per hit inside thread per hit</a:t>
            </a:r>
            <a:r>
              <a:rPr lang="he-IL" dirty="0" smtClean="0"/>
              <a:t> </a:t>
            </a:r>
            <a:endParaRPr lang="en-US" sz="1100" dirty="0" smtClean="0"/>
          </a:p>
          <a:p>
            <a:pPr>
              <a:buNone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מקבול </a:t>
            </a:r>
            <a:r>
              <a:rPr lang="en-US" sz="6000" dirty="0" err="1" smtClean="0"/>
              <a:t>Tph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חישוב </a:t>
            </a:r>
            <a:r>
              <a:rPr lang="he-IL" dirty="0" smtClean="0"/>
              <a:t>ציון </a:t>
            </a:r>
            <a:r>
              <a:rPr lang="he-IL" dirty="0" smtClean="0"/>
              <a:t>עבור כל ההתאמות (</a:t>
            </a:r>
            <a:r>
              <a:rPr lang="en-US" dirty="0" smtClean="0"/>
              <a:t>hit</a:t>
            </a:r>
            <a:r>
              <a:rPr lang="he-IL" dirty="0" smtClean="0"/>
              <a:t>) </a:t>
            </a:r>
          </a:p>
          <a:p>
            <a:pPr lvl="0">
              <a:buNone/>
            </a:pPr>
            <a:r>
              <a:rPr lang="he-IL" dirty="0" smtClean="0"/>
              <a:t>	</a:t>
            </a:r>
            <a:r>
              <a:rPr lang="he-IL" dirty="0" smtClean="0"/>
              <a:t>עבור </a:t>
            </a:r>
            <a:r>
              <a:rPr lang="he-IL" dirty="0" smtClean="0"/>
              <a:t>קריאה מסוימת במקביל.</a:t>
            </a:r>
            <a:endParaRPr lang="he-IL" dirty="0"/>
          </a:p>
        </p:txBody>
      </p:sp>
      <p:pic>
        <p:nvPicPr>
          <p:cNvPr id="4" name="תמונה 3" descr="thread per hi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692696"/>
            <a:ext cx="3168352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מקבול </a:t>
            </a:r>
            <a:r>
              <a:rPr lang="en-US" sz="6000" dirty="0" err="1" smtClean="0"/>
              <a:t>Tpr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ביצוע תהליך </a:t>
            </a:r>
            <a:r>
              <a:rPr lang="he-IL" dirty="0" smtClean="0"/>
              <a:t>מציאת ההתאמה </a:t>
            </a:r>
            <a:endParaRPr lang="he-IL" dirty="0" smtClean="0"/>
          </a:p>
          <a:p>
            <a:pPr lvl="0">
              <a:buNone/>
            </a:pPr>
            <a:r>
              <a:rPr lang="he-IL" dirty="0" smtClean="0"/>
              <a:t>	</a:t>
            </a:r>
            <a:r>
              <a:rPr lang="he-IL" dirty="0" smtClean="0"/>
              <a:t>אופטימאלית עבור </a:t>
            </a:r>
            <a:r>
              <a:rPr lang="he-IL" dirty="0" smtClean="0"/>
              <a:t>מספר </a:t>
            </a:r>
            <a:endParaRPr lang="he-IL" dirty="0" smtClean="0"/>
          </a:p>
          <a:p>
            <a:pPr lvl="0">
              <a:buNone/>
            </a:pPr>
            <a:r>
              <a:rPr lang="he-IL" dirty="0" smtClean="0"/>
              <a:t>	</a:t>
            </a:r>
            <a:r>
              <a:rPr lang="he-IL" dirty="0" smtClean="0"/>
              <a:t>קריאות (</a:t>
            </a:r>
            <a:r>
              <a:rPr lang="en-US" dirty="0" smtClean="0"/>
              <a:t>read</a:t>
            </a:r>
            <a:r>
              <a:rPr lang="he-IL" dirty="0" smtClean="0"/>
              <a:t>) </a:t>
            </a:r>
            <a:r>
              <a:rPr lang="he-IL" dirty="0" smtClean="0"/>
              <a:t>במקביל.</a:t>
            </a:r>
            <a:endParaRPr lang="he-IL" dirty="0"/>
          </a:p>
        </p:txBody>
      </p:sp>
      <p:pic>
        <p:nvPicPr>
          <p:cNvPr id="4" name="תמונה 3" descr="thread per re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1124744"/>
            <a:ext cx="3816424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מקבול </a:t>
            </a:r>
            <a:r>
              <a:rPr lang="en-US" sz="6000" dirty="0" err="1" smtClean="0"/>
              <a:t>Tph</a:t>
            </a:r>
            <a:r>
              <a:rPr lang="en-US" sz="6000" dirty="0" smtClean="0"/>
              <a:t> inside </a:t>
            </a:r>
            <a:r>
              <a:rPr lang="en-US" sz="6000" dirty="0" err="1" smtClean="0"/>
              <a:t>Tpr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ביצוע תהליך מציאת ההתאמה </a:t>
            </a:r>
          </a:p>
          <a:p>
            <a:pPr lvl="0">
              <a:buNone/>
            </a:pPr>
            <a:r>
              <a:rPr lang="he-IL" dirty="0" smtClean="0"/>
              <a:t>	אופטימאלית עבור מספר </a:t>
            </a:r>
            <a:endParaRPr lang="he-IL" dirty="0" smtClean="0"/>
          </a:p>
          <a:p>
            <a:pPr lvl="0">
              <a:buNone/>
            </a:pPr>
            <a:r>
              <a:rPr lang="he-IL" dirty="0" smtClean="0"/>
              <a:t>	</a:t>
            </a:r>
            <a:r>
              <a:rPr lang="he-IL" dirty="0" smtClean="0"/>
              <a:t>קריאות (</a:t>
            </a:r>
            <a:r>
              <a:rPr lang="en-US" dirty="0" smtClean="0"/>
              <a:t>read</a:t>
            </a:r>
            <a:r>
              <a:rPr lang="he-IL" dirty="0" smtClean="0"/>
              <a:t>) במקביל ועבור</a:t>
            </a:r>
          </a:p>
          <a:p>
            <a:pPr lvl="0">
              <a:buNone/>
            </a:pPr>
            <a:r>
              <a:rPr lang="he-IL" dirty="0" smtClean="0"/>
              <a:t>	</a:t>
            </a:r>
            <a:r>
              <a:rPr lang="he-IL" dirty="0" smtClean="0"/>
              <a:t>כל קריאה חישוב </a:t>
            </a:r>
            <a:r>
              <a:rPr lang="he-IL" dirty="0" smtClean="0"/>
              <a:t>ציון </a:t>
            </a:r>
            <a:r>
              <a:rPr lang="he-IL" dirty="0" smtClean="0"/>
              <a:t>ההתאמות </a:t>
            </a:r>
          </a:p>
          <a:p>
            <a:pPr lvl="0">
              <a:buNone/>
            </a:pPr>
            <a:r>
              <a:rPr lang="he-IL" dirty="0" smtClean="0"/>
              <a:t>	</a:t>
            </a:r>
            <a:r>
              <a:rPr lang="he-IL" dirty="0" smtClean="0"/>
              <a:t>(</a:t>
            </a:r>
            <a:r>
              <a:rPr lang="en-US" dirty="0" smtClean="0"/>
              <a:t>hit</a:t>
            </a:r>
            <a:r>
              <a:rPr lang="he-IL" dirty="0" smtClean="0"/>
              <a:t>) שלה במקביל.</a:t>
            </a:r>
            <a:endParaRPr lang="en-US" sz="1100" dirty="0" smtClean="0"/>
          </a:p>
          <a:p>
            <a:pPr>
              <a:buNone/>
            </a:pPr>
            <a:endParaRPr lang="he-IL" dirty="0"/>
          </a:p>
        </p:txBody>
      </p:sp>
      <p:pic>
        <p:nvPicPr>
          <p:cNvPr id="4" name="תמונה 3" descr="thread per hit inside thread per re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536" y="1340768"/>
            <a:ext cx="3744416" cy="532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דנ"א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מחרוזת תווים מעל השפה </a:t>
            </a:r>
            <a:r>
              <a:rPr lang="en-US" dirty="0" smtClean="0"/>
              <a:t>{A,C,G,T}</a:t>
            </a: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חשיבותו של הדנ"א בהליך הרפואי עולה עם השנים.</a:t>
            </a:r>
            <a:endParaRPr lang="he-IL" dirty="0" smtClean="0"/>
          </a:p>
          <a:p>
            <a:endParaRPr 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עבודה עתידית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הקשר בין זיכרון ומקבול, עבודה עם מעבד גראפי.</a:t>
            </a:r>
            <a:endParaRPr lang="he-IL" dirty="0"/>
          </a:p>
        </p:txBody>
      </p:sp>
      <p:pic>
        <p:nvPicPr>
          <p:cNvPr id="53250" name="Picture 2" descr="http://www.micronet-techno.co.jp/en/images/page6-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64904"/>
            <a:ext cx="5544616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תוצאות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זמן הריצה של גרסאות </a:t>
            </a:r>
            <a:r>
              <a:rPr lang="en-US" dirty="0" smtClean="0"/>
              <a:t>SW</a:t>
            </a:r>
            <a:r>
              <a:rPr lang="he-IL" dirty="0" smtClean="0"/>
              <a:t> השונות עבור אורך קבוע כתלות במספר הקריאות.</a:t>
            </a:r>
            <a:endParaRPr lang="he-IL" dirty="0"/>
          </a:p>
        </p:txBody>
      </p:sp>
      <p:graphicFrame>
        <p:nvGraphicFramePr>
          <p:cNvPr id="4" name="תרשים 3"/>
          <p:cNvGraphicFramePr/>
          <p:nvPr/>
        </p:nvGraphicFramePr>
        <p:xfrm>
          <a:off x="755576" y="2852936"/>
          <a:ext cx="66247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תוצאות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זמן הריצה של גרסאות </a:t>
            </a:r>
            <a:r>
              <a:rPr lang="en-US" dirty="0" smtClean="0"/>
              <a:t>SW</a:t>
            </a:r>
            <a:r>
              <a:rPr lang="he-IL" dirty="0" smtClean="0"/>
              <a:t> השונות עבור מספר </a:t>
            </a:r>
            <a:r>
              <a:rPr lang="he-IL" dirty="0" smtClean="0"/>
              <a:t>קריאות קבוע </a:t>
            </a:r>
            <a:r>
              <a:rPr lang="he-IL" dirty="0" smtClean="0"/>
              <a:t>כתלות באורך הקריאה.</a:t>
            </a:r>
          </a:p>
          <a:p>
            <a:pPr lvl="0">
              <a:buNone/>
            </a:pPr>
            <a:r>
              <a:rPr lang="he-IL" dirty="0" smtClean="0"/>
              <a:t> </a:t>
            </a:r>
            <a:endParaRPr lang="he-IL" dirty="0"/>
          </a:p>
        </p:txBody>
      </p:sp>
      <p:graphicFrame>
        <p:nvGraphicFramePr>
          <p:cNvPr id="4" name="תרשים 3"/>
          <p:cNvGraphicFramePr/>
          <p:nvPr/>
        </p:nvGraphicFramePr>
        <p:xfrm>
          <a:off x="1187624" y="2924944"/>
          <a:ext cx="6408712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תוצאות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זמן ריצת התהליך בריצה סדרתית/מקבילית כתלות במספר הקריאות וכן במספר החוטים.</a:t>
            </a:r>
            <a:endParaRPr lang="he-IL" dirty="0"/>
          </a:p>
        </p:txBody>
      </p:sp>
      <p:graphicFrame>
        <p:nvGraphicFramePr>
          <p:cNvPr id="4" name="תרשים 3"/>
          <p:cNvGraphicFramePr/>
          <p:nvPr/>
        </p:nvGraphicFramePr>
        <p:xfrm>
          <a:off x="611560" y="2780928"/>
          <a:ext cx="684076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תוצאות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pPr lvl="0"/>
            <a:r>
              <a:rPr lang="he-IL" dirty="0" smtClean="0"/>
              <a:t>זמן ריצת התהליך עבור ריצה סדרתית וגרסת </a:t>
            </a:r>
            <a:r>
              <a:rPr lang="en-US" dirty="0" smtClean="0"/>
              <a:t>SW</a:t>
            </a:r>
            <a:r>
              <a:rPr lang="he-IL" dirty="0" smtClean="0"/>
              <a:t> בסיסית לעומת ריצה מקבילית וגרסת </a:t>
            </a:r>
            <a:r>
              <a:rPr lang="en-US" dirty="0" smtClean="0"/>
              <a:t>SW</a:t>
            </a:r>
            <a:r>
              <a:rPr lang="he-IL" dirty="0" smtClean="0"/>
              <a:t> משופרת כתלות במספר הקריאות.</a:t>
            </a:r>
            <a:endParaRPr lang="he-IL" dirty="0"/>
          </a:p>
        </p:txBody>
      </p:sp>
      <p:graphicFrame>
        <p:nvGraphicFramePr>
          <p:cNvPr id="5" name="תרשים 4"/>
          <p:cNvGraphicFramePr/>
          <p:nvPr/>
        </p:nvGraphicFramePr>
        <p:xfrm>
          <a:off x="1115616" y="3140968"/>
          <a:ext cx="633670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000" dirty="0" smtClean="0"/>
              <a:t>NGS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שיטה חדשנית לריצוף דנ"א </a:t>
            </a:r>
            <a:r>
              <a:rPr lang="en-US" dirty="0" smtClean="0"/>
              <a:t>next generation </a:t>
            </a:r>
            <a:r>
              <a:rPr lang="en-US" dirty="0" smtClean="0"/>
              <a:t>sequencing</a:t>
            </a:r>
            <a:r>
              <a:rPr lang="he-IL" dirty="0" smtClean="0"/>
              <a:t>.</a:t>
            </a: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הורדת עלות התהליך מ-</a:t>
            </a:r>
            <a:r>
              <a:rPr lang="en-US" dirty="0" smtClean="0"/>
              <a:t>100M$</a:t>
            </a:r>
            <a:r>
              <a:rPr lang="he-IL" dirty="0" smtClean="0"/>
              <a:t> ל-</a:t>
            </a:r>
            <a:r>
              <a:rPr lang="en-US" dirty="0" smtClean="0"/>
              <a:t>10K$</a:t>
            </a:r>
            <a:r>
              <a:rPr lang="he-IL" dirty="0" smtClean="0"/>
              <a:t>.</a:t>
            </a:r>
            <a:endParaRPr lang="he-IL" dirty="0" smtClean="0"/>
          </a:p>
          <a:p>
            <a:endParaRPr 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/>
              <a:t>הרעיון</a:t>
            </a:r>
            <a:endParaRPr lang="he-IL" sz="6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מהדנ"א</a:t>
            </a:r>
          </a:p>
          <a:p>
            <a:endParaRPr lang="he-IL" dirty="0" smtClean="0"/>
          </a:p>
          <a:p>
            <a:r>
              <a:rPr lang="he-IL" dirty="0" smtClean="0"/>
              <a:t>התקבלה הקריאה</a:t>
            </a:r>
          </a:p>
          <a:p>
            <a:endParaRPr lang="he-IL" dirty="0" smtClean="0"/>
          </a:p>
          <a:p>
            <a:r>
              <a:rPr lang="he-IL" dirty="0" smtClean="0"/>
              <a:t>נרצה לשחזר את המיקום ממנו הקריאה נחתכה.</a:t>
            </a:r>
            <a:endParaRPr lang="he-IL" dirty="0" smtClean="0"/>
          </a:p>
          <a:p>
            <a:endParaRPr lang="he-IL" dirty="0" smtClean="0"/>
          </a:p>
          <a:p>
            <a:endParaRPr lang="he-I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88840"/>
            <a:ext cx="6480720" cy="59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924944"/>
            <a:ext cx="2016224" cy="52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Burrows-Wheeler Aligner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he-IL" dirty="0" smtClean="0"/>
          </a:p>
          <a:p>
            <a:r>
              <a:rPr lang="he-IL" dirty="0" smtClean="0"/>
              <a:t>אלגוריתם למציאת כלל ההתאמות של מחרוזת אחת בתוך מחרוזת שנייה.</a:t>
            </a:r>
          </a:p>
          <a:p>
            <a:endParaRPr lang="he-IL" dirty="0" smtClean="0"/>
          </a:p>
          <a:p>
            <a:r>
              <a:rPr lang="he-IL" dirty="0" smtClean="0"/>
              <a:t>מבצע חיפוש מסוג </a:t>
            </a:r>
            <a:r>
              <a:rPr lang="en-US" dirty="0" smtClean="0"/>
              <a:t>inexact matching</a:t>
            </a:r>
            <a:r>
              <a:rPr lang="he-IL" dirty="0" smtClean="0"/>
              <a:t>.</a:t>
            </a:r>
          </a:p>
          <a:p>
            <a:endParaRPr lang="he-IL" dirty="0" smtClean="0"/>
          </a:p>
          <a:p>
            <a:r>
              <a:rPr lang="he-IL" dirty="0" smtClean="0"/>
              <a:t>זמן חיפוש אינו תלוי בגודל הטקסט.</a:t>
            </a:r>
          </a:p>
          <a:p>
            <a:pPr>
              <a:buNone/>
            </a:pPr>
            <a:endParaRPr lang="he-IL" dirty="0" smtClean="0"/>
          </a:p>
          <a:p>
            <a:endParaRPr lang="he-IL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Burrows-Wheeler Aligner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לאחר שלב החיפוש עולה השאלה:</a:t>
            </a:r>
          </a:p>
          <a:p>
            <a:pPr>
              <a:buNone/>
            </a:pPr>
            <a:r>
              <a:rPr lang="he-IL" dirty="0" smtClean="0"/>
              <a:t>	לכל מחרוזת מספר התאמות, מיהי ההתאמה האופטימאלית.</a:t>
            </a:r>
          </a:p>
          <a:p>
            <a:endParaRPr lang="he-IL" dirty="0" smtClean="0"/>
          </a:p>
          <a:p>
            <a:r>
              <a:rPr lang="he-IL" dirty="0" smtClean="0"/>
              <a:t>עבור הדוגמה שראינו:</a:t>
            </a:r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05064"/>
            <a:ext cx="640618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אלגוריתם המספק ציון לזהות בין שתי מחרוזות כלשהן.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he-IL" dirty="0" smtClean="0"/>
          </a:p>
          <a:p>
            <a:r>
              <a:rPr lang="he-IL" dirty="0" smtClean="0"/>
              <a:t>האלגוריתם מתחשב במקרים של:</a:t>
            </a:r>
          </a:p>
          <a:p>
            <a:pPr lvl="1"/>
            <a:r>
              <a:rPr lang="he-IL" dirty="0" smtClean="0"/>
              <a:t>התאמה</a:t>
            </a:r>
          </a:p>
          <a:p>
            <a:pPr lvl="1"/>
            <a:r>
              <a:rPr lang="he-IL" dirty="0" smtClean="0"/>
              <a:t>שוני</a:t>
            </a:r>
          </a:p>
          <a:p>
            <a:pPr lvl="1"/>
            <a:r>
              <a:rPr lang="he-IL" dirty="0" smtClean="0"/>
              <a:t>הוספה</a:t>
            </a:r>
          </a:p>
          <a:p>
            <a:pPr lvl="1"/>
            <a:r>
              <a:rPr lang="he-IL" dirty="0" smtClean="0"/>
              <a:t>מחיקה</a:t>
            </a:r>
          </a:p>
          <a:p>
            <a:pPr lvl="1"/>
            <a:endParaRPr lang="he-I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564904"/>
            <a:ext cx="58197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החישוב:</a:t>
            </a:r>
          </a:p>
          <a:p>
            <a:pPr algn="r">
              <a:buNone/>
            </a:pPr>
            <a:r>
              <a:rPr lang="he-IL" dirty="0" smtClean="0"/>
              <a:t>	עבור </a:t>
            </a:r>
            <a:r>
              <a:rPr lang="en-US" dirty="0" smtClean="0"/>
              <a:t>a=“AGCTT”</a:t>
            </a:r>
            <a:r>
              <a:rPr lang="he-IL" dirty="0" smtClean="0"/>
              <a:t> ו-</a:t>
            </a:r>
            <a:r>
              <a:rPr lang="en-US" dirty="0" smtClean="0"/>
              <a:t>b=“AGTCTT”</a:t>
            </a:r>
            <a:r>
              <a:rPr lang="he-IL" dirty="0" smtClean="0"/>
              <a:t> ו-</a:t>
            </a:r>
          </a:p>
          <a:p>
            <a:pPr algn="l" rtl="0">
              <a:buNone/>
            </a:pPr>
            <a:r>
              <a:rPr lang="he-IL" dirty="0" smtClean="0"/>
              <a:t> </a:t>
            </a:r>
            <a:endParaRPr lang="he-I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2744305" cy="133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Oz\Documents\GitHub\BWA-Parallel\final presentation\video resources\example1\SW RUN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924944"/>
            <a:ext cx="4927009" cy="3462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4400" dirty="0" smtClean="0"/>
              <a:t>Smith Waterman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חישוב ציון לכל התאמה לפי הניקוד: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pPr>
              <a:buNone/>
            </a:pP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התאמה אופטימאלית הינה ההתאמ</a:t>
            </a:r>
            <a:r>
              <a:rPr lang="he-IL" dirty="0" smtClean="0"/>
              <a:t>ה בהיסט 0.</a:t>
            </a:r>
            <a:endParaRPr lang="he-IL" dirty="0" smtClean="0"/>
          </a:p>
          <a:p>
            <a:pPr lvl="1"/>
            <a:endParaRPr lang="he-IL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12976"/>
            <a:ext cx="7962387" cy="189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556792"/>
            <a:ext cx="2744305" cy="133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לון">
  <a:themeElements>
    <a:clrScheme name="חלון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חלון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חלון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753</TotalTime>
  <Words>453</Words>
  <Application>Microsoft Office PowerPoint</Application>
  <PresentationFormat>‫הצגה על המסך (4:3)</PresentationFormat>
  <Paragraphs>180</Paragraphs>
  <Slides>24</Slides>
  <Notes>22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5" baseType="lpstr">
      <vt:lpstr>חלון</vt:lpstr>
      <vt:lpstr>שיפור ומקבול מציאת התאמה אופטימאלית ב-DNA</vt:lpstr>
      <vt:lpstr>דנ"א</vt:lpstr>
      <vt:lpstr>NGS</vt:lpstr>
      <vt:lpstr>הרעיון</vt:lpstr>
      <vt:lpstr>Burrows-Wheeler Aligner</vt:lpstr>
      <vt:lpstr>Burrows-Wheeler Aligner</vt:lpstr>
      <vt:lpstr>Smith Waterman</vt:lpstr>
      <vt:lpstr>Smith Waterman</vt:lpstr>
      <vt:lpstr>Smith Waterman</vt:lpstr>
      <vt:lpstr>הבעיה</vt:lpstr>
      <vt:lpstr>פתרון</vt:lpstr>
      <vt:lpstr>שיפור אלגוריתם SW</vt:lpstr>
      <vt:lpstr>אלגוריתם SW – גרסה 2</vt:lpstr>
      <vt:lpstr>אלגוריתם SW – גרסה 2</vt:lpstr>
      <vt:lpstr>אלגוריתם SW – גרסה 3</vt:lpstr>
      <vt:lpstr>מקבול</vt:lpstr>
      <vt:lpstr>מקבול Tph</vt:lpstr>
      <vt:lpstr>מקבול Tpr</vt:lpstr>
      <vt:lpstr>מקבול Tph inside Tpr</vt:lpstr>
      <vt:lpstr>עבודה עתידית</vt:lpstr>
      <vt:lpstr>תוצאות</vt:lpstr>
      <vt:lpstr>תוצאות</vt:lpstr>
      <vt:lpstr>תוצאות</vt:lpstr>
      <vt:lpstr>תוצאות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מקבול אלגוריתם SW</dc:title>
  <dc:creator>Oz</dc:creator>
  <cp:lastModifiedBy>Oz</cp:lastModifiedBy>
  <cp:revision>57</cp:revision>
  <dcterms:created xsi:type="dcterms:W3CDTF">2015-07-02T16:31:24Z</dcterms:created>
  <dcterms:modified xsi:type="dcterms:W3CDTF">2015-07-12T20:07:05Z</dcterms:modified>
</cp:coreProperties>
</file>