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16" r:id="rId2"/>
    <p:sldId id="258" r:id="rId3"/>
    <p:sldId id="315" r:id="rId4"/>
    <p:sldId id="318" r:id="rId5"/>
    <p:sldId id="323" r:id="rId6"/>
    <p:sldId id="321" r:id="rId7"/>
    <p:sldId id="320" r:id="rId8"/>
    <p:sldId id="261" r:id="rId9"/>
    <p:sldId id="263" r:id="rId10"/>
    <p:sldId id="264" r:id="rId11"/>
    <p:sldId id="265" r:id="rId12"/>
    <p:sldId id="266" r:id="rId13"/>
    <p:sldId id="267" r:id="rId14"/>
    <p:sldId id="270" r:id="rId15"/>
    <p:sldId id="334" r:id="rId16"/>
    <p:sldId id="331" r:id="rId17"/>
    <p:sldId id="276" r:id="rId18"/>
    <p:sldId id="277" r:id="rId19"/>
    <p:sldId id="279" r:id="rId20"/>
    <p:sldId id="324" r:id="rId21"/>
    <p:sldId id="336" r:id="rId22"/>
    <p:sldId id="337" r:id="rId23"/>
    <p:sldId id="275" r:id="rId24"/>
    <p:sldId id="278" r:id="rId25"/>
    <p:sldId id="326" r:id="rId26"/>
    <p:sldId id="281" r:id="rId27"/>
    <p:sldId id="280" r:id="rId28"/>
    <p:sldId id="328" r:id="rId29"/>
    <p:sldId id="282" r:id="rId30"/>
    <p:sldId id="302" r:id="rId31"/>
    <p:sldId id="327" r:id="rId32"/>
    <p:sldId id="287" r:id="rId33"/>
    <p:sldId id="259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87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FB314-F653-4794-B0D2-614DF10E7394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F6B85-4FF2-4793-9E13-21CD36878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637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557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23483" y="5661464"/>
            <a:ext cx="5445532" cy="372426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2600" b="0" i="0" kern="1200" spc="10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971550" indent="0">
              <a:buFontTx/>
              <a:buNone/>
              <a:defRPr/>
            </a:lvl4pPr>
            <a:lvl5pPr marL="12573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SPEAKER TITLE GOES HERE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37715" y="6054863"/>
            <a:ext cx="5445532" cy="360678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2400" b="0" i="1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Arial Narrow" pitchFamily="34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971550" indent="0">
              <a:buFontTx/>
              <a:buNone/>
              <a:defRPr/>
            </a:lvl4pPr>
            <a:lvl5pPr marL="12573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Speaker Title Goes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29338" y="3076160"/>
            <a:ext cx="8229600" cy="1828800"/>
          </a:xfrm>
        </p:spPr>
        <p:txBody>
          <a:bodyPr/>
          <a:lstStyle>
            <a:lvl1pPr algn="l">
              <a:lnSpc>
                <a:spcPts val="6100"/>
              </a:lnSpc>
              <a:defRPr lang="en-US" sz="600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defRPr>
            </a:lvl1pPr>
          </a:lstStyle>
          <a:p>
            <a:pPr>
              <a:lnSpc>
                <a:spcPts val="6200"/>
              </a:lnSpc>
            </a:pPr>
            <a:r>
              <a:rPr lang="en-US" dirty="0" smtClean="0"/>
              <a:t>Click to edit Master title</a:t>
            </a:r>
            <a:endParaRPr lang="en-US" sz="6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205" y="369698"/>
            <a:ext cx="1770476" cy="3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8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B2C2-845A-49E0-AA7E-A79483BF870E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38.png"/><Relationship Id="rId10" Type="http://schemas.openxmlformats.org/officeDocument/2006/relationships/image" Target="../media/image34.jpeg"/><Relationship Id="rId4" Type="http://schemas.openxmlformats.org/officeDocument/2006/relationships/image" Target="../media/image43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www.scientificamerican.com/article.cfm?id=the-future-is-for-fool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harel@outbrain.com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harel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2678906"/>
            <a:ext cx="7358063" cy="794742"/>
          </a:xfrm>
          <a:ln/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83" y="463228"/>
            <a:ext cx="3161109" cy="84943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9972" y="223242"/>
            <a:ext cx="2396505" cy="82153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6547" y="5223867"/>
            <a:ext cx="3911203" cy="73335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1301" y="5295305"/>
            <a:ext cx="2415480" cy="186630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5860" y="1102817"/>
            <a:ext cx="1991320" cy="19913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1531" y="1905000"/>
            <a:ext cx="1643063" cy="164306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383" y="4022824"/>
            <a:ext cx="2339578" cy="37058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5798" y="271552"/>
            <a:ext cx="41238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solidFill>
                  <a:srgbClr val="C00000"/>
                </a:solidFill>
              </a:rPr>
              <a:t>D Fails</a:t>
            </a:r>
            <a:endParaRPr lang="en-US" sz="115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024" y="2286000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D sends email</a:t>
            </a:r>
            <a:endParaRPr lang="en-US" sz="4000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angry-birds-christma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027" y="2133600"/>
            <a:ext cx="1044773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81400"/>
            <a:ext cx="3424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Developer of D</a:t>
            </a:r>
          </a:p>
          <a:p>
            <a:r>
              <a:rPr lang="en-US" sz="4000" b="1" dirty="0" smtClean="0">
                <a:solidFill>
                  <a:srgbClr val="00B050"/>
                </a:solidFill>
              </a:rPr>
              <a:t>still works here</a:t>
            </a:r>
            <a:endParaRPr lang="en-US" sz="4000" b="1" dirty="0">
              <a:solidFill>
                <a:srgbClr val="00B050"/>
              </a:solidFill>
            </a:endParaRPr>
          </a:p>
        </p:txBody>
      </p:sp>
      <p:pic>
        <p:nvPicPr>
          <p:cNvPr id="8" name="Picture 7" descr="Woman with I Quit Sig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3429000"/>
            <a:ext cx="1447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7923" y="5706070"/>
            <a:ext cx="5609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Where is the code?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_on_phon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72" y="575608"/>
            <a:ext cx="2371725" cy="1951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8399" y="880408"/>
            <a:ext cx="36867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2am is a </a:t>
            </a:r>
          </a:p>
          <a:p>
            <a:r>
              <a:rPr lang="en-US" sz="4000" dirty="0" smtClean="0"/>
              <a:t>great hour for</a:t>
            </a:r>
          </a:p>
          <a:p>
            <a:r>
              <a:rPr lang="en-US" sz="4000" dirty="0" smtClean="0"/>
              <a:t>troubleshooting!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70768" y="927236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D =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788559" y="2888159"/>
            <a:ext cx="5794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Data from C is missing…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362271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C = </a:t>
            </a:r>
            <a:endParaRPr lang="en-US" sz="7200" dirty="0"/>
          </a:p>
        </p:txBody>
      </p:sp>
      <p:pic>
        <p:nvPicPr>
          <p:cNvPr id="11" name="Picture 10" descr="homer-simpson-angry-on-pho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95" y="4114800"/>
            <a:ext cx="2072105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35295" y="4495800"/>
            <a:ext cx="292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data of C</a:t>
            </a:r>
          </a:p>
          <a:p>
            <a:r>
              <a:rPr lang="en-US" sz="4000" dirty="0" smtClean="0"/>
              <a:t>is all there!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252752"/>
            <a:ext cx="10374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A</a:t>
            </a:r>
            <a:endParaRPr lang="en-US" sz="11500" dirty="0"/>
          </a:p>
        </p:txBody>
      </p:sp>
      <p:sp>
        <p:nvSpPr>
          <p:cNvPr id="14" name="Right Arrow 13"/>
          <p:cNvSpPr/>
          <p:nvPr/>
        </p:nvSpPr>
        <p:spPr>
          <a:xfrm>
            <a:off x="1570863" y="3048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413496" y="2212508"/>
            <a:ext cx="3012564" cy="1882170"/>
            <a:chOff x="2413496" y="2212508"/>
            <a:chExt cx="3012564" cy="1882170"/>
          </a:xfrm>
        </p:grpSpPr>
        <p:sp>
          <p:nvSpPr>
            <p:cNvPr id="12" name="TextBox 11"/>
            <p:cNvSpPr txBox="1"/>
            <p:nvPr/>
          </p:nvSpPr>
          <p:spPr>
            <a:xfrm>
              <a:off x="2413496" y="2232630"/>
              <a:ext cx="98616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/>
                <a:t>B</a:t>
              </a:r>
              <a:endParaRPr lang="en-US" sz="11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4319" y="2212508"/>
              <a:ext cx="9717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/>
                <a:t>C</a:t>
              </a:r>
              <a:endParaRPr lang="en-US" sz="11500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475863" y="3048000"/>
              <a:ext cx="914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10200" y="3776752"/>
            <a:ext cx="10919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mtClean="0"/>
              <a:t>D</a:t>
            </a:r>
            <a:endParaRPr lang="en-US" sz="11500" dirty="0"/>
          </a:p>
        </p:txBody>
      </p:sp>
      <p:sp>
        <p:nvSpPr>
          <p:cNvPr id="19" name="Right Arrow 18"/>
          <p:cNvSpPr/>
          <p:nvPr/>
        </p:nvSpPr>
        <p:spPr>
          <a:xfrm>
            <a:off x="6553200" y="4572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885009" y="3962003"/>
            <a:ext cx="3201194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1034" y="3776752"/>
            <a:ext cx="12025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…</a:t>
            </a:r>
            <a:endParaRPr lang="en-US" sz="115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22254" y="-2286000"/>
            <a:ext cx="1492546" cy="1862048"/>
            <a:chOff x="2622254" y="-2286000"/>
            <a:chExt cx="1492546" cy="1862048"/>
          </a:xfrm>
        </p:grpSpPr>
        <p:sp>
          <p:nvSpPr>
            <p:cNvPr id="22" name="Right Arrow 21"/>
            <p:cNvSpPr/>
            <p:nvPr/>
          </p:nvSpPr>
          <p:spPr>
            <a:xfrm>
              <a:off x="3200400" y="-1490752"/>
              <a:ext cx="914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2254" y="-2286000"/>
              <a:ext cx="65434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/>
                <a:t>J</a:t>
              </a:r>
              <a:endParaRPr lang="en-US" sz="115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19600" y="91440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X:37 seems like a good time… C never finished after X:30 anyway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7200" y="3937575"/>
            <a:ext cx="7848600" cy="3049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53400" y="3352800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304800" y="4800600"/>
            <a:ext cx="28194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J has been working for more than a week before </a:t>
            </a:r>
            <a:r>
              <a:rPr lang="en-US" smtClean="0"/>
              <a:t>the incident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17968 -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6641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8244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Need to rerun processes B, C and D</a:t>
            </a:r>
            <a:endParaRPr lang="en-US" sz="4400" dirty="0"/>
          </a:p>
        </p:txBody>
      </p:sp>
      <p:pic>
        <p:nvPicPr>
          <p:cNvPr id="6" name="Picture 5" descr="confused-m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295400"/>
            <a:ext cx="2819400" cy="1743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359" y="5029200"/>
            <a:ext cx="7610539" cy="11918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Without running A again?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Without colliding with ongoing executions?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02450"/>
            <a:ext cx="3639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Which hours failed?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3911025"/>
            <a:ext cx="787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3200" dirty="0" smtClean="0"/>
              <a:t>How to run all of them for the specific hours?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48874"/>
            <a:ext cx="10374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A</a:t>
            </a:r>
            <a:endParaRPr lang="en-US" sz="115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970609" y="2589609"/>
            <a:ext cx="3201194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08254" y="2252752"/>
            <a:ext cx="65434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J</a:t>
            </a:r>
            <a:endParaRPr lang="en-US" sz="11500" dirty="0"/>
          </a:p>
        </p:txBody>
      </p:sp>
      <p:sp>
        <p:nvSpPr>
          <p:cNvPr id="18" name="Rectangle 17"/>
          <p:cNvSpPr/>
          <p:nvPr/>
        </p:nvSpPr>
        <p:spPr>
          <a:xfrm>
            <a:off x="2286000" y="500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“A will never take more </a:t>
            </a:r>
          </a:p>
          <a:p>
            <a:pPr algn="ctr"/>
            <a:r>
              <a:rPr lang="en-US" dirty="0" smtClean="0"/>
              <a:t>than 15 minutes, so X:20 is more than enough”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7200" y="2328952"/>
            <a:ext cx="7848600" cy="3049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53400" y="1744177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sp>
        <p:nvSpPr>
          <p:cNvPr id="25" name="Right Arrow 24"/>
          <p:cNvSpPr/>
          <p:nvPr/>
        </p:nvSpPr>
        <p:spPr>
          <a:xfrm>
            <a:off x="3124200" y="1566952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04493" y="4114800"/>
            <a:ext cx="7248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 WILL eventually take longer </a:t>
            </a:r>
          </a:p>
        </p:txBody>
      </p:sp>
      <p:pic>
        <p:nvPicPr>
          <p:cNvPr id="27" name="Picture 26" descr="indiangrowthgraphbes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953000"/>
            <a:ext cx="4406900" cy="18288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1962827" y="2346531"/>
            <a:ext cx="493946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54200" y="2438787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X:00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343400"/>
            <a:ext cx="82296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Execution Management</a:t>
            </a:r>
          </a:p>
          <a:p>
            <a:pPr lvl="1"/>
            <a:r>
              <a:rPr lang="en-US" dirty="0" smtClean="0"/>
              <a:t>Full Execution History + Filtering and Searching</a:t>
            </a:r>
          </a:p>
          <a:p>
            <a:pPr lvl="1"/>
            <a:r>
              <a:rPr lang="en-US" dirty="0" smtClean="0"/>
              <a:t>Monitoring and Actionable Alerting</a:t>
            </a:r>
          </a:p>
          <a:p>
            <a:pPr lvl="1"/>
            <a:r>
              <a:rPr lang="en-US" dirty="0" smtClean="0"/>
              <a:t>Automatic Retries</a:t>
            </a:r>
          </a:p>
          <a:p>
            <a:pPr lvl="1"/>
            <a:r>
              <a:rPr lang="en-US" dirty="0" smtClean="0"/>
              <a:t>Web UI</a:t>
            </a:r>
          </a:p>
          <a:p>
            <a:pPr lvl="1"/>
            <a:r>
              <a:rPr lang="en-US" dirty="0" err="1" smtClean="0"/>
              <a:t>JobLogs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Ease of Development</a:t>
            </a:r>
          </a:p>
          <a:p>
            <a:pPr lvl="1"/>
            <a:r>
              <a:rPr lang="en-US" dirty="0" smtClean="0"/>
              <a:t>Declarative Data Processing Definitions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2"/>
            <a:r>
              <a:rPr lang="en-US" dirty="0" smtClean="0"/>
              <a:t>Shared Data, separate development</a:t>
            </a:r>
          </a:p>
          <a:p>
            <a:endParaRPr lang="en-US" dirty="0" smtClean="0"/>
          </a:p>
          <a:p>
            <a:r>
              <a:rPr lang="en-US" dirty="0" smtClean="0"/>
              <a:t>Data Driven Dependencies</a:t>
            </a:r>
          </a:p>
          <a:p>
            <a:pPr lvl="1"/>
            <a:r>
              <a:rPr lang="en-US" dirty="0" smtClean="0"/>
              <a:t>Why?</a:t>
            </a:r>
          </a:p>
        </p:txBody>
      </p:sp>
      <p:pic>
        <p:nvPicPr>
          <p:cNvPr id="8" name="Picture 7" descr="river-artwork-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09800" y="6019800"/>
            <a:ext cx="1981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Robustness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267200" y="6019800"/>
            <a:ext cx="2209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Reliability</a:t>
            </a: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6019800"/>
            <a:ext cx="2209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Parallelism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6729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343400"/>
            <a:ext cx="82296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sz="2800" dirty="0" smtClean="0"/>
          </a:p>
        </p:txBody>
      </p:sp>
      <p:pic>
        <p:nvPicPr>
          <p:cNvPr id="8" name="Picture 7" descr="river-artwork-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  <p:grpSp>
        <p:nvGrpSpPr>
          <p:cNvPr id="9" name="Group 46"/>
          <p:cNvGrpSpPr/>
          <p:nvPr/>
        </p:nvGrpSpPr>
        <p:grpSpPr>
          <a:xfrm>
            <a:off x="1066800" y="1447800"/>
            <a:ext cx="2438400" cy="2057400"/>
            <a:chOff x="838200" y="1828800"/>
            <a:chExt cx="1676400" cy="1295400"/>
          </a:xfrm>
        </p:grpSpPr>
        <p:sp>
          <p:nvSpPr>
            <p:cNvPr id="10" name="Cloud"/>
            <p:cNvSpPr>
              <a:spLocks noChangeAspect="1" noEditPoints="1" noChangeArrowheads="1"/>
            </p:cNvSpPr>
            <p:nvPr/>
          </p:nvSpPr>
          <p:spPr bwMode="auto">
            <a:xfrm>
              <a:off x="838200" y="1828800"/>
              <a:ext cx="1676400" cy="12954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3000" y="2209800"/>
              <a:ext cx="1143000" cy="40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What?</a:t>
              </a:r>
              <a:endParaRPr lang="en-US" sz="3600" dirty="0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5791200" y="1447800"/>
            <a:ext cx="2438400" cy="2057400"/>
            <a:chOff x="838200" y="1828800"/>
            <a:chExt cx="1676400" cy="1295400"/>
          </a:xfrm>
        </p:grpSpPr>
        <p:sp>
          <p:nvSpPr>
            <p:cNvPr id="13" name="Cloud"/>
            <p:cNvSpPr>
              <a:spLocks noChangeAspect="1" noEditPoints="1" noChangeArrowheads="1"/>
            </p:cNvSpPr>
            <p:nvPr/>
          </p:nvSpPr>
          <p:spPr bwMode="auto">
            <a:xfrm>
              <a:off x="838200" y="1828800"/>
              <a:ext cx="1676400" cy="12954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3000" y="2209800"/>
              <a:ext cx="1143000" cy="40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When?</a:t>
              </a:r>
              <a:endParaRPr lang="en-US" sz="3600" dirty="0"/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1066800" y="4343400"/>
            <a:ext cx="2438400" cy="2057400"/>
            <a:chOff x="838200" y="1828800"/>
            <a:chExt cx="1676400" cy="1295400"/>
          </a:xfrm>
        </p:grpSpPr>
        <p:sp>
          <p:nvSpPr>
            <p:cNvPr id="16" name="Cloud"/>
            <p:cNvSpPr>
              <a:spLocks noChangeAspect="1" noEditPoints="1" noChangeArrowheads="1"/>
            </p:cNvSpPr>
            <p:nvPr/>
          </p:nvSpPr>
          <p:spPr bwMode="auto">
            <a:xfrm>
              <a:off x="838200" y="1828800"/>
              <a:ext cx="1676400" cy="12954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3000" y="2209800"/>
              <a:ext cx="1143000" cy="40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Where?</a:t>
              </a:r>
              <a:endParaRPr lang="en-US" sz="3600" dirty="0"/>
            </a:p>
          </p:txBody>
        </p:sp>
      </p:grpSp>
      <p:grpSp>
        <p:nvGrpSpPr>
          <p:cNvPr id="18" name="Group 46"/>
          <p:cNvGrpSpPr/>
          <p:nvPr/>
        </p:nvGrpSpPr>
        <p:grpSpPr>
          <a:xfrm>
            <a:off x="5791200" y="4343400"/>
            <a:ext cx="2438400" cy="2057400"/>
            <a:chOff x="838200" y="1828800"/>
            <a:chExt cx="1676400" cy="1295400"/>
          </a:xfrm>
        </p:grpSpPr>
        <p:sp>
          <p:nvSpPr>
            <p:cNvPr id="19" name="Cloud"/>
            <p:cNvSpPr>
              <a:spLocks noChangeAspect="1" noEditPoints="1" noChangeArrowheads="1"/>
            </p:cNvSpPr>
            <p:nvPr/>
          </p:nvSpPr>
          <p:spPr bwMode="auto">
            <a:xfrm>
              <a:off x="838200" y="1828800"/>
              <a:ext cx="1676400" cy="12954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3000" y="2209800"/>
              <a:ext cx="1143000" cy="40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How?</a:t>
              </a:r>
              <a:endParaRPr 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Layer – the “What”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1237"/>
            <a:ext cx="8229600" cy="3154363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 smtClean="0"/>
              <a:t>Importing from </a:t>
            </a:r>
            <a:r>
              <a:rPr lang="en-US" sz="2400" dirty="0" err="1" smtClean="0"/>
              <a:t>MySQL</a:t>
            </a:r>
            <a:r>
              <a:rPr lang="en-US" sz="2400" dirty="0" smtClean="0"/>
              <a:t> to Hive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Hive Queries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JDBC Queries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Transfer data from Hive into MySQL and to Cassandra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Running External Commands: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, Java, bash, Legacy code, etc.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 descr="14616476-guillot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914400" cy="9847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0" y="1447800"/>
            <a:ext cx="7772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Every data processing task is called a </a:t>
            </a:r>
            <a:r>
              <a:rPr lang="en-US" sz="2800" b="1" dirty="0" smtClean="0"/>
              <a:t>Job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0" y="2362200"/>
            <a:ext cx="7772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 Job can contain multiple </a:t>
            </a:r>
            <a:r>
              <a:rPr lang="en-US" sz="2800" b="1" dirty="0" smtClean="0"/>
              <a:t>Steps</a:t>
            </a: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6324600"/>
            <a:ext cx="7772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Jobs use Parameters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Layer – the “When”</a:t>
            </a:r>
            <a:endParaRPr lang="en-US" dirty="0"/>
          </a:p>
        </p:txBody>
      </p:sp>
      <p:pic>
        <p:nvPicPr>
          <p:cNvPr id="7" name="Picture 6" descr="aaa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044" y="2438400"/>
            <a:ext cx="5366356" cy="37667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81000" y="6381750"/>
            <a:ext cx="44196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Events that describe D</a:t>
            </a:r>
            <a:r>
              <a:rPr lang="en-US" sz="2000" b="1" dirty="0" smtClean="0"/>
              <a:t>ata Availability</a:t>
            </a:r>
          </a:p>
        </p:txBody>
      </p:sp>
      <p:pic>
        <p:nvPicPr>
          <p:cNvPr id="9" name="Picture 8" descr="bbb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220" y="2456925"/>
            <a:ext cx="2552980" cy="210392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14400" y="1295400"/>
            <a:ext cx="7467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/>
              <a:t>Each job registers to an event, which will trigger its execution</a:t>
            </a:r>
            <a:endParaRPr lang="en-US" sz="20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914400" y="1828800"/>
            <a:ext cx="7467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/>
              <a:t>Each job emits an event at job completion</a:t>
            </a:r>
            <a:endParaRPr lang="en-US" sz="2000" b="1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486400" y="6381750"/>
            <a:ext cx="35814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Events that are time dependent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“How” and the “Where”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438400"/>
            <a:ext cx="8229600" cy="2011363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dirty="0" smtClean="0"/>
              <a:t>Integration to other systems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Connecting to Hive/</a:t>
            </a:r>
            <a:r>
              <a:rPr lang="en-US" dirty="0" err="1" smtClean="0"/>
              <a:t>Hadoop</a:t>
            </a:r>
            <a:r>
              <a:rPr lang="en-US" dirty="0" smtClean="0"/>
              <a:t>/Cassandra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Connecting to JDBC Databases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Retries, throttling, timeouts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45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Both handled by the infrastructure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67500" y="2895600"/>
            <a:ext cx="2057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 smtClean="0"/>
              <a:t>Logical names to all data sources</a:t>
            </a:r>
            <a:endParaRPr lang="en-US" sz="3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389437"/>
            <a:ext cx="82296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buNone/>
            </a:pPr>
            <a:endParaRPr lang="en-US" sz="28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876800" y="4419600"/>
            <a:ext cx="38100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 smtClean="0"/>
              <a:t>Centralized Management, email notifications and dashboards</a:t>
            </a:r>
            <a:endParaRPr lang="en-US" sz="32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4465637"/>
            <a:ext cx="82296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Monitoring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Alerts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5380037"/>
            <a:ext cx="82296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 of Execution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76800" y="5486400"/>
            <a:ext cx="38100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 smtClean="0"/>
              <a:t> Actual location is hidden from the developer/ops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3575209"/>
            <a:ext cx="2792456" cy="677585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2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readOnlyDataWarehouse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0" lvl="2"/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en-US" dirty="0" err="1" smtClean="0">
                <a:solidFill>
                  <a:schemeClr val="tx1"/>
                </a:solidFill>
              </a:rPr>
              <a:t>productionCassandra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8" grpId="0" animBg="1"/>
      <p:bldP spid="11" grpId="0" build="p"/>
      <p:bldP spid="12" grpId="0" build="p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Harel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Ben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Attia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Senior Software Engineer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529338" y="3352800"/>
            <a:ext cx="8229600" cy="1828800"/>
          </a:xfrm>
        </p:spPr>
        <p:txBody>
          <a:bodyPr>
            <a:normAutofit/>
          </a:bodyPr>
          <a:lstStyle/>
          <a:p>
            <a:r>
              <a:rPr lang="en-US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River</a:t>
            </a:r>
            <a:br>
              <a:rPr lang="en-US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sz="2800" spc="-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data workflow management system</a:t>
            </a:r>
            <a:endParaRPr lang="en-US" sz="2800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218486" y="5234240"/>
            <a:ext cx="8707028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DCDED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215857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ui-without-u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584"/>
            <a:ext cx="9144000" cy="5309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 UI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648200"/>
            <a:ext cx="9144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job-na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57" y="4883582"/>
            <a:ext cx="2438400" cy="529087"/>
          </a:xfrm>
          <a:prstGeom prst="rect">
            <a:avLst/>
          </a:prstGeom>
        </p:spPr>
      </p:pic>
      <p:pic>
        <p:nvPicPr>
          <p:cNvPr id="12" name="Picture 11" descr="job-param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257" y="5239109"/>
            <a:ext cx="5141343" cy="552091"/>
          </a:xfrm>
          <a:prstGeom prst="rect">
            <a:avLst/>
          </a:prstGeom>
        </p:spPr>
      </p:pic>
      <p:pic>
        <p:nvPicPr>
          <p:cNvPr id="13" name="Picture 12" descr="action-button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943600"/>
            <a:ext cx="3987302" cy="66031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981200" y="3124200"/>
            <a:ext cx="39624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97500" y="3124200"/>
            <a:ext cx="6096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01650" y="3124200"/>
            <a:ext cx="6096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550" y="3165675"/>
            <a:ext cx="1524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53250" y="5749725"/>
            <a:ext cx="1066800" cy="9906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050" y="5749725"/>
            <a:ext cx="1066800" cy="9906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23550" y="5749725"/>
            <a:ext cx="1066800" cy="9906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5625" y="2537750"/>
            <a:ext cx="5334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410200" y="6172200"/>
            <a:ext cx="2743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Job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410200" y="6172200"/>
            <a:ext cx="2743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 Job and Dependents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410200" y="6172200"/>
            <a:ext cx="2743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</a:t>
            </a:r>
            <a:r>
              <a:rPr lang="en-US" dirty="0" err="1" smtClean="0"/>
              <a:t>JobLog</a:t>
            </a:r>
            <a:endParaRPr lang="en-US" dirty="0"/>
          </a:p>
        </p:txBody>
      </p:sp>
      <p:pic>
        <p:nvPicPr>
          <p:cNvPr id="31" name="Picture 30" descr="aa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89" y="2667000"/>
            <a:ext cx="6306911" cy="342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Picture 28" descr="river-artwork-1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Dashboard</a:t>
            </a:r>
            <a:endParaRPr lang="en-US" dirty="0"/>
          </a:p>
        </p:txBody>
      </p:sp>
      <p:pic>
        <p:nvPicPr>
          <p:cNvPr id="4" name="Picture 3" descr="river-presentation-dashboar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6" y="1295400"/>
            <a:ext cx="17238284" cy="7451808"/>
          </a:xfrm>
          <a:prstGeom prst="rect">
            <a:avLst/>
          </a:prstGeom>
        </p:spPr>
      </p:pic>
      <p:pic>
        <p:nvPicPr>
          <p:cNvPr id="5" name="Picture 4" descr="river-artwork-1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0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Dashboard</a:t>
            </a:r>
            <a:endParaRPr lang="en-US" dirty="0"/>
          </a:p>
        </p:txBody>
      </p:sp>
      <p:pic>
        <p:nvPicPr>
          <p:cNvPr id="4" name="Picture 3" descr="river-presentation-dashboar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04710" y="1188784"/>
            <a:ext cx="16729660" cy="7879015"/>
          </a:xfrm>
          <a:prstGeom prst="rect">
            <a:avLst/>
          </a:prstGeom>
        </p:spPr>
      </p:pic>
      <p:pic>
        <p:nvPicPr>
          <p:cNvPr id="5" name="Picture 4" descr="river-artwork-1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9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648200" y="6019800"/>
            <a:ext cx="4267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 only contain </a:t>
            </a:r>
            <a:r>
              <a:rPr lang="en-US" b="1" dirty="0" smtClean="0"/>
              <a:t>what </a:t>
            </a:r>
            <a:r>
              <a:rPr lang="en-US" dirty="0" smtClean="0"/>
              <a:t>needs to be done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399677" y="1976735"/>
            <a:ext cx="5668123" cy="2400657"/>
            <a:chOff x="3399677" y="1849398"/>
            <a:chExt cx="5668123" cy="2400657"/>
          </a:xfrm>
        </p:grpSpPr>
        <p:sp>
          <p:nvSpPr>
            <p:cNvPr id="19" name="TextBox 18"/>
            <p:cNvSpPr txBox="1"/>
            <p:nvPr/>
          </p:nvSpPr>
          <p:spPr>
            <a:xfrm>
              <a:off x="4038600" y="2311063"/>
              <a:ext cx="5029200" cy="19389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sourceDB</a:t>
              </a:r>
              <a:r>
                <a:rPr lang="en-US" sz="2400" dirty="0" smtClean="0"/>
                <a:t> = “</a:t>
              </a:r>
              <a:r>
                <a:rPr lang="en-US" sz="2400" dirty="0" err="1" smtClean="0"/>
                <a:t>productionDatabase</a:t>
              </a:r>
              <a:r>
                <a:rPr lang="en-US" sz="2400" dirty="0" smtClean="0"/>
                <a:t>”</a:t>
              </a:r>
            </a:p>
            <a:p>
              <a:r>
                <a:rPr lang="en-US" sz="2400" dirty="0" err="1" smtClean="0"/>
                <a:t>sourceTable</a:t>
              </a:r>
              <a:r>
                <a:rPr lang="en-US" sz="2400" dirty="0" smtClean="0"/>
                <a:t> = “</a:t>
              </a:r>
              <a:r>
                <a:rPr lang="en-US" sz="2400" dirty="0" err="1" smtClean="0"/>
                <a:t>myRawData</a:t>
              </a:r>
              <a:r>
                <a:rPr lang="en-US" sz="2400" dirty="0" smtClean="0"/>
                <a:t>”</a:t>
              </a:r>
            </a:p>
            <a:p>
              <a:r>
                <a:rPr lang="en-US" sz="2400" dirty="0" err="1" smtClean="0"/>
                <a:t>targetCluster</a:t>
              </a:r>
              <a:r>
                <a:rPr lang="en-US" sz="2400" dirty="0" smtClean="0"/>
                <a:t> = “</a:t>
              </a:r>
              <a:r>
                <a:rPr lang="en-US" sz="2400" dirty="0" err="1" smtClean="0"/>
                <a:t>onlineHadoopCluster</a:t>
              </a:r>
              <a:r>
                <a:rPr lang="en-US" sz="2400" dirty="0" smtClean="0"/>
                <a:t>”</a:t>
              </a:r>
            </a:p>
            <a:p>
              <a:r>
                <a:rPr lang="en-US" sz="2400" dirty="0" err="1" smtClean="0"/>
                <a:t>targetHiveTable</a:t>
              </a:r>
              <a:r>
                <a:rPr lang="en-US" sz="2400" dirty="0" smtClean="0"/>
                <a:t> = “</a:t>
              </a:r>
              <a:r>
                <a:rPr lang="en-US" sz="2400" dirty="0" err="1" smtClean="0"/>
                <a:t>rawDataTable</a:t>
              </a:r>
              <a:r>
                <a:rPr lang="en-US" sz="2400" dirty="0" smtClean="0"/>
                <a:t>”</a:t>
              </a:r>
            </a:p>
            <a:p>
              <a:r>
                <a:rPr lang="en-US" sz="2400" dirty="0" smtClean="0"/>
                <a:t>Filter = “date=</a:t>
              </a:r>
              <a:r>
                <a:rPr lang="en-US" sz="2400" b="1" dirty="0" smtClean="0"/>
                <a:t>#</a:t>
              </a:r>
              <a:r>
                <a:rPr lang="en-US" sz="2400" b="1" dirty="0" err="1" smtClean="0"/>
                <a:t>handledDate</a:t>
              </a:r>
              <a:r>
                <a:rPr lang="en-US" sz="2400" b="1" dirty="0" smtClean="0"/>
                <a:t>#</a:t>
              </a:r>
              <a:r>
                <a:rPr lang="en-US" sz="2400" dirty="0" smtClean="0"/>
                <a:t>”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 rot="2716183">
              <a:off x="3002182" y="2810651"/>
              <a:ext cx="1124796" cy="3298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1849398"/>
              <a:ext cx="5029200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Copy Data From JDBC to Hive</a:t>
              </a:r>
            </a:p>
          </p:txBody>
        </p:sp>
      </p:grpSp>
      <p:pic>
        <p:nvPicPr>
          <p:cNvPr id="15" name="Picture 14" descr="zzz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47800"/>
            <a:ext cx="3914775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a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0800" y="2865574"/>
            <a:ext cx="3733800" cy="262082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bit more about triggers</a:t>
            </a:r>
            <a:endParaRPr lang="en-US" dirty="0"/>
          </a:p>
        </p:txBody>
      </p:sp>
      <p:pic>
        <p:nvPicPr>
          <p:cNvPr id="19" name="Picture 18" descr="aaa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2865574"/>
            <a:ext cx="3733800" cy="262082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04800" y="1524000"/>
            <a:ext cx="845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Triggers have parameters as well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09800" y="2667000"/>
            <a:ext cx="6629400" cy="304800"/>
            <a:chOff x="2209800" y="2667000"/>
            <a:chExt cx="6629400" cy="304800"/>
          </a:xfrm>
        </p:grpSpPr>
        <p:sp>
          <p:nvSpPr>
            <p:cNvPr id="21" name="Rounded Rectangle 20"/>
            <p:cNvSpPr/>
            <p:nvPr/>
          </p:nvSpPr>
          <p:spPr>
            <a:xfrm>
              <a:off x="2209800" y="2667000"/>
              <a:ext cx="22098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Date=2012-10-10,hour=15</a:t>
              </a:r>
              <a:endParaRPr lang="en-US" sz="1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629400" y="2667000"/>
              <a:ext cx="22098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Date=2012-10-10,hour=19</a:t>
              </a:r>
              <a:endParaRPr lang="en-US" sz="1400" b="1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4800" y="5791200"/>
            <a:ext cx="845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Parameters Propagate through jobs and to other 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625 3.703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Point-of-View</a:t>
            </a:r>
            <a:endParaRPr lang="en-US" dirty="0"/>
          </a:p>
        </p:txBody>
      </p:sp>
      <p:pic>
        <p:nvPicPr>
          <p:cNvPr id="6" name="Picture 5" descr="developer-pov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00" y="1455418"/>
            <a:ext cx="4317800" cy="48768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9800" y="1266822"/>
            <a:ext cx="5791200" cy="2133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391025"/>
            <a:ext cx="5791200" cy="2133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8600" y="2819400"/>
            <a:ext cx="18288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 Retries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8600" y="3381375"/>
            <a:ext cx="18288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 </a:t>
            </a:r>
          </a:p>
          <a:p>
            <a:pPr algn="ctr"/>
            <a:r>
              <a:rPr lang="en-US" dirty="0" smtClean="0"/>
              <a:t>Pass-through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6200" y="1600200"/>
            <a:ext cx="7239000" cy="2667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1861458" y="2057400"/>
            <a:ext cx="2405742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Trigger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sp>
        <p:nvSpPr>
          <p:cNvPr id="27" name="Cloud"/>
          <p:cNvSpPr>
            <a:spLocks noChangeAspect="1" noEditPoints="1" noChangeArrowheads="1"/>
          </p:cNvSpPr>
          <p:nvPr/>
        </p:nvSpPr>
        <p:spPr bwMode="auto">
          <a:xfrm>
            <a:off x="2209800" y="4526973"/>
            <a:ext cx="4419600" cy="217862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smtClean="0"/>
              <a:t>External Systems</a:t>
            </a:r>
            <a:endParaRPr lang="en-US" sz="3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454729" y="533400"/>
            <a:ext cx="1219200" cy="807720"/>
            <a:chOff x="2454729" y="533400"/>
            <a:chExt cx="1219200" cy="807720"/>
          </a:xfrm>
        </p:grpSpPr>
        <p:sp>
          <p:nvSpPr>
            <p:cNvPr id="33" name="Rectangle 32"/>
            <p:cNvSpPr/>
            <p:nvPr/>
          </p:nvSpPr>
          <p:spPr>
            <a:xfrm>
              <a:off x="29881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405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357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6833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929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54729" y="5334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Trigger Queue</a:t>
              </a:r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81575" y="542925"/>
            <a:ext cx="1447800" cy="803077"/>
            <a:chOff x="5105400" y="2778323"/>
            <a:chExt cx="1447800" cy="803077"/>
          </a:xfrm>
        </p:grpSpPr>
        <p:sp>
          <p:nvSpPr>
            <p:cNvPr id="48" name="Rectangle 47"/>
            <p:cNvSpPr/>
            <p:nvPr/>
          </p:nvSpPr>
          <p:spPr>
            <a:xfrm>
              <a:off x="57150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674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626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4102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0198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05400" y="27783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Execution Queue</a:t>
              </a:r>
              <a:endParaRPr lang="en-US" sz="1400" dirty="0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828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Hive/</a:t>
            </a:r>
            <a:r>
              <a:rPr lang="en-US" sz="1200" dirty="0" err="1" smtClean="0"/>
              <a:t>Hadoop</a:t>
            </a:r>
            <a:r>
              <a:rPr lang="en-US" sz="1200" dirty="0" smtClean="0"/>
              <a:t> Interface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31750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</a:t>
            </a:r>
          </a:p>
          <a:p>
            <a:pPr algn="ctr"/>
            <a:r>
              <a:rPr lang="en-US" sz="1200" dirty="0" smtClean="0"/>
              <a:t>Interface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4495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Cassandra</a:t>
            </a:r>
          </a:p>
          <a:p>
            <a:pPr algn="ctr"/>
            <a:r>
              <a:rPr lang="en-US" sz="1400" dirty="0" err="1" smtClean="0"/>
              <a:t>Inerface</a:t>
            </a:r>
            <a:endParaRPr lang="en-US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57912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</a:t>
            </a:r>
          </a:p>
          <a:p>
            <a:pPr algn="ctr"/>
            <a:r>
              <a:rPr lang="en-US" sz="1400" dirty="0" smtClean="0"/>
              <a:t>Interface</a:t>
            </a:r>
            <a:endParaRPr lang="en-US" sz="1400" dirty="0"/>
          </a:p>
        </p:txBody>
      </p:sp>
      <p:sp>
        <p:nvSpPr>
          <p:cNvPr id="65" name="Down Arrow 64"/>
          <p:cNvSpPr/>
          <p:nvPr/>
        </p:nvSpPr>
        <p:spPr>
          <a:xfrm>
            <a:off x="60960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47752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34544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21336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495800" y="2057400"/>
            <a:ext cx="3962400" cy="990600"/>
            <a:chOff x="4495800" y="1752600"/>
            <a:chExt cx="3962400" cy="990600"/>
          </a:xfrm>
        </p:grpSpPr>
        <p:sp>
          <p:nvSpPr>
            <p:cNvPr id="19" name="Rounded Rectangle 18"/>
            <p:cNvSpPr/>
            <p:nvPr/>
          </p:nvSpPr>
          <p:spPr>
            <a:xfrm>
              <a:off x="4524375" y="1752600"/>
              <a:ext cx="2362200" cy="762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en-US" sz="1600" dirty="0" smtClean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14160" y="2057399"/>
              <a:ext cx="929640" cy="1690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283070" y="1839144"/>
              <a:ext cx="1175130" cy="904056"/>
              <a:chOff x="2297940" y="4582344"/>
              <a:chExt cx="1175130" cy="904056"/>
            </a:xfrm>
          </p:grpSpPr>
          <p:pic>
            <p:nvPicPr>
              <p:cNvPr id="21" name="Picture 20" descr="db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58670" y="4582344"/>
                <a:ext cx="609600" cy="67545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297940" y="5209401"/>
                <a:ext cx="11751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Spring Batch DB</a:t>
                </a:r>
                <a:endParaRPr lang="en-US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495800" y="1828800"/>
              <a:ext cx="1219200" cy="64698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Execution </a:t>
              </a:r>
            </a:p>
            <a:p>
              <a:pPr algn="ctr"/>
              <a:r>
                <a:rPr lang="en-US" sz="1600" dirty="0" smtClean="0"/>
                <a:t>Manager</a:t>
              </a:r>
              <a:endParaRPr lang="en-US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67400" y="1828800"/>
              <a:ext cx="9144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Spring Batch </a:t>
              </a:r>
              <a:endParaRPr lang="en-US" sz="14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08399" y="1548825"/>
            <a:ext cx="1030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River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" y="2760657"/>
            <a:ext cx="748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Topology</a:t>
            </a:r>
            <a:endParaRPr lang="en-US" sz="1200" dirty="0"/>
          </a:p>
        </p:txBody>
      </p:sp>
      <p:pic>
        <p:nvPicPr>
          <p:cNvPr id="74" name="Picture 73" descr="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944" y="2133600"/>
            <a:ext cx="609600" cy="675456"/>
          </a:xfrm>
          <a:prstGeom prst="rect">
            <a:avLst/>
          </a:prstGeom>
        </p:spPr>
      </p:pic>
      <p:sp>
        <p:nvSpPr>
          <p:cNvPr id="110" name="Rounded Rectangle 109"/>
          <p:cNvSpPr/>
          <p:nvPr/>
        </p:nvSpPr>
        <p:spPr>
          <a:xfrm>
            <a:off x="1447800" y="381000"/>
            <a:ext cx="3200400" cy="27432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4419600" y="381000"/>
            <a:ext cx="4343400" cy="27432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90714" y="1905000"/>
            <a:ext cx="914400" cy="12192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1614714" y="3200400"/>
            <a:ext cx="5548086" cy="16764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23" grpId="0" animBg="1"/>
      <p:bldP spid="124" grpId="0" animBg="1"/>
      <p:bldP spid="1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y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1828800"/>
            <a:ext cx="2009775" cy="4267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Dependencies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smtClean="0"/>
              <a:t>detailed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6200" y="1600200"/>
            <a:ext cx="7239000" cy="2667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1861458" y="2057400"/>
            <a:ext cx="2405742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Trigger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sp>
        <p:nvSpPr>
          <p:cNvPr id="27" name="Cloud"/>
          <p:cNvSpPr>
            <a:spLocks noChangeAspect="1" noEditPoints="1" noChangeArrowheads="1"/>
          </p:cNvSpPr>
          <p:nvPr/>
        </p:nvSpPr>
        <p:spPr bwMode="auto">
          <a:xfrm>
            <a:off x="2209800" y="4526973"/>
            <a:ext cx="4419600" cy="217862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smtClean="0"/>
              <a:t>External Systems</a:t>
            </a:r>
            <a:endParaRPr lang="en-US" sz="3200" dirty="0"/>
          </a:p>
        </p:txBody>
      </p:sp>
      <p:grpSp>
        <p:nvGrpSpPr>
          <p:cNvPr id="2" name="Group 68"/>
          <p:cNvGrpSpPr/>
          <p:nvPr/>
        </p:nvGrpSpPr>
        <p:grpSpPr>
          <a:xfrm>
            <a:off x="2454729" y="533400"/>
            <a:ext cx="1219200" cy="807720"/>
            <a:chOff x="2454729" y="533400"/>
            <a:chExt cx="1219200" cy="807720"/>
          </a:xfrm>
        </p:grpSpPr>
        <p:sp>
          <p:nvSpPr>
            <p:cNvPr id="33" name="Rectangle 32"/>
            <p:cNvSpPr/>
            <p:nvPr/>
          </p:nvSpPr>
          <p:spPr>
            <a:xfrm>
              <a:off x="29881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405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357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6833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929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54729" y="5334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Trigger Queue</a:t>
              </a:r>
              <a:endParaRPr lang="en-US" sz="1400" dirty="0"/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4981575" y="542925"/>
            <a:ext cx="1447800" cy="803077"/>
            <a:chOff x="5105400" y="2778323"/>
            <a:chExt cx="1447800" cy="803077"/>
          </a:xfrm>
        </p:grpSpPr>
        <p:sp>
          <p:nvSpPr>
            <p:cNvPr id="48" name="Rectangle 47"/>
            <p:cNvSpPr/>
            <p:nvPr/>
          </p:nvSpPr>
          <p:spPr>
            <a:xfrm>
              <a:off x="57150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674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626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4102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0198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05400" y="27783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Execution Queue</a:t>
              </a:r>
              <a:endParaRPr lang="en-US" sz="1400" dirty="0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828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Hive/</a:t>
            </a:r>
            <a:r>
              <a:rPr lang="en-US" sz="1200" dirty="0" err="1" smtClean="0"/>
              <a:t>Hadoop</a:t>
            </a:r>
            <a:r>
              <a:rPr lang="en-US" sz="1200" dirty="0" smtClean="0"/>
              <a:t> Interface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31750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</a:t>
            </a:r>
          </a:p>
          <a:p>
            <a:pPr algn="ctr"/>
            <a:r>
              <a:rPr lang="en-US" sz="1200" dirty="0" smtClean="0"/>
              <a:t>Interface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4495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Cassandra</a:t>
            </a:r>
          </a:p>
          <a:p>
            <a:pPr algn="ctr"/>
            <a:r>
              <a:rPr lang="en-US" sz="1400" dirty="0" err="1" smtClean="0"/>
              <a:t>Inerface</a:t>
            </a:r>
            <a:endParaRPr lang="en-US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57912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</a:t>
            </a:r>
          </a:p>
          <a:p>
            <a:pPr algn="ctr"/>
            <a:r>
              <a:rPr lang="en-US" sz="1400" dirty="0" smtClean="0"/>
              <a:t>Interface</a:t>
            </a:r>
            <a:endParaRPr lang="en-US" sz="1400" dirty="0"/>
          </a:p>
        </p:txBody>
      </p:sp>
      <p:sp>
        <p:nvSpPr>
          <p:cNvPr id="65" name="Down Arrow 64"/>
          <p:cNvSpPr/>
          <p:nvPr/>
        </p:nvSpPr>
        <p:spPr>
          <a:xfrm>
            <a:off x="60960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47752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34544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21336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69"/>
          <p:cNvGrpSpPr/>
          <p:nvPr/>
        </p:nvGrpSpPr>
        <p:grpSpPr>
          <a:xfrm>
            <a:off x="4495800" y="2057400"/>
            <a:ext cx="3962400" cy="990600"/>
            <a:chOff x="4495800" y="1752600"/>
            <a:chExt cx="3962400" cy="990600"/>
          </a:xfrm>
        </p:grpSpPr>
        <p:sp>
          <p:nvSpPr>
            <p:cNvPr id="19" name="Rounded Rectangle 18"/>
            <p:cNvSpPr/>
            <p:nvPr/>
          </p:nvSpPr>
          <p:spPr>
            <a:xfrm>
              <a:off x="4524375" y="1752600"/>
              <a:ext cx="2362200" cy="762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en-US" sz="1600" dirty="0" smtClean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14160" y="2057399"/>
              <a:ext cx="929640" cy="1690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7"/>
            <p:cNvGrpSpPr/>
            <p:nvPr/>
          </p:nvGrpSpPr>
          <p:grpSpPr>
            <a:xfrm>
              <a:off x="7283070" y="1839144"/>
              <a:ext cx="1175130" cy="904056"/>
              <a:chOff x="2297940" y="4582344"/>
              <a:chExt cx="1175130" cy="904056"/>
            </a:xfrm>
          </p:grpSpPr>
          <p:pic>
            <p:nvPicPr>
              <p:cNvPr id="21" name="Picture 20" descr="db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58670" y="4582344"/>
                <a:ext cx="609600" cy="67545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297940" y="5209401"/>
                <a:ext cx="11751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Spring Batch DB</a:t>
                </a:r>
                <a:endParaRPr lang="en-US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495800" y="1828800"/>
              <a:ext cx="1219200" cy="64698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Execution </a:t>
              </a:r>
            </a:p>
            <a:p>
              <a:pPr algn="ctr"/>
              <a:r>
                <a:rPr lang="en-US" sz="1600" dirty="0" smtClean="0"/>
                <a:t>Manager</a:t>
              </a:r>
              <a:endParaRPr lang="en-US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67400" y="1828800"/>
              <a:ext cx="9144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Spring Batch </a:t>
              </a:r>
              <a:endParaRPr lang="en-US" sz="14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08399" y="1548825"/>
            <a:ext cx="1030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River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" y="2760657"/>
            <a:ext cx="748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Topology</a:t>
            </a:r>
            <a:endParaRPr lang="en-US" sz="1200" dirty="0"/>
          </a:p>
        </p:txBody>
      </p:sp>
      <p:pic>
        <p:nvPicPr>
          <p:cNvPr id="74" name="Picture 73" descr="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944" y="2133600"/>
            <a:ext cx="609600" cy="675456"/>
          </a:xfrm>
          <a:prstGeom prst="rect">
            <a:avLst/>
          </a:prstGeom>
        </p:spPr>
      </p:pic>
      <p:grpSp>
        <p:nvGrpSpPr>
          <p:cNvPr id="6" name="Group 163"/>
          <p:cNvGrpSpPr/>
          <p:nvPr/>
        </p:nvGrpSpPr>
        <p:grpSpPr>
          <a:xfrm>
            <a:off x="0" y="533400"/>
            <a:ext cx="2683329" cy="659487"/>
            <a:chOff x="0" y="533400"/>
            <a:chExt cx="2683329" cy="659487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990600" y="533400"/>
              <a:ext cx="1692729" cy="5410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2600" y="790575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T1</a:t>
              </a:r>
              <a:endParaRPr 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0" y="762000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 rot="10800000">
            <a:off x="762000" y="2286000"/>
            <a:ext cx="1066800" cy="1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" name="Group 179"/>
          <p:cNvGrpSpPr/>
          <p:nvPr/>
        </p:nvGrpSpPr>
        <p:grpSpPr>
          <a:xfrm>
            <a:off x="762000" y="2590800"/>
            <a:ext cx="1219200" cy="304800"/>
            <a:chOff x="762000" y="2590800"/>
            <a:chExt cx="1219200" cy="304800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838200" y="25908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62000" y="26186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Job1,Job2</a:t>
              </a:r>
              <a:endParaRPr lang="en-US" sz="1200" dirty="0"/>
            </a:p>
          </p:txBody>
        </p:sp>
      </p:grpSp>
      <p:grpSp>
        <p:nvGrpSpPr>
          <p:cNvPr id="8" name="Group 178"/>
          <p:cNvGrpSpPr/>
          <p:nvPr/>
        </p:nvGrpSpPr>
        <p:grpSpPr>
          <a:xfrm>
            <a:off x="5562600" y="1376680"/>
            <a:ext cx="1219200" cy="680720"/>
            <a:chOff x="5562600" y="1371600"/>
            <a:chExt cx="1219200" cy="680720"/>
          </a:xfrm>
        </p:grpSpPr>
        <p:cxnSp>
          <p:nvCxnSpPr>
            <p:cNvPr id="114" name="Straight Arrow Connector 113"/>
            <p:cNvCxnSpPr/>
            <p:nvPr/>
          </p:nvCxnSpPr>
          <p:spPr>
            <a:xfrm rot="5400000">
              <a:off x="5260340" y="171116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562600" y="16002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Job1,Job2</a:t>
              </a:r>
              <a:endParaRPr lang="en-US" sz="1200" dirty="0"/>
            </a:p>
          </p:txBody>
        </p:sp>
      </p:grpSp>
      <p:grpSp>
        <p:nvGrpSpPr>
          <p:cNvPr id="9" name="Group 134"/>
          <p:cNvGrpSpPr/>
          <p:nvPr/>
        </p:nvGrpSpPr>
        <p:grpSpPr>
          <a:xfrm>
            <a:off x="6324600" y="1295400"/>
            <a:ext cx="1676400" cy="914400"/>
            <a:chOff x="7010400" y="152400"/>
            <a:chExt cx="1676400" cy="914400"/>
          </a:xfrm>
        </p:grpSpPr>
        <p:sp>
          <p:nvSpPr>
            <p:cNvPr id="134" name="Rounded Rectangle 133"/>
            <p:cNvSpPr/>
            <p:nvPr/>
          </p:nvSpPr>
          <p:spPr>
            <a:xfrm>
              <a:off x="7010400" y="152400"/>
              <a:ext cx="1143000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32"/>
            <p:cNvGrpSpPr/>
            <p:nvPr/>
          </p:nvGrpSpPr>
          <p:grpSpPr>
            <a:xfrm>
              <a:off x="7239000" y="228600"/>
              <a:ext cx="1447800" cy="762000"/>
              <a:chOff x="7010400" y="457200"/>
              <a:chExt cx="1447800" cy="762000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7010400" y="4572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Job2</a:t>
                </a:r>
                <a:endParaRPr lang="en-US" dirty="0"/>
              </a:p>
            </p:txBody>
          </p:sp>
          <p:pic>
            <p:nvPicPr>
              <p:cNvPr id="132" name="Picture 131" descr="check-mark-clip-art_431710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86600" y="609844"/>
                <a:ext cx="659960" cy="609356"/>
              </a:xfrm>
              <a:prstGeom prst="rect">
                <a:avLst/>
              </a:prstGeom>
            </p:spPr>
          </p:pic>
        </p:grpSp>
      </p:grpSp>
      <p:grpSp>
        <p:nvGrpSpPr>
          <p:cNvPr id="11" name="Group 175"/>
          <p:cNvGrpSpPr/>
          <p:nvPr/>
        </p:nvGrpSpPr>
        <p:grpSpPr>
          <a:xfrm>
            <a:off x="3825240" y="838200"/>
            <a:ext cx="1770018" cy="1159331"/>
            <a:chOff x="3825240" y="866001"/>
            <a:chExt cx="1770018" cy="1159331"/>
          </a:xfrm>
        </p:grpSpPr>
        <p:cxnSp>
          <p:nvCxnSpPr>
            <p:cNvPr id="111" name="Straight Arrow Connector 110"/>
            <p:cNvCxnSpPr/>
            <p:nvPr/>
          </p:nvCxnSpPr>
          <p:spPr>
            <a:xfrm flipV="1">
              <a:off x="3825240" y="1079302"/>
              <a:ext cx="1461135" cy="9460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376058" y="8660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</p:grpSp>
      <p:grpSp>
        <p:nvGrpSpPr>
          <p:cNvPr id="12" name="Group 156"/>
          <p:cNvGrpSpPr/>
          <p:nvPr/>
        </p:nvGrpSpPr>
        <p:grpSpPr>
          <a:xfrm>
            <a:off x="6324600" y="1295400"/>
            <a:ext cx="1676400" cy="914400"/>
            <a:chOff x="7010400" y="152400"/>
            <a:chExt cx="1676400" cy="914400"/>
          </a:xfrm>
        </p:grpSpPr>
        <p:sp>
          <p:nvSpPr>
            <p:cNvPr id="158" name="Rounded Rectangle 157"/>
            <p:cNvSpPr/>
            <p:nvPr/>
          </p:nvSpPr>
          <p:spPr>
            <a:xfrm>
              <a:off x="7010400" y="152400"/>
              <a:ext cx="1143000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58"/>
            <p:cNvGrpSpPr/>
            <p:nvPr/>
          </p:nvGrpSpPr>
          <p:grpSpPr>
            <a:xfrm>
              <a:off x="7239000" y="228600"/>
              <a:ext cx="1447800" cy="762000"/>
              <a:chOff x="7010400" y="457200"/>
              <a:chExt cx="1447800" cy="762000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7010400" y="4572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Job1</a:t>
                </a:r>
                <a:endParaRPr lang="en-US" dirty="0"/>
              </a:p>
            </p:txBody>
          </p:sp>
          <p:pic>
            <p:nvPicPr>
              <p:cNvPr id="161" name="Picture 160" descr="check-mark-clip-art_431710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86600" y="609844"/>
                <a:ext cx="659960" cy="609356"/>
              </a:xfrm>
              <a:prstGeom prst="rect">
                <a:avLst/>
              </a:prstGeom>
            </p:spPr>
          </p:pic>
        </p:grpSp>
      </p:grpSp>
      <p:grpSp>
        <p:nvGrpSpPr>
          <p:cNvPr id="15" name="Group 173"/>
          <p:cNvGrpSpPr/>
          <p:nvPr/>
        </p:nvGrpSpPr>
        <p:grpSpPr>
          <a:xfrm>
            <a:off x="3445330" y="852325"/>
            <a:ext cx="1431471" cy="1160625"/>
            <a:chOff x="3445330" y="866001"/>
            <a:chExt cx="1431471" cy="1160625"/>
          </a:xfrm>
        </p:grpSpPr>
        <p:cxnSp>
          <p:nvCxnSpPr>
            <p:cNvPr id="138" name="Straight Arrow Connector 137"/>
            <p:cNvCxnSpPr/>
            <p:nvPr/>
          </p:nvCxnSpPr>
          <p:spPr>
            <a:xfrm rot="10800000">
              <a:off x="3445330" y="1074421"/>
              <a:ext cx="1431471" cy="9522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3646716" y="8660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T2</a:t>
              </a:r>
              <a:endParaRPr lang="en-US" sz="1200" dirty="0"/>
            </a:p>
          </p:txBody>
        </p:sp>
      </p:grpSp>
      <p:grpSp>
        <p:nvGrpSpPr>
          <p:cNvPr id="16" name="Group 171"/>
          <p:cNvGrpSpPr/>
          <p:nvPr/>
        </p:nvGrpSpPr>
        <p:grpSpPr>
          <a:xfrm>
            <a:off x="3046412" y="1380649"/>
            <a:ext cx="611188" cy="680720"/>
            <a:chOff x="3046412" y="1377474"/>
            <a:chExt cx="611188" cy="680720"/>
          </a:xfrm>
        </p:grpSpPr>
        <p:cxnSp>
          <p:nvCxnSpPr>
            <p:cNvPr id="80" name="Straight Arrow Connector 79"/>
            <p:cNvCxnSpPr/>
            <p:nvPr/>
          </p:nvCxnSpPr>
          <p:spPr>
            <a:xfrm rot="5400000">
              <a:off x="2706846" y="1717040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276600" y="160020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T2</a:t>
              </a:r>
              <a:endParaRPr lang="en-US" sz="1400" dirty="0"/>
            </a:p>
          </p:txBody>
        </p:sp>
      </p:grpSp>
      <p:grpSp>
        <p:nvGrpSpPr>
          <p:cNvPr id="18" name="Group 180"/>
          <p:cNvGrpSpPr/>
          <p:nvPr/>
        </p:nvGrpSpPr>
        <p:grpSpPr>
          <a:xfrm>
            <a:off x="762000" y="2600325"/>
            <a:ext cx="1219200" cy="296049"/>
            <a:chOff x="762000" y="2743200"/>
            <a:chExt cx="1219200" cy="296049"/>
          </a:xfrm>
        </p:grpSpPr>
        <p:sp>
          <p:nvSpPr>
            <p:cNvPr id="154" name="TextBox 153"/>
            <p:cNvSpPr txBox="1"/>
            <p:nvPr/>
          </p:nvSpPr>
          <p:spPr>
            <a:xfrm>
              <a:off x="762000" y="276225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838200" y="27432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oup 172"/>
          <p:cNvGrpSpPr/>
          <p:nvPr/>
        </p:nvGrpSpPr>
        <p:grpSpPr>
          <a:xfrm>
            <a:off x="3057526" y="1376680"/>
            <a:ext cx="600074" cy="680720"/>
            <a:chOff x="2971800" y="1390650"/>
            <a:chExt cx="600074" cy="680720"/>
          </a:xfrm>
        </p:grpSpPr>
        <p:sp>
          <p:nvSpPr>
            <p:cNvPr id="153" name="TextBox 152"/>
            <p:cNvSpPr txBox="1"/>
            <p:nvPr/>
          </p:nvSpPr>
          <p:spPr>
            <a:xfrm>
              <a:off x="3190874" y="1617345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T3</a:t>
              </a:r>
              <a:endParaRPr lang="en-US" sz="1400" dirty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rot="5400000">
              <a:off x="2632234" y="173021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" name="Group 170"/>
          <p:cNvGrpSpPr/>
          <p:nvPr/>
        </p:nvGrpSpPr>
        <p:grpSpPr>
          <a:xfrm>
            <a:off x="3046412" y="1376680"/>
            <a:ext cx="611188" cy="680720"/>
            <a:chOff x="2894012" y="1403826"/>
            <a:chExt cx="611188" cy="680720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162913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T1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rot="5400000">
              <a:off x="2554446" y="1743392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oup 177"/>
          <p:cNvGrpSpPr/>
          <p:nvPr/>
        </p:nvGrpSpPr>
        <p:grpSpPr>
          <a:xfrm>
            <a:off x="5562600" y="1376680"/>
            <a:ext cx="1219200" cy="680720"/>
            <a:chOff x="5457825" y="1371600"/>
            <a:chExt cx="1219200" cy="680720"/>
          </a:xfrm>
        </p:grpSpPr>
        <p:sp>
          <p:nvSpPr>
            <p:cNvPr id="156" name="TextBox 155"/>
            <p:cNvSpPr txBox="1"/>
            <p:nvPr/>
          </p:nvSpPr>
          <p:spPr>
            <a:xfrm>
              <a:off x="5457825" y="1594346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 rot="5400000">
              <a:off x="5146834" y="171116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 rot="10800000">
            <a:off x="762001" y="2284410"/>
            <a:ext cx="1066800" cy="1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3" name="Picture 202" descr="logic-flow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4" name="Picture 203" descr="logic-flow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5" name="Picture 204" descr="logic-flow-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6" name="Picture 205" descr="logic-flow-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7" name="Picture 206" descr="logic-flow-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8" name="Picture 207" descr="logic-flow-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9" name="Picture 208" descr="logic-flow-7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10" name="Picture 209" descr="logic-flow-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76200" y="6258580"/>
            <a:ext cx="2616165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Success Example</a:t>
            </a:r>
            <a:endParaRPr lang="en-US" sz="2800" dirty="0"/>
          </a:p>
        </p:txBody>
      </p:sp>
      <p:grpSp>
        <p:nvGrpSpPr>
          <p:cNvPr id="28" name="Group 108"/>
          <p:cNvGrpSpPr/>
          <p:nvPr/>
        </p:nvGrpSpPr>
        <p:grpSpPr>
          <a:xfrm>
            <a:off x="3352800" y="826726"/>
            <a:ext cx="2362200" cy="1154474"/>
            <a:chOff x="3352800" y="826726"/>
            <a:chExt cx="2362200" cy="1154474"/>
          </a:xfrm>
        </p:grpSpPr>
        <p:grpSp>
          <p:nvGrpSpPr>
            <p:cNvPr id="29" name="Group 181"/>
            <p:cNvGrpSpPr/>
            <p:nvPr/>
          </p:nvGrpSpPr>
          <p:grpSpPr>
            <a:xfrm>
              <a:off x="3810000" y="826726"/>
              <a:ext cx="1785258" cy="1154474"/>
              <a:chOff x="3810000" y="140926"/>
              <a:chExt cx="1785258" cy="1154474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4376058" y="140926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Job1,Job2</a:t>
                </a:r>
                <a:endParaRPr lang="en-US" sz="1200" dirty="0"/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flipV="1">
                <a:off x="3810000" y="349370"/>
                <a:ext cx="1461135" cy="9460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3352800" y="990600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  <p:grpSp>
        <p:nvGrpSpPr>
          <p:cNvPr id="30" name="Group 117"/>
          <p:cNvGrpSpPr/>
          <p:nvPr/>
        </p:nvGrpSpPr>
        <p:grpSpPr>
          <a:xfrm>
            <a:off x="2374900" y="2819400"/>
            <a:ext cx="4864100" cy="533401"/>
            <a:chOff x="2374900" y="2819400"/>
            <a:chExt cx="4864100" cy="533401"/>
          </a:xfrm>
        </p:grpSpPr>
        <p:grpSp>
          <p:nvGrpSpPr>
            <p:cNvPr id="31" name="Group 164"/>
            <p:cNvGrpSpPr/>
            <p:nvPr/>
          </p:nvGrpSpPr>
          <p:grpSpPr>
            <a:xfrm>
              <a:off x="2374900" y="2819400"/>
              <a:ext cx="3962399" cy="533401"/>
              <a:chOff x="2374900" y="2819400"/>
              <a:chExt cx="3962399" cy="533401"/>
            </a:xfrm>
          </p:grpSpPr>
          <p:cxnSp>
            <p:nvCxnSpPr>
              <p:cNvPr id="117" name="Straight Arrow Connector 116"/>
              <p:cNvCxnSpPr>
                <a:endCxn id="60" idx="0"/>
              </p:cNvCxnSpPr>
              <p:nvPr/>
            </p:nvCxnSpPr>
            <p:spPr>
              <a:xfrm rot="5400000">
                <a:off x="3773488" y="1420813"/>
                <a:ext cx="533400" cy="3330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endCxn id="61" idx="0"/>
              </p:cNvCxnSpPr>
              <p:nvPr/>
            </p:nvCxnSpPr>
            <p:spPr>
              <a:xfrm rot="5400000">
                <a:off x="4446588" y="2093913"/>
                <a:ext cx="533400" cy="19843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62" idx="0"/>
              </p:cNvCxnSpPr>
              <p:nvPr/>
            </p:nvCxnSpPr>
            <p:spPr>
              <a:xfrm rot="5400000">
                <a:off x="5106988" y="2754313"/>
                <a:ext cx="533400" cy="663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endCxn id="63" idx="0"/>
              </p:cNvCxnSpPr>
              <p:nvPr/>
            </p:nvCxnSpPr>
            <p:spPr>
              <a:xfrm rot="16200000" flipH="1">
                <a:off x="5754687" y="2770187"/>
                <a:ext cx="533400" cy="6318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2819400" y="29234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(from Job1)</a:t>
              </a:r>
              <a:endParaRPr 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19800" y="28956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</a:t>
              </a:r>
              <a:r>
                <a:rPr lang="en-US" sz="1200" smtClean="0"/>
                <a:t>from Job2)</a:t>
              </a:r>
              <a:endParaRPr lang="en-US" sz="1200" dirty="0"/>
            </a:p>
          </p:txBody>
        </p:sp>
      </p:grpSp>
      <p:grpSp>
        <p:nvGrpSpPr>
          <p:cNvPr id="32" name="Group 120"/>
          <p:cNvGrpSpPr/>
          <p:nvPr/>
        </p:nvGrpSpPr>
        <p:grpSpPr>
          <a:xfrm>
            <a:off x="3048000" y="857250"/>
            <a:ext cx="2362200" cy="1155700"/>
            <a:chOff x="3048000" y="857250"/>
            <a:chExt cx="2362200" cy="1155700"/>
          </a:xfrm>
        </p:grpSpPr>
        <p:grpSp>
          <p:nvGrpSpPr>
            <p:cNvPr id="38" name="Group 174"/>
            <p:cNvGrpSpPr/>
            <p:nvPr/>
          </p:nvGrpSpPr>
          <p:grpSpPr>
            <a:xfrm>
              <a:off x="3448050" y="857250"/>
              <a:ext cx="1431471" cy="1155700"/>
              <a:chOff x="3429000" y="977899"/>
              <a:chExt cx="1431471" cy="1155700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3627664" y="977899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T3</a:t>
                </a:r>
                <a:endParaRPr lang="en-US" sz="1200" dirty="0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>
              <a:xfrm rot="10800000">
                <a:off x="3429000" y="1181394"/>
                <a:ext cx="1431471" cy="9522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3048000" y="1016913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" y="1600200"/>
            <a:ext cx="7239000" cy="2667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861458" y="2057400"/>
            <a:ext cx="2405742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Trigger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2209800" y="4526973"/>
            <a:ext cx="4419600" cy="217862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smtClean="0"/>
              <a:t>External Systems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454729" y="533400"/>
            <a:ext cx="1219200" cy="807720"/>
            <a:chOff x="2454729" y="533400"/>
            <a:chExt cx="1219200" cy="807720"/>
          </a:xfrm>
        </p:grpSpPr>
        <p:sp>
          <p:nvSpPr>
            <p:cNvPr id="9" name="Rectangle 8"/>
            <p:cNvSpPr/>
            <p:nvPr/>
          </p:nvSpPr>
          <p:spPr>
            <a:xfrm>
              <a:off x="29881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05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357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833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929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4729" y="5334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Trigger Queue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81575" y="542925"/>
            <a:ext cx="1447800" cy="803077"/>
            <a:chOff x="5105400" y="2778323"/>
            <a:chExt cx="1447800" cy="803077"/>
          </a:xfrm>
        </p:grpSpPr>
        <p:sp>
          <p:nvSpPr>
            <p:cNvPr id="16" name="Rectangle 15"/>
            <p:cNvSpPr/>
            <p:nvPr/>
          </p:nvSpPr>
          <p:spPr>
            <a:xfrm>
              <a:off x="57150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102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198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05400" y="27783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Execution Queue</a:t>
              </a:r>
              <a:endParaRPr lang="en-US" sz="14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828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Hive/</a:t>
            </a:r>
            <a:r>
              <a:rPr lang="en-US" sz="1200" dirty="0" err="1" smtClean="0"/>
              <a:t>Hadoop</a:t>
            </a:r>
            <a:r>
              <a:rPr lang="en-US" sz="1200" dirty="0" smtClean="0"/>
              <a:t> Interface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31750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</a:t>
            </a:r>
          </a:p>
          <a:p>
            <a:pPr algn="ctr"/>
            <a:r>
              <a:rPr lang="en-US" sz="1200" dirty="0" smtClean="0"/>
              <a:t>Interface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Cassandra</a:t>
            </a:r>
          </a:p>
          <a:p>
            <a:pPr algn="ctr"/>
            <a:r>
              <a:rPr lang="en-US" sz="1400" dirty="0" err="1" smtClean="0"/>
              <a:t>Inerface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57912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</a:t>
            </a:r>
          </a:p>
          <a:p>
            <a:pPr algn="ctr"/>
            <a:r>
              <a:rPr lang="en-US" sz="1400" dirty="0" smtClean="0"/>
              <a:t>Interface</a:t>
            </a:r>
            <a:endParaRPr lang="en-US" sz="1400" dirty="0"/>
          </a:p>
        </p:txBody>
      </p:sp>
      <p:sp>
        <p:nvSpPr>
          <p:cNvPr id="26" name="Down Arrow 25"/>
          <p:cNvSpPr/>
          <p:nvPr/>
        </p:nvSpPr>
        <p:spPr>
          <a:xfrm>
            <a:off x="60960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7752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4544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1336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495800" y="2057400"/>
            <a:ext cx="3962400" cy="990600"/>
            <a:chOff x="4495800" y="1752600"/>
            <a:chExt cx="3962400" cy="990600"/>
          </a:xfrm>
        </p:grpSpPr>
        <p:sp>
          <p:nvSpPr>
            <p:cNvPr id="31" name="Rounded Rectangle 30"/>
            <p:cNvSpPr/>
            <p:nvPr/>
          </p:nvSpPr>
          <p:spPr>
            <a:xfrm>
              <a:off x="4524375" y="1752600"/>
              <a:ext cx="2362200" cy="762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en-US" sz="1600" dirty="0" smtClean="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614160" y="2057399"/>
              <a:ext cx="929640" cy="1690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57"/>
            <p:cNvGrpSpPr/>
            <p:nvPr/>
          </p:nvGrpSpPr>
          <p:grpSpPr>
            <a:xfrm>
              <a:off x="7283070" y="1839144"/>
              <a:ext cx="1175130" cy="904056"/>
              <a:chOff x="2297940" y="4582344"/>
              <a:chExt cx="1175130" cy="904056"/>
            </a:xfrm>
          </p:grpSpPr>
          <p:pic>
            <p:nvPicPr>
              <p:cNvPr id="36" name="Picture 35" descr="db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58670" y="4582344"/>
                <a:ext cx="609600" cy="675456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2297940" y="5209401"/>
                <a:ext cx="11751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Spring Batch DB</a:t>
                </a:r>
                <a:endParaRPr lang="en-US" sz="12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495800" y="1828800"/>
              <a:ext cx="1219200" cy="64698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Execution </a:t>
              </a:r>
            </a:p>
            <a:p>
              <a:pPr algn="ctr"/>
              <a:r>
                <a:rPr lang="en-US" sz="1600" dirty="0" smtClean="0"/>
                <a:t>Manager</a:t>
              </a:r>
              <a:endParaRPr lang="en-US" sz="16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867400" y="1828800"/>
              <a:ext cx="9144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Spring Batch </a:t>
              </a:r>
              <a:endParaRPr lang="en-US" sz="14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608399" y="1548825"/>
            <a:ext cx="1030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River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2760657"/>
            <a:ext cx="748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Topology</a:t>
            </a:r>
            <a:endParaRPr lang="en-US" sz="1200" dirty="0"/>
          </a:p>
        </p:txBody>
      </p:sp>
      <p:pic>
        <p:nvPicPr>
          <p:cNvPr id="40" name="Picture 39" descr="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944" y="2133600"/>
            <a:ext cx="609600" cy="675456"/>
          </a:xfrm>
          <a:prstGeom prst="rect">
            <a:avLst/>
          </a:prstGeom>
        </p:spPr>
      </p:pic>
      <p:pic>
        <p:nvPicPr>
          <p:cNvPr id="133" name="Picture 132" descr="failed-logic-flow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4" name="Picture 133" descr="failed-logic-flow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5" name="Picture 134" descr="failed-logic-flow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6" name="Picture 135" descr="failed-logic-flow-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7" name="Picture 136" descr="failed-logic-flow-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8" name="Picture 137" descr="failed-logic-flow-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grpSp>
        <p:nvGrpSpPr>
          <p:cNvPr id="147" name="Group 146"/>
          <p:cNvGrpSpPr/>
          <p:nvPr/>
        </p:nvGrpSpPr>
        <p:grpSpPr>
          <a:xfrm>
            <a:off x="6324600" y="1231900"/>
            <a:ext cx="1676400" cy="1054100"/>
            <a:chOff x="6324600" y="1231900"/>
            <a:chExt cx="1676400" cy="1054100"/>
          </a:xfrm>
        </p:grpSpPr>
        <p:sp>
          <p:nvSpPr>
            <p:cNvPr id="140" name="Rounded Rectangle 139"/>
            <p:cNvSpPr/>
            <p:nvPr/>
          </p:nvSpPr>
          <p:spPr>
            <a:xfrm>
              <a:off x="6324600" y="1295400"/>
              <a:ext cx="1143000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6451600" y="1231900"/>
              <a:ext cx="1549400" cy="1054100"/>
              <a:chOff x="6451600" y="1231900"/>
              <a:chExt cx="1549400" cy="1054100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6553200" y="12319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Job2</a:t>
                </a:r>
                <a:endParaRPr lang="en-US" dirty="0"/>
              </a:p>
            </p:txBody>
          </p:sp>
          <p:pic>
            <p:nvPicPr>
              <p:cNvPr id="144" name="Picture 143" descr="x-mark-512.jpg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51600" y="1447800"/>
                <a:ext cx="838200" cy="838200"/>
              </a:xfrm>
              <a:prstGeom prst="rect">
                <a:avLst/>
              </a:prstGeom>
            </p:spPr>
          </p:pic>
        </p:grpSp>
      </p:grpSp>
      <p:grpSp>
        <p:nvGrpSpPr>
          <p:cNvPr id="148" name="Group 147"/>
          <p:cNvGrpSpPr/>
          <p:nvPr/>
        </p:nvGrpSpPr>
        <p:grpSpPr>
          <a:xfrm>
            <a:off x="7543800" y="533400"/>
            <a:ext cx="1676400" cy="977900"/>
            <a:chOff x="6324600" y="2603500"/>
            <a:chExt cx="1676400" cy="977900"/>
          </a:xfrm>
        </p:grpSpPr>
        <p:grpSp>
          <p:nvGrpSpPr>
            <p:cNvPr id="149" name="Group 45"/>
            <p:cNvGrpSpPr/>
            <p:nvPr/>
          </p:nvGrpSpPr>
          <p:grpSpPr>
            <a:xfrm>
              <a:off x="6324600" y="2603500"/>
              <a:ext cx="1676400" cy="977900"/>
              <a:chOff x="6324600" y="1231900"/>
              <a:chExt cx="1676400" cy="9779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6324600" y="1295400"/>
                <a:ext cx="1143000" cy="91440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6553200" y="12319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Job2</a:t>
                </a:r>
                <a:endParaRPr lang="en-US" dirty="0"/>
              </a:p>
            </p:txBody>
          </p:sp>
        </p:grpSp>
        <p:pic>
          <p:nvPicPr>
            <p:cNvPr id="150" name="Picture 149" descr="play-butt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7015" y="2938132"/>
              <a:ext cx="567068" cy="567068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>
            <a:off x="5562600" y="1376680"/>
            <a:ext cx="1219200" cy="680720"/>
            <a:chOff x="5457825" y="1371600"/>
            <a:chExt cx="1219200" cy="680720"/>
          </a:xfrm>
        </p:grpSpPr>
        <p:sp>
          <p:nvSpPr>
            <p:cNvPr id="162" name="TextBox 161"/>
            <p:cNvSpPr txBox="1"/>
            <p:nvPr/>
          </p:nvSpPr>
          <p:spPr>
            <a:xfrm>
              <a:off x="5457825" y="1594346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Job2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rot="5400000">
              <a:off x="5146834" y="171116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2374900" y="2819400"/>
            <a:ext cx="3962399" cy="533401"/>
            <a:chOff x="2374900" y="2819400"/>
            <a:chExt cx="3962399" cy="533401"/>
          </a:xfrm>
        </p:grpSpPr>
        <p:cxnSp>
          <p:nvCxnSpPr>
            <p:cNvPr id="165" name="Straight Arrow Connector 164"/>
            <p:cNvCxnSpPr/>
            <p:nvPr/>
          </p:nvCxnSpPr>
          <p:spPr>
            <a:xfrm rot="5400000">
              <a:off x="3773488" y="1420813"/>
              <a:ext cx="533400" cy="33305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5400000">
              <a:off x="4446588" y="2093913"/>
              <a:ext cx="533400" cy="19843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rot="5400000">
              <a:off x="5106988" y="2754313"/>
              <a:ext cx="533400" cy="6635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rot="16200000" flipH="1">
              <a:off x="5754687" y="2770187"/>
              <a:ext cx="533400" cy="6318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6324600" y="1295400"/>
            <a:ext cx="1676400" cy="914400"/>
            <a:chOff x="7010400" y="152400"/>
            <a:chExt cx="1676400" cy="914400"/>
          </a:xfrm>
        </p:grpSpPr>
        <p:sp>
          <p:nvSpPr>
            <p:cNvPr id="170" name="Rounded Rectangle 169"/>
            <p:cNvSpPr/>
            <p:nvPr/>
          </p:nvSpPr>
          <p:spPr>
            <a:xfrm>
              <a:off x="7010400" y="152400"/>
              <a:ext cx="1143000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58"/>
            <p:cNvGrpSpPr/>
            <p:nvPr/>
          </p:nvGrpSpPr>
          <p:grpSpPr>
            <a:xfrm>
              <a:off x="7239000" y="228600"/>
              <a:ext cx="1447800" cy="762000"/>
              <a:chOff x="7010400" y="457200"/>
              <a:chExt cx="1447800" cy="762000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7010400" y="4572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Job2</a:t>
                </a:r>
                <a:endParaRPr lang="en-US" dirty="0"/>
              </a:p>
            </p:txBody>
          </p:sp>
          <p:pic>
            <p:nvPicPr>
              <p:cNvPr id="173" name="Picture 172" descr="check-mark-clip-art_431710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86600" y="609844"/>
                <a:ext cx="659960" cy="609356"/>
              </a:xfrm>
              <a:prstGeom prst="rect">
                <a:avLst/>
              </a:prstGeom>
            </p:spPr>
          </p:pic>
        </p:grpSp>
      </p:grpSp>
      <p:grpSp>
        <p:nvGrpSpPr>
          <p:cNvPr id="178" name="Group 177"/>
          <p:cNvGrpSpPr/>
          <p:nvPr/>
        </p:nvGrpSpPr>
        <p:grpSpPr>
          <a:xfrm>
            <a:off x="3057526" y="1376680"/>
            <a:ext cx="600074" cy="680720"/>
            <a:chOff x="2971800" y="1390650"/>
            <a:chExt cx="600074" cy="680720"/>
          </a:xfrm>
        </p:grpSpPr>
        <p:sp>
          <p:nvSpPr>
            <p:cNvPr id="179" name="TextBox 178"/>
            <p:cNvSpPr txBox="1"/>
            <p:nvPr/>
          </p:nvSpPr>
          <p:spPr>
            <a:xfrm>
              <a:off x="3190874" y="1617345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T3</a:t>
              </a:r>
              <a:endParaRPr lang="en-US" sz="1400" dirty="0"/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rot="5400000">
              <a:off x="2632234" y="173021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762000" y="2600325"/>
            <a:ext cx="1219200" cy="296049"/>
            <a:chOff x="762000" y="2743200"/>
            <a:chExt cx="1219200" cy="296049"/>
          </a:xfrm>
        </p:grpSpPr>
        <p:sp>
          <p:nvSpPr>
            <p:cNvPr id="182" name="TextBox 181"/>
            <p:cNvSpPr txBox="1"/>
            <p:nvPr/>
          </p:nvSpPr>
          <p:spPr>
            <a:xfrm>
              <a:off x="762000" y="276225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>
              <a:off x="838200" y="27432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/>
          <p:cNvCxnSpPr/>
          <p:nvPr/>
        </p:nvCxnSpPr>
        <p:spPr>
          <a:xfrm rot="10800000">
            <a:off x="762001" y="2284410"/>
            <a:ext cx="1066800" cy="1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3810000" y="838200"/>
            <a:ext cx="1785258" cy="1154474"/>
            <a:chOff x="3810000" y="140926"/>
            <a:chExt cx="1785258" cy="1154474"/>
          </a:xfrm>
        </p:grpSpPr>
        <p:sp>
          <p:nvSpPr>
            <p:cNvPr id="186" name="TextBox 185"/>
            <p:cNvSpPr txBox="1"/>
            <p:nvPr/>
          </p:nvSpPr>
          <p:spPr>
            <a:xfrm>
              <a:off x="4376058" y="140926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V="1">
              <a:off x="3810000" y="349370"/>
              <a:ext cx="1461135" cy="9460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562600" y="1388154"/>
            <a:ext cx="1219200" cy="680720"/>
            <a:chOff x="5457825" y="1371600"/>
            <a:chExt cx="1219200" cy="680720"/>
          </a:xfrm>
        </p:grpSpPr>
        <p:sp>
          <p:nvSpPr>
            <p:cNvPr id="189" name="TextBox 188"/>
            <p:cNvSpPr txBox="1"/>
            <p:nvPr/>
          </p:nvSpPr>
          <p:spPr>
            <a:xfrm>
              <a:off x="5457825" y="1594346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rot="5400000">
              <a:off x="5146834" y="171116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76200" y="6258580"/>
            <a:ext cx="247478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Failure Example</a:t>
            </a:r>
            <a:endParaRPr lang="en-US" sz="2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5657850" y="789801"/>
            <a:ext cx="2362200" cy="677049"/>
            <a:chOff x="5657850" y="789801"/>
            <a:chExt cx="2362200" cy="677049"/>
          </a:xfrm>
        </p:grpSpPr>
        <p:grpSp>
          <p:nvGrpSpPr>
            <p:cNvPr id="159" name="Group 158"/>
            <p:cNvGrpSpPr/>
            <p:nvPr/>
          </p:nvGrpSpPr>
          <p:grpSpPr>
            <a:xfrm>
              <a:off x="6096000" y="789801"/>
              <a:ext cx="1752600" cy="278587"/>
              <a:chOff x="6096000" y="789801"/>
              <a:chExt cx="1752600" cy="278587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6629400" y="789801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Job2</a:t>
                </a:r>
                <a:endParaRPr lang="en-US" sz="1200" dirty="0"/>
              </a:p>
            </p:txBody>
          </p:sp>
          <p:cxnSp>
            <p:nvCxnSpPr>
              <p:cNvPr id="155" name="Straight Arrow Connector 154"/>
              <p:cNvCxnSpPr/>
              <p:nvPr/>
            </p:nvCxnSpPr>
            <p:spPr>
              <a:xfrm rot="10800000">
                <a:off x="6096000" y="1066800"/>
                <a:ext cx="1371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5657850" y="1035963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48000" y="857250"/>
            <a:ext cx="2362200" cy="1155700"/>
            <a:chOff x="3048000" y="857250"/>
            <a:chExt cx="2362200" cy="1155700"/>
          </a:xfrm>
        </p:grpSpPr>
        <p:grpSp>
          <p:nvGrpSpPr>
            <p:cNvPr id="174" name="Group 173"/>
            <p:cNvGrpSpPr/>
            <p:nvPr/>
          </p:nvGrpSpPr>
          <p:grpSpPr>
            <a:xfrm>
              <a:off x="3448050" y="857250"/>
              <a:ext cx="1431471" cy="1155700"/>
              <a:chOff x="3429000" y="977899"/>
              <a:chExt cx="1431471" cy="1155700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3627664" y="977899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T3</a:t>
                </a:r>
                <a:endParaRPr lang="en-US" sz="1200" dirty="0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 rot="10800000">
                <a:off x="3429000" y="1181394"/>
                <a:ext cx="1431471" cy="9522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3048000" y="1016913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305800" y="30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UI</a:t>
            </a:r>
            <a:endParaRPr lang="en-US" b="1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6894" y="722035"/>
            <a:ext cx="661781" cy="7145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8419" y="522098"/>
            <a:ext cx="3279981" cy="620902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76200" y="41148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Tens of Billions of Recommendations per month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major publishers in the World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smtClean="0"/>
              <a:t>Hundreds GBs of new data every day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2842" y="1295400"/>
            <a:ext cx="3213958" cy="119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361" y="1371600"/>
            <a:ext cx="3437404" cy="214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2514600"/>
            <a:ext cx="397344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Parameter Enrichment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#</a:t>
            </a:r>
            <a:r>
              <a:rPr lang="en-US" b="1" dirty="0" err="1" smtClean="0"/>
              <a:t>beginningOfMonth</a:t>
            </a: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Precondition Expressions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/>
              <a:t>isLastDayOfMonth</a:t>
            </a:r>
            <a:r>
              <a:rPr lang="en-US" b="1" dirty="0" smtClean="0"/>
              <a:t>(#</a:t>
            </a:r>
            <a:r>
              <a:rPr lang="en-US" b="1" dirty="0" err="1" smtClean="0"/>
              <a:t>handleDate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Data Comparison Capabilities</a:t>
            </a:r>
          </a:p>
          <a:p>
            <a:pPr lvl="1"/>
            <a:r>
              <a:rPr lang="en-US" dirty="0" smtClean="0"/>
              <a:t>Data Validations</a:t>
            </a:r>
          </a:p>
          <a:p>
            <a:pPr lvl="1"/>
            <a:r>
              <a:rPr lang="en-US" dirty="0" smtClean="0"/>
              <a:t>Supports Tolerance</a:t>
            </a:r>
          </a:p>
          <a:p>
            <a:pPr lvl="2"/>
            <a:r>
              <a:rPr lang="en-US" dirty="0" smtClean="0"/>
              <a:t>Absolute and Percentage margins</a:t>
            </a:r>
          </a:p>
          <a:p>
            <a:endParaRPr lang="en-US" dirty="0" smtClean="0"/>
          </a:p>
          <a:p>
            <a:r>
              <a:rPr lang="en-US" dirty="0" smtClean="0"/>
              <a:t>Command Line and Java Clients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04800"/>
            <a:ext cx="4953000" cy="1143000"/>
          </a:xfrm>
        </p:spPr>
        <p:txBody>
          <a:bodyPr/>
          <a:lstStyle/>
          <a:p>
            <a:r>
              <a:rPr lang="en-US" dirty="0" smtClean="0"/>
              <a:t>River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6 River Instances Running</a:t>
            </a:r>
          </a:p>
          <a:p>
            <a:r>
              <a:rPr lang="en-US" dirty="0" smtClean="0"/>
              <a:t>5 Teams</a:t>
            </a:r>
          </a:p>
          <a:p>
            <a:r>
              <a:rPr lang="en-US" dirty="0" smtClean="0"/>
              <a:t>~4100 Jobs running every day</a:t>
            </a:r>
          </a:p>
          <a:p>
            <a:r>
              <a:rPr lang="en-US" dirty="0" smtClean="0"/>
              <a:t>~50 Different Job Types</a:t>
            </a:r>
          </a:p>
          <a:p>
            <a:endParaRPr lang="en-US" dirty="0" smtClean="0"/>
          </a:p>
          <a:p>
            <a:r>
              <a:rPr lang="en-US" dirty="0" smtClean="0"/>
              <a:t>Job Failures due to environment issues have almost no overhead</a:t>
            </a:r>
          </a:p>
          <a:p>
            <a:r>
              <a:rPr lang="en-US" dirty="0" smtClean="0"/>
              <a:t>Automatic restarts of jobs when data arrives late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1419" y="546100"/>
            <a:ext cx="3279981" cy="620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Dependencies</a:t>
            </a:r>
          </a:p>
          <a:p>
            <a:r>
              <a:rPr lang="en-US" dirty="0" smtClean="0"/>
              <a:t>Offline Job Testing Capabilities</a:t>
            </a:r>
          </a:p>
          <a:p>
            <a:r>
              <a:rPr lang="en-US" dirty="0" smtClean="0"/>
              <a:t>Improved DSL for Job Definitions</a:t>
            </a:r>
          </a:p>
          <a:p>
            <a:r>
              <a:rPr lang="en-US" dirty="0" smtClean="0"/>
              <a:t>Support for Master/Worker River machines</a:t>
            </a:r>
          </a:p>
          <a:p>
            <a:r>
              <a:rPr lang="en-US" dirty="0" smtClean="0"/>
              <a:t>Job Priorities</a:t>
            </a:r>
          </a:p>
          <a:p>
            <a:r>
              <a:rPr lang="en-US" dirty="0" smtClean="0"/>
              <a:t>Analysis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044625"/>
            <a:ext cx="8382000" cy="6469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Outbrain</a:t>
            </a:r>
            <a:r>
              <a:rPr lang="en-US" sz="3200" b="1" dirty="0" smtClean="0"/>
              <a:t> is working on Open Sourcing River</a:t>
            </a:r>
            <a:endParaRPr lang="en-US" sz="3200" b="1" dirty="0"/>
          </a:p>
        </p:txBody>
      </p:sp>
      <p:pic>
        <p:nvPicPr>
          <p:cNvPr id="6" name="Picture 5" descr="the-future-is-for-fools_1.jp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3" y="457200"/>
            <a:ext cx="1142998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8870" y="76200"/>
            <a:ext cx="28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Illustration by Chris </a:t>
            </a:r>
            <a:r>
              <a:rPr lang="en-US" dirty="0" err="1" smtClean="0">
                <a:hlinkClick r:id="rId2"/>
              </a:rPr>
              <a:t>Whetzel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 txBox="1">
            <a:spLocks/>
          </p:cNvSpPr>
          <p:nvPr/>
        </p:nvSpPr>
        <p:spPr>
          <a:xfrm>
            <a:off x="529338" y="3919978"/>
            <a:ext cx="8229600" cy="11417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6600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205" y="381000"/>
            <a:ext cx="1770476" cy="335152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685800" y="23622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52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6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9724" y="3810000"/>
            <a:ext cx="1770476" cy="335152"/>
          </a:xfrm>
          <a:prstGeom prst="rect">
            <a:avLst/>
          </a:prstGeom>
        </p:spPr>
      </p:pic>
      <p:sp>
        <p:nvSpPr>
          <p:cNvPr id="5" name="Text Placeholder 8"/>
          <p:cNvSpPr txBox="1">
            <a:spLocks/>
          </p:cNvSpPr>
          <p:nvPr/>
        </p:nvSpPr>
        <p:spPr>
          <a:xfrm>
            <a:off x="523483" y="5799774"/>
            <a:ext cx="5445532" cy="37242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2pPr>
            <a:lvl3pPr marL="9715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3pPr>
            <a:lvl4pPr marL="125730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4pPr>
            <a:lvl5pPr marL="14859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hlinkClick r:id="rId3"/>
              </a:rPr>
              <a:t>harel@outbrain.com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6172200" y="5334000"/>
            <a:ext cx="3159532" cy="36067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2pPr>
            <a:lvl3pPr marL="9715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3pPr>
            <a:lvl4pPr marL="125730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4pPr>
            <a:lvl5pPr marL="14859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@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harelba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on Twitter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218486" y="5234240"/>
            <a:ext cx="8707028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DCDED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Placeholder 8"/>
          <p:cNvSpPr txBox="1">
            <a:spLocks/>
          </p:cNvSpPr>
          <p:nvPr/>
        </p:nvSpPr>
        <p:spPr>
          <a:xfrm>
            <a:off x="523483" y="5297977"/>
            <a:ext cx="5445532" cy="37242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2pPr>
            <a:lvl3pPr marL="9715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3pPr>
            <a:lvl4pPr marL="125730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4pPr>
            <a:lvl5pPr marL="14859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Harel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Ben </a:t>
            </a:r>
            <a:r>
              <a:rPr lang="en-US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Attia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10" name="Text Placeholder 9"/>
          <p:cNvSpPr txBox="1">
            <a:spLocks/>
          </p:cNvSpPr>
          <p:nvPr/>
        </p:nvSpPr>
        <p:spPr>
          <a:xfrm>
            <a:off x="4267200" y="5811522"/>
            <a:ext cx="4876800" cy="36067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2pPr>
            <a:lvl3pPr marL="9715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3pPr>
            <a:lvl4pPr marL="125730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4pPr>
            <a:lvl5pPr marL="14859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hlinkClick r:id="rId4"/>
              </a:rPr>
              <a:t>http://www.linkedin.com/in/harelba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Data Processing Workflows</a:t>
            </a:r>
          </a:p>
          <a:p>
            <a:endParaRPr lang="en-US" dirty="0" smtClean="0"/>
          </a:p>
          <a:p>
            <a:r>
              <a:rPr lang="en-US" dirty="0" smtClean="0"/>
              <a:t>Multiple Types of Processing</a:t>
            </a:r>
          </a:p>
          <a:p>
            <a:pPr lvl="1"/>
            <a:r>
              <a:rPr lang="en-US" dirty="0" smtClean="0"/>
              <a:t>Rollups, Grouping, Filtering, Algorithm Calculations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Multiple Stages of Processing</a:t>
            </a:r>
          </a:p>
          <a:p>
            <a:pPr lvl="1"/>
            <a:r>
              <a:rPr lang="en-US" dirty="0" smtClean="0"/>
              <a:t>Using the output of other processes as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“Management”</a:t>
            </a:r>
          </a:p>
          <a:p>
            <a:pPr lvl="1"/>
            <a:r>
              <a:rPr lang="en-US" dirty="0" smtClean="0"/>
              <a:t>Hardcoded into code/scripts</a:t>
            </a:r>
          </a:p>
          <a:p>
            <a:pPr lvl="1"/>
            <a:r>
              <a:rPr lang="en-US" dirty="0" smtClean="0"/>
              <a:t>Time-based using </a:t>
            </a:r>
            <a:r>
              <a:rPr lang="en-US" dirty="0" err="1" smtClean="0"/>
              <a:t>cron</a:t>
            </a:r>
            <a:r>
              <a:rPr lang="en-US" dirty="0" smtClean="0"/>
              <a:t> or another scheduler</a:t>
            </a:r>
          </a:p>
          <a:p>
            <a:endParaRPr lang="en-US" dirty="0" smtClean="0"/>
          </a:p>
          <a:p>
            <a:r>
              <a:rPr lang="en-US" dirty="0" smtClean="0"/>
              <a:t>Logic is scattered around the system</a:t>
            </a:r>
          </a:p>
          <a:p>
            <a:pPr lvl="1"/>
            <a:r>
              <a:rPr lang="en-US" dirty="0" smtClean="0"/>
              <a:t>Developers need to take care of monitoring, alerts, permissions etc. </a:t>
            </a:r>
          </a:p>
          <a:p>
            <a:pPr lvl="1"/>
            <a:r>
              <a:rPr lang="en-US" dirty="0" smtClean="0"/>
              <a:t>Multiple Locations of Execution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iver-artwork-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343400"/>
            <a:ext cx="82296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sz="28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676400" y="2133600"/>
            <a:ext cx="5867400" cy="2971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Data Processing </a:t>
            </a:r>
          </a:p>
          <a:p>
            <a:pPr algn="ctr"/>
            <a:r>
              <a:rPr lang="en-US" sz="6000" dirty="0" smtClean="0"/>
              <a:t>Management Infrastructure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343400"/>
            <a:ext cx="82296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Execution Management</a:t>
            </a:r>
          </a:p>
          <a:p>
            <a:pPr lvl="1"/>
            <a:r>
              <a:rPr lang="en-US" dirty="0" smtClean="0"/>
              <a:t>Full Execution History and Filtering</a:t>
            </a:r>
          </a:p>
          <a:p>
            <a:pPr lvl="1"/>
            <a:r>
              <a:rPr lang="en-US" dirty="0" smtClean="0"/>
              <a:t>Monitoring and Actionable Alerting</a:t>
            </a:r>
          </a:p>
          <a:p>
            <a:pPr lvl="1"/>
            <a:r>
              <a:rPr lang="en-US" dirty="0" smtClean="0"/>
              <a:t>Automatic Retries</a:t>
            </a:r>
          </a:p>
          <a:p>
            <a:pPr lvl="1"/>
            <a:r>
              <a:rPr lang="en-US" dirty="0" smtClean="0"/>
              <a:t>Web 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of Development</a:t>
            </a:r>
          </a:p>
          <a:p>
            <a:pPr lvl="1"/>
            <a:r>
              <a:rPr lang="en-US" dirty="0" smtClean="0"/>
              <a:t>Declarative Data Processing Definitions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2"/>
            <a:r>
              <a:rPr lang="en-US" dirty="0" smtClean="0"/>
              <a:t>Shared Data, separate development</a:t>
            </a:r>
          </a:p>
          <a:p>
            <a:pPr lvl="1"/>
            <a:r>
              <a:rPr lang="en-US" dirty="0" err="1" smtClean="0"/>
              <a:t>JobLogs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Driven Dependencies</a:t>
            </a:r>
          </a:p>
          <a:p>
            <a:pPr lvl="1"/>
            <a:r>
              <a:rPr lang="en-US" dirty="0" smtClean="0"/>
              <a:t>Why?</a:t>
            </a:r>
          </a:p>
        </p:txBody>
      </p:sp>
      <p:pic>
        <p:nvPicPr>
          <p:cNvPr id="8" name="Picture 7" descr="river-artwork-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781800" y="20574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 / NOC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81800" y="41148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95400" y="804952"/>
            <a:ext cx="10374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A</a:t>
            </a:r>
            <a:endParaRPr lang="en-US" sz="1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994428" y="784830"/>
            <a:ext cx="9861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B</a:t>
            </a:r>
            <a:endParaRPr lang="en-US" sz="115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3456" y="764708"/>
            <a:ext cx="9717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C</a:t>
            </a:r>
            <a:endParaRPr lang="en-US" sz="11500" dirty="0"/>
          </a:p>
        </p:txBody>
      </p:sp>
      <p:sp>
        <p:nvSpPr>
          <p:cNvPr id="23" name="Right Arrow 22"/>
          <p:cNvSpPr/>
          <p:nvPr/>
        </p:nvSpPr>
        <p:spPr>
          <a:xfrm>
            <a:off x="2438400" y="1600200"/>
            <a:ext cx="1524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105400" y="1600200"/>
            <a:ext cx="1524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9552" y="4188773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71059" y="4174601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3062565" y="4160429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</a:t>
            </a:r>
            <a:endParaRPr lang="en-US" sz="6000" dirty="0"/>
          </a:p>
        </p:txBody>
      </p:sp>
      <p:sp>
        <p:nvSpPr>
          <p:cNvPr id="29" name="Right Arrow 28"/>
          <p:cNvSpPr/>
          <p:nvPr/>
        </p:nvSpPr>
        <p:spPr>
          <a:xfrm>
            <a:off x="1089152" y="4585831"/>
            <a:ext cx="729246" cy="21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Right Arrow 29"/>
          <p:cNvSpPr/>
          <p:nvPr/>
        </p:nvSpPr>
        <p:spPr>
          <a:xfrm>
            <a:off x="2341106" y="4584518"/>
            <a:ext cx="729246" cy="21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>
            <a:off x="2160874" y="5004931"/>
            <a:ext cx="429926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3163094" y="4838700"/>
            <a:ext cx="2513806" cy="79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8200" y="4188773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52659" y="4174601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</a:t>
            </a:r>
            <a:endParaRPr lang="en-US" sz="6000" dirty="0"/>
          </a:p>
        </p:txBody>
      </p:sp>
      <p:sp>
        <p:nvSpPr>
          <p:cNvPr id="46" name="TextBox 45"/>
          <p:cNvSpPr txBox="1"/>
          <p:nvPr/>
        </p:nvSpPr>
        <p:spPr>
          <a:xfrm>
            <a:off x="8244165" y="4160429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</a:t>
            </a:r>
            <a:endParaRPr lang="en-US" sz="6000" dirty="0"/>
          </a:p>
        </p:txBody>
      </p:sp>
      <p:sp>
        <p:nvSpPr>
          <p:cNvPr id="47" name="Right Arrow 46"/>
          <p:cNvSpPr/>
          <p:nvPr/>
        </p:nvSpPr>
        <p:spPr>
          <a:xfrm>
            <a:off x="5214354" y="4585831"/>
            <a:ext cx="729246" cy="21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8" name="Right Arrow 47"/>
          <p:cNvSpPr/>
          <p:nvPr/>
        </p:nvSpPr>
        <p:spPr>
          <a:xfrm>
            <a:off x="7522706" y="4584518"/>
            <a:ext cx="729246" cy="21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894674" y="4191794"/>
            <a:ext cx="429926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6281154" y="4572794"/>
            <a:ext cx="729246" cy="2146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09600" y="5104606"/>
            <a:ext cx="3657600" cy="1588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92266" y="4572794"/>
            <a:ext cx="32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3058180"/>
            <a:ext cx="21336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Option 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3048000"/>
            <a:ext cx="21336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Option 2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4648200" y="2971800"/>
            <a:ext cx="4191000" cy="3429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403" y="1338352"/>
            <a:ext cx="10374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A</a:t>
            </a:r>
            <a:endParaRPr lang="en-US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4988436" y="1318230"/>
            <a:ext cx="9861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B</a:t>
            </a:r>
            <a:endParaRPr lang="en-US" sz="11500" dirty="0"/>
          </a:p>
        </p:txBody>
      </p:sp>
      <p:sp>
        <p:nvSpPr>
          <p:cNvPr id="6" name="TextBox 5"/>
          <p:cNvSpPr txBox="1"/>
          <p:nvPr/>
        </p:nvSpPr>
        <p:spPr>
          <a:xfrm>
            <a:off x="7029259" y="1298108"/>
            <a:ext cx="9717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C</a:t>
            </a:r>
            <a:endParaRPr lang="en-US" sz="11500" dirty="0"/>
          </a:p>
        </p:txBody>
      </p:sp>
      <p:sp>
        <p:nvSpPr>
          <p:cNvPr id="7" name="Right Arrow 6"/>
          <p:cNvSpPr/>
          <p:nvPr/>
        </p:nvSpPr>
        <p:spPr>
          <a:xfrm>
            <a:off x="4145803" y="2133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50803" y="2133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39057" y="1295400"/>
            <a:ext cx="65434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J</a:t>
            </a:r>
            <a:endParaRPr lang="en-US" sz="11500" dirty="0"/>
          </a:p>
        </p:txBody>
      </p:sp>
      <p:sp>
        <p:nvSpPr>
          <p:cNvPr id="10" name="Right Arrow 9"/>
          <p:cNvSpPr/>
          <p:nvPr/>
        </p:nvSpPr>
        <p:spPr>
          <a:xfrm>
            <a:off x="2317003" y="2133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511-0708-1815-5049_Girl_Leaving_School_clipart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935" y="3623307"/>
            <a:ext cx="2774065" cy="3082293"/>
          </a:xfrm>
          <a:prstGeom prst="rect">
            <a:avLst/>
          </a:prstGeom>
        </p:spPr>
      </p:pic>
      <p:pic>
        <p:nvPicPr>
          <p:cNvPr id="12" name="Picture 11" descr="check-mark-clip-art_4317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24276"/>
            <a:ext cx="2816268" cy="26003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10866" y="2892551"/>
            <a:ext cx="7848600" cy="3049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7066" y="2307776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914400"/>
            <a:ext cx="21336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Option 2</a:t>
            </a:r>
            <a:endParaRPr lang="en-US" sz="2800" dirty="0"/>
          </a:p>
        </p:txBody>
      </p:sp>
      <p:pic>
        <p:nvPicPr>
          <p:cNvPr id="15" name="Picture 14" descr="check-mark-clip-art_431710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4204" y="2428876"/>
            <a:ext cx="835596" cy="771524"/>
          </a:xfrm>
          <a:prstGeom prst="rect">
            <a:avLst/>
          </a:prstGeom>
        </p:spPr>
      </p:pic>
      <p:pic>
        <p:nvPicPr>
          <p:cNvPr id="17" name="Picture 16" descr="check-mark-clip-art_431710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2428876"/>
            <a:ext cx="835596" cy="7715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843</Words>
  <Application>Microsoft Office PowerPoint</Application>
  <PresentationFormat>On-screen Show (4:3)</PresentationFormat>
  <Paragraphs>320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Thank you</vt:lpstr>
      <vt:lpstr>River A data workflow management system</vt:lpstr>
      <vt:lpstr>Slide 3</vt:lpstr>
      <vt:lpstr>Context</vt:lpstr>
      <vt:lpstr>Problems</vt:lpstr>
      <vt:lpstr>River</vt:lpstr>
      <vt:lpstr>River</vt:lpstr>
      <vt:lpstr>Slide 8</vt:lpstr>
      <vt:lpstr>Slide 9</vt:lpstr>
      <vt:lpstr>Slide 10</vt:lpstr>
      <vt:lpstr>Slide 11</vt:lpstr>
      <vt:lpstr>Slide 12</vt:lpstr>
      <vt:lpstr>Slide 13</vt:lpstr>
      <vt:lpstr>Slide 14</vt:lpstr>
      <vt:lpstr>River</vt:lpstr>
      <vt:lpstr>River</vt:lpstr>
      <vt:lpstr>Execution Layer – the “What”</vt:lpstr>
      <vt:lpstr>Scheduling Layer – the “When”</vt:lpstr>
      <vt:lpstr>The “How” and the “Where”</vt:lpstr>
      <vt:lpstr>River UI</vt:lpstr>
      <vt:lpstr>Monitoring Dashboard</vt:lpstr>
      <vt:lpstr>Monitoring Dashboard</vt:lpstr>
      <vt:lpstr>Steps</vt:lpstr>
      <vt:lpstr>A bit more about triggers</vt:lpstr>
      <vt:lpstr>Developer’s Point-of-View</vt:lpstr>
      <vt:lpstr>Slide 26</vt:lpstr>
      <vt:lpstr>Dependencies for detailed example</vt:lpstr>
      <vt:lpstr>Slide 28</vt:lpstr>
      <vt:lpstr>Slide 29</vt:lpstr>
      <vt:lpstr>Notable Features</vt:lpstr>
      <vt:lpstr>River at</vt:lpstr>
      <vt:lpstr>Future Plans</vt:lpstr>
      <vt:lpstr>Slide 33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harel</dc:creator>
  <cp:lastModifiedBy>harel</cp:lastModifiedBy>
  <cp:revision>320</cp:revision>
  <dcterms:created xsi:type="dcterms:W3CDTF">2013-01-31T17:17:39Z</dcterms:created>
  <dcterms:modified xsi:type="dcterms:W3CDTF">2013-02-20T09:49:52Z</dcterms:modified>
</cp:coreProperties>
</file>