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27" r:id="rId3"/>
    <p:sldId id="314" r:id="rId4"/>
    <p:sldId id="279" r:id="rId5"/>
    <p:sldId id="356" r:id="rId6"/>
    <p:sldId id="331" r:id="rId7"/>
    <p:sldId id="851" r:id="rId8"/>
    <p:sldId id="361" r:id="rId9"/>
    <p:sldId id="268" r:id="rId10"/>
    <p:sldId id="358" r:id="rId11"/>
    <p:sldId id="360" r:id="rId12"/>
    <p:sldId id="384" r:id="rId13"/>
    <p:sldId id="313" r:id="rId14"/>
    <p:sldId id="353" r:id="rId15"/>
    <p:sldId id="855" r:id="rId16"/>
    <p:sldId id="864" r:id="rId17"/>
    <p:sldId id="863" r:id="rId18"/>
    <p:sldId id="862" r:id="rId19"/>
    <p:sldId id="853" r:id="rId20"/>
    <p:sldId id="854" r:id="rId21"/>
    <p:sldId id="372" r:id="rId22"/>
    <p:sldId id="380" r:id="rId23"/>
    <p:sldId id="386" r:id="rId24"/>
    <p:sldId id="389" r:id="rId25"/>
    <p:sldId id="390" r:id="rId26"/>
    <p:sldId id="391" r:id="rId27"/>
    <p:sldId id="392" r:id="rId28"/>
    <p:sldId id="393" r:id="rId29"/>
    <p:sldId id="394" r:id="rId30"/>
    <p:sldId id="786" r:id="rId31"/>
    <p:sldId id="787" r:id="rId32"/>
    <p:sldId id="395" r:id="rId33"/>
    <p:sldId id="857" r:id="rId34"/>
    <p:sldId id="793" r:id="rId35"/>
    <p:sldId id="362" r:id="rId36"/>
    <p:sldId id="364" r:id="rId37"/>
    <p:sldId id="365" r:id="rId38"/>
    <p:sldId id="373" r:id="rId39"/>
    <p:sldId id="371" r:id="rId40"/>
    <p:sldId id="374" r:id="rId41"/>
    <p:sldId id="367" r:id="rId42"/>
    <p:sldId id="366" r:id="rId43"/>
    <p:sldId id="376" r:id="rId44"/>
    <p:sldId id="858" r:id="rId45"/>
    <p:sldId id="859" r:id="rId46"/>
    <p:sldId id="860" r:id="rId47"/>
    <p:sldId id="861" r:id="rId48"/>
    <p:sldId id="385" r:id="rId49"/>
    <p:sldId id="387" r:id="rId50"/>
    <p:sldId id="782" r:id="rId51"/>
    <p:sldId id="785" r:id="rId52"/>
    <p:sldId id="792" r:id="rId53"/>
    <p:sldId id="784" r:id="rId54"/>
    <p:sldId id="791" r:id="rId55"/>
    <p:sldId id="396" r:id="rId56"/>
    <p:sldId id="788" r:id="rId57"/>
    <p:sldId id="397" r:id="rId58"/>
    <p:sldId id="789" r:id="rId59"/>
    <p:sldId id="790" r:id="rId60"/>
    <p:sldId id="379" r:id="rId61"/>
    <p:sldId id="388" r:id="rId62"/>
    <p:sldId id="378" r:id="rId63"/>
    <p:sldId id="382" r:id="rId64"/>
    <p:sldId id="381" r:id="rId65"/>
    <p:sldId id="32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7DCB-BEFA-95AB-BD28-CB4573A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96C50-6892-76BD-236A-5FCC145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BB48-60E5-C08D-24E0-02EAC022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2286-68E9-FCF8-E181-E20877671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D24D-6892-4F7A-B171-917047C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B90ED-2E47-B3C2-2B80-873A1FD11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32344-AADA-0024-758D-8AA56F3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0643-E352-DB14-B131-0A71038C2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498E-31C8-714B-A8B2-FBCD86A4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FEA5-206D-EB73-A500-80BAB4745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0A5A-B3B6-9CBB-774C-8F9556194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C8E0-CC45-1765-91B7-FADF06D8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689A-9613-FD25-1807-9C26AACD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45C8F-383D-5894-498B-9FA40DFC4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38800-6978-2029-CA15-10BCFC96F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479EE-8AEE-9389-5DFE-B60F9B5BD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c.nist.gov/da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s://huggingface.co/cross-encod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.towardsai.net/advanced-rag-techniques-an-illustrated-overview-04d193d8fe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713" y="896079"/>
            <a:ext cx="7078859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07FC-5327-C0B3-8DCD-3AAB44B4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74B-CC59-A690-72BF-3A52E131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394-D397-7AD1-83A5-93D03F5C4C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Machine (e.g. LLM) evaluation is biased by algorithms </a:t>
            </a:r>
          </a:p>
          <a:p>
            <a:pPr lvl="1"/>
            <a:r>
              <a:rPr lang="en-US" dirty="0">
                <a:latin typeface="+mn-lt"/>
              </a:rPr>
              <a:t>Often compare results from multiple LLMs </a:t>
            </a:r>
          </a:p>
          <a:p>
            <a:pPr lvl="1"/>
            <a:r>
              <a:rPr lang="en-US" dirty="0">
                <a:latin typeface="+mn-lt"/>
              </a:rPr>
              <a:t>May not agree with human evaluation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D9B-4F44-8240-BC56-E37FB033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7C2-7886-6253-9499-F09AFB1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CBA-1421-B042-2888-DFBA0DE9B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‘beer’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r>
              <a:rPr lang="en-US" dirty="0">
                <a:latin typeface="+mn-lt"/>
              </a:rPr>
              <a:t>Numerous </a:t>
            </a:r>
            <a:r>
              <a:rPr lang="en-US" dirty="0">
                <a:latin typeface="+mn-lt"/>
                <a:hlinkClick r:id="rId4"/>
              </a:rPr>
              <a:t>TERC datasets </a:t>
            </a:r>
            <a:r>
              <a:rPr lang="en-US" dirty="0">
                <a:latin typeface="+mn-lt"/>
              </a:rPr>
              <a:t>cover many areas of IR</a:t>
            </a:r>
          </a:p>
          <a:p>
            <a:pPr lvl="1"/>
            <a:r>
              <a:rPr lang="en-US" dirty="0">
                <a:latin typeface="+mn-lt"/>
              </a:rPr>
              <a:t>Most dataset cover specific domains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1284-BE96-3681-6AAF-EFBF6A75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90F-C6F6-86D5-DC09-08F46BC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Many faces of recall and </a:t>
                </a:r>
                <a:r>
                  <a:rPr lang="en-US" dirty="0" err="1">
                    <a:latin typeface="+mn-lt"/>
                  </a:rPr>
                  <a:t>precison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IR typically measured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𝒓𝒆𝒄𝒂𝒍𝒍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Average</a:t>
                </a:r>
                <a:r>
                  <a:rPr lang="en-US" dirty="0">
                    <a:latin typeface="+mn-lt"/>
                  </a:rPr>
                  <a:t> precision is computed over the precision-recall trade-off curve</a:t>
                </a:r>
              </a:p>
              <a:p>
                <a:r>
                  <a:rPr lang="en-US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documents retrieved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average precision</a:t>
                </a:r>
              </a:p>
              <a:p>
                <a:pPr lvl="4"/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We can rewrite average precision in terms of relevance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𝑟𝑒𝑙𝑒𝑣𝑒𝑛𝑡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  <a:blipFill>
                <a:blip r:embed="rId3"/>
                <a:stretch>
                  <a:fillRect l="-1101" t="-1818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  <a:blipFill>
                <a:blip r:embed="rId3"/>
                <a:stretch>
                  <a:fillRect l="-114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  <a:blipFill>
                <a:blip r:embed="rId3"/>
                <a:stretch>
                  <a:fillRect l="-1089" t="-2208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normalizes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r>
                  <a:rPr lang="en-US" dirty="0"/>
                  <a:t>BM25 uses an </a:t>
                </a:r>
                <a:r>
                  <a:rPr lang="en-US" b="1" dirty="0"/>
                  <a:t>inverted index </a:t>
                </a:r>
                <a:r>
                  <a:rPr lang="en-US" dirty="0"/>
                  <a:t>for queries </a:t>
                </a:r>
              </a:p>
              <a:p>
                <a:pPr lvl="1"/>
                <a:r>
                  <a:rPr lang="en-US" dirty="0"/>
                  <a:t>Queries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tokenization can be slow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dirty="0"/>
                  <a:t> words</a:t>
                </a:r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is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algorithms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 not account for similarity with any other strings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pPr lvl="1"/>
            <a:r>
              <a:rPr lang="en-US" dirty="0"/>
              <a:t>Cross-encoding uses attention (context) from both strings </a:t>
            </a:r>
          </a:p>
          <a:p>
            <a:pPr lvl="1"/>
            <a:r>
              <a:rPr lang="en-US" dirty="0"/>
              <a:t>More accurate result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BE69-03EA-343C-EAE7-C467C9C3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Cross encoding improves ranking </a:t>
                </a:r>
              </a:p>
              <a:p>
                <a:r>
                  <a:rPr lang="en-US" b="1" dirty="0"/>
                  <a:t>Cross-encoders score similarity between specific pairs </a:t>
                </a:r>
                <a:r>
                  <a:rPr lang="en-US" dirty="0"/>
                  <a:t>of text strings </a:t>
                </a:r>
              </a:p>
              <a:p>
                <a:r>
                  <a:rPr lang="en-US" dirty="0"/>
                  <a:t>Cross-encoding is inherently slow   </a:t>
                </a:r>
              </a:p>
              <a:p>
                <a:pPr lvl="1"/>
                <a:r>
                  <a:rPr lang="en-US" dirty="0"/>
                  <a:t>Cross-encode all pairwise combinations,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</a:t>
                </a:r>
              </a:p>
              <a:p>
                <a:pPr lvl="1"/>
                <a:r>
                  <a:rPr lang="en-US" dirty="0"/>
                  <a:t>Further, </a:t>
                </a:r>
                <a:r>
                  <a:rPr lang="en-US" b="1" dirty="0"/>
                  <a:t>cross attention </a:t>
                </a:r>
                <a:r>
                  <a:rPr lang="en-US" dirty="0"/>
                  <a:t>calculation slow     </a:t>
                </a:r>
              </a:p>
              <a:p>
                <a:r>
                  <a:rPr lang="en-US" dirty="0"/>
                  <a:t>Solution; </a:t>
                </a:r>
                <a:r>
                  <a:rPr lang="en-US" b="1" dirty="0"/>
                  <a:t>pipeline!  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Large scale ANN search - </a:t>
                </a:r>
                <a:r>
                  <a:rPr lang="en-US" b="1" dirty="0"/>
                  <a:t>ranker</a:t>
                </a:r>
                <a:r>
                  <a:rPr lang="en-US" dirty="0"/>
                  <a:t>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top </a:t>
                </a:r>
                <a:r>
                  <a:rPr lang="en-US" i="1" dirty="0"/>
                  <a:t>k</a:t>
                </a:r>
                <a:r>
                  <a:rPr lang="en-US" dirty="0"/>
                  <a:t> ranks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Rerank</a:t>
                </a:r>
                <a:r>
                  <a:rPr lang="en-US" dirty="0"/>
                  <a:t> top </a:t>
                </a:r>
                <a:r>
                  <a:rPr lang="en-US" i="1" dirty="0"/>
                  <a:t>k </a:t>
                </a:r>
                <a:r>
                  <a:rPr lang="en-US" dirty="0"/>
                  <a:t>with cross-encoder – </a:t>
                </a:r>
                <a:r>
                  <a:rPr lang="en-US" b="1" dirty="0"/>
                  <a:t>receiver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top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cross-encoder algorithms available 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currently lists 31 cross-encoder models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  <a:blipFill>
                <a:blip r:embed="rId3"/>
                <a:stretch>
                  <a:fillRect l="-1217" t="-257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EBCCDAE-6F2E-304D-6A41-CBFAFE28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66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750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Sentence BERT </a:t>
            </a:r>
            <a:r>
              <a:rPr lang="en-US" dirty="0"/>
              <a:t>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</a:t>
            </a:r>
            <a:r>
              <a:rPr lang="en-US" sz="2400" b="1" dirty="0"/>
              <a:t>bi-directionally</a:t>
            </a:r>
            <a:r>
              <a:rPr lang="en-US" sz="2400" dirty="0"/>
              <a:t> and simultaneously</a:t>
            </a:r>
            <a:endParaRPr lang="en-US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Cross-attention </a:t>
            </a:r>
            <a:r>
              <a:rPr lang="en-US" sz="2400" dirty="0"/>
              <a:t>Similarity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Retriever Receiver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or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</a:t>
            </a:r>
            <a:r>
              <a:rPr lang="en-US" b="1" dirty="0"/>
              <a:t>different key words </a:t>
            </a:r>
            <a:r>
              <a:rPr lang="en-US" dirty="0"/>
              <a:t>but </a:t>
            </a:r>
            <a:r>
              <a:rPr lang="en-US" b="1" dirty="0"/>
              <a:t>identical semantics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high-accuracy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 to improve reranking </a:t>
            </a:r>
          </a:p>
          <a:p>
            <a:r>
              <a:rPr lang="en-US" dirty="0"/>
              <a:t>Sparse and dense retrievers are used in parallel   </a:t>
            </a:r>
          </a:p>
          <a:p>
            <a:r>
              <a:rPr lang="en-US" dirty="0"/>
              <a:t>Dense and sparse scores are </a:t>
            </a:r>
            <a:r>
              <a:rPr lang="en-US" b="1" dirty="0"/>
              <a:t>integrated</a:t>
            </a:r>
            <a:r>
              <a:rPr lang="en-US" dirty="0"/>
              <a:t> to optimize results </a:t>
            </a:r>
          </a:p>
          <a:p>
            <a:pPr lvl="1"/>
            <a:r>
              <a:rPr lang="en-US" dirty="0"/>
              <a:t>Integrate by simple weighted sum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</a:t>
            </a:r>
            <a:r>
              <a:rPr lang="en-US" dirty="0" err="1">
                <a:latin typeface="+mn-lt"/>
              </a:rPr>
              <a:t>Reranker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488868" y="1407624"/>
            <a:ext cx="2358172" cy="10403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Ranks from dense ranker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30269" y="3123988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491801" y="3123987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26092" y="5052142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488869" y="2447928"/>
            <a:ext cx="1179085" cy="67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667954" y="2447928"/>
            <a:ext cx="1159383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88869" y="4305992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667954" y="4305992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Hybrid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61481" r="-363570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5259" t="-61481" r="-9262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60294" r="-363570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62222" r="-363570" b="-16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50769" r="-363570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recievers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2A0130-BB63-3C40-7F54-11A7343AABD8}"/>
              </a:ext>
            </a:extLst>
          </p:cNvPr>
          <p:cNvCxnSpPr>
            <a:cxnSpLocks/>
          </p:cNvCxnSpPr>
          <p:nvPr/>
        </p:nvCxnSpPr>
        <p:spPr>
          <a:xfrm flipV="1">
            <a:off x="4666211" y="2504902"/>
            <a:ext cx="2743200" cy="924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Similar methods are used for videos, audio tracks, etc.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Dense-sparse, or sparse-dense</a:t>
            </a:r>
            <a:r>
              <a:rPr lang="en-US"/>
              <a:t>, retriever-receiver</a:t>
            </a:r>
            <a:r>
              <a:rPr lang="en-US" dirty="0"/>
              <a:t>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FB2A-64A6-1996-D082-0A74618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50422A-BFD6-1F83-87B0-FA8DCF82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" y="1369527"/>
            <a:ext cx="9207048" cy="5266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E1CE8-024E-F8AB-025A-2A93B18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98-7ECB-25F9-05F0-758C2AE550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80"/>
            <a:ext cx="11668778" cy="6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massive similarity search for </a:t>
            </a:r>
            <a:r>
              <a:rPr lang="en-US" b="1" dirty="0">
                <a:latin typeface="+mn-lt"/>
              </a:rPr>
              <a:t>retrieval augmented generation (RAG)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019CA2-BA1A-E2E1-78A3-C2582ADB5F0B}"/>
              </a:ext>
            </a:extLst>
          </p:cNvPr>
          <p:cNvSpPr/>
          <p:nvPr/>
        </p:nvSpPr>
        <p:spPr>
          <a:xfrm>
            <a:off x="3531503" y="1888392"/>
            <a:ext cx="3135085" cy="366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4CDADA-0FAC-F1B1-4950-E6DC225A4ACA}"/>
              </a:ext>
            </a:extLst>
          </p:cNvPr>
          <p:cNvSpPr txBox="1">
            <a:spLocks/>
          </p:cNvSpPr>
          <p:nvPr/>
        </p:nvSpPr>
        <p:spPr>
          <a:xfrm>
            <a:off x="8283137" y="2752138"/>
            <a:ext cx="3565003" cy="132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We are focused on </a:t>
            </a:r>
            <a:r>
              <a:rPr lang="en-US" b="1" dirty="0">
                <a:latin typeface="+mn-lt"/>
              </a:rPr>
              <a:t>massive index and search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BAA9B-4E4D-D25B-CBA7-6F47DDDC573F}"/>
              </a:ext>
            </a:extLst>
          </p:cNvPr>
          <p:cNvCxnSpPr>
            <a:cxnSpLocks/>
          </p:cNvCxnSpPr>
          <p:nvPr/>
        </p:nvCxnSpPr>
        <p:spPr>
          <a:xfrm flipH="1">
            <a:off x="6625481" y="3429000"/>
            <a:ext cx="1609344" cy="4572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5F3D503-1852-6FCF-407B-522B5813B88D}"/>
              </a:ext>
            </a:extLst>
          </p:cNvPr>
          <p:cNvSpPr txBox="1">
            <a:spLocks/>
          </p:cNvSpPr>
          <p:nvPr/>
        </p:nvSpPr>
        <p:spPr>
          <a:xfrm>
            <a:off x="8394729" y="4664597"/>
            <a:ext cx="3565003" cy="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hlinkClick r:id="rId4"/>
              </a:rPr>
              <a:t>Diagram from blog post by Ivan Ilin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8C50B-93D9-94E9-22EF-24643195F3FA}"/>
              </a:ext>
            </a:extLst>
          </p:cNvPr>
          <p:cNvCxnSpPr>
            <a:cxnSpLocks/>
          </p:cNvCxnSpPr>
          <p:nvPr/>
        </p:nvCxnSpPr>
        <p:spPr>
          <a:xfrm flipH="1" flipV="1">
            <a:off x="7703146" y="2583519"/>
            <a:ext cx="579991" cy="30598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1E6D14-F439-9555-30FF-0C95C823CED9}"/>
              </a:ext>
            </a:extLst>
          </p:cNvPr>
          <p:cNvSpPr txBox="1">
            <a:spLocks/>
          </p:cNvSpPr>
          <p:nvPr/>
        </p:nvSpPr>
        <p:spPr>
          <a:xfrm>
            <a:off x="8234825" y="1487066"/>
            <a:ext cx="3565003" cy="87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Ranking typically uses </a:t>
            </a:r>
            <a:r>
              <a:rPr lang="en-US" b="1" dirty="0">
                <a:latin typeface="+mn-lt"/>
              </a:rPr>
              <a:t>cosine similarity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2D35FC-4127-F048-6D07-C303389A7B02}"/>
              </a:ext>
            </a:extLst>
          </p:cNvPr>
          <p:cNvCxnSpPr>
            <a:cxnSpLocks/>
          </p:cNvCxnSpPr>
          <p:nvPr/>
        </p:nvCxnSpPr>
        <p:spPr>
          <a:xfrm flipH="1">
            <a:off x="7654834" y="1888392"/>
            <a:ext cx="579991" cy="36364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28724</TotalTime>
  <Words>4050</Words>
  <Application>Microsoft Office PowerPoint</Application>
  <PresentationFormat>Widescreen</PresentationFormat>
  <Paragraphs>595</Paragraphs>
  <Slides>65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Similarity Search at Scale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Can Greatly Improve Information Retrieval</vt:lpstr>
      <vt:lpstr>Reranking with Sentence BERT</vt:lpstr>
      <vt:lpstr>Sparse-Dense Retriever Receiver Pipelines</vt:lpstr>
      <vt:lpstr>Sparse-Dense Pipelines</vt:lpstr>
      <vt:lpstr>Improving Document Vector Similarity Search at Massive Scale</vt:lpstr>
      <vt:lpstr>Sparse-Dense Pipelines</vt:lpstr>
      <vt:lpstr>Hybrid Reranker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814</cp:revision>
  <cp:lastPrinted>2019-10-02T16:41:34Z</cp:lastPrinted>
  <dcterms:created xsi:type="dcterms:W3CDTF">2019-05-23T01:52:03Z</dcterms:created>
  <dcterms:modified xsi:type="dcterms:W3CDTF">2025-10-22T21:42:26Z</dcterms:modified>
</cp:coreProperties>
</file>