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5" r:id="rId2"/>
    <p:sldId id="327" r:id="rId3"/>
    <p:sldId id="314" r:id="rId4"/>
    <p:sldId id="279" r:id="rId5"/>
    <p:sldId id="356" r:id="rId6"/>
    <p:sldId id="331" r:id="rId7"/>
    <p:sldId id="851" r:id="rId8"/>
    <p:sldId id="361" r:id="rId9"/>
    <p:sldId id="268" r:id="rId10"/>
    <p:sldId id="358" r:id="rId11"/>
    <p:sldId id="360" r:id="rId12"/>
    <p:sldId id="384" r:id="rId13"/>
    <p:sldId id="313" r:id="rId14"/>
    <p:sldId id="353" r:id="rId15"/>
    <p:sldId id="855" r:id="rId16"/>
    <p:sldId id="864" r:id="rId17"/>
    <p:sldId id="863" r:id="rId18"/>
    <p:sldId id="862" r:id="rId19"/>
    <p:sldId id="853" r:id="rId20"/>
    <p:sldId id="854" r:id="rId21"/>
    <p:sldId id="372" r:id="rId22"/>
    <p:sldId id="380" r:id="rId23"/>
    <p:sldId id="386" r:id="rId24"/>
    <p:sldId id="389" r:id="rId25"/>
    <p:sldId id="390" r:id="rId26"/>
    <p:sldId id="391" r:id="rId27"/>
    <p:sldId id="392" r:id="rId28"/>
    <p:sldId id="393" r:id="rId29"/>
    <p:sldId id="394" r:id="rId30"/>
    <p:sldId id="786" r:id="rId31"/>
    <p:sldId id="787" r:id="rId32"/>
    <p:sldId id="395" r:id="rId33"/>
    <p:sldId id="857" r:id="rId34"/>
    <p:sldId id="793" r:id="rId35"/>
    <p:sldId id="362" r:id="rId36"/>
    <p:sldId id="364" r:id="rId37"/>
    <p:sldId id="365" r:id="rId38"/>
    <p:sldId id="373" r:id="rId39"/>
    <p:sldId id="371" r:id="rId40"/>
    <p:sldId id="374" r:id="rId41"/>
    <p:sldId id="367" r:id="rId42"/>
    <p:sldId id="366" r:id="rId43"/>
    <p:sldId id="376" r:id="rId44"/>
    <p:sldId id="858" r:id="rId45"/>
    <p:sldId id="859" r:id="rId46"/>
    <p:sldId id="860" r:id="rId47"/>
    <p:sldId id="861" r:id="rId48"/>
    <p:sldId id="385" r:id="rId49"/>
    <p:sldId id="387" r:id="rId50"/>
    <p:sldId id="782" r:id="rId51"/>
    <p:sldId id="785" r:id="rId52"/>
    <p:sldId id="792" r:id="rId53"/>
    <p:sldId id="784" r:id="rId54"/>
    <p:sldId id="791" r:id="rId55"/>
    <p:sldId id="396" r:id="rId56"/>
    <p:sldId id="788" r:id="rId57"/>
    <p:sldId id="397" r:id="rId58"/>
    <p:sldId id="789" r:id="rId59"/>
    <p:sldId id="790" r:id="rId60"/>
    <p:sldId id="379" r:id="rId61"/>
    <p:sldId id="388" r:id="rId62"/>
    <p:sldId id="378" r:id="rId63"/>
    <p:sldId id="382" r:id="rId64"/>
    <p:sldId id="381" r:id="rId65"/>
    <p:sldId id="32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20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C7DCB-BEFA-95AB-BD28-CB4573A79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96C50-6892-76BD-236A-5FCC14533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DBB48-60E5-C08D-24E0-02EAC022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2286-68E9-FCF8-E181-E20877671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0D24D-6892-4F7A-B171-917047C2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B90ED-2E47-B3C2-2B80-873A1FD11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32344-AADA-0024-758D-8AA56F323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0643-E352-DB14-B131-0A71038C2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1498E-31C8-714B-A8B2-FBCD86A4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FFEA5-206D-EB73-A500-80BAB4745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80A5A-B3B6-9CBB-774C-8F9556194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C8E0-CC45-1765-91B7-FADF06D87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9689A-9613-FD25-1807-9C26AACD9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45C8F-383D-5894-498B-9FA40DFC4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C38800-6978-2029-CA15-10BCFC96F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479EE-8AEE-9389-5DFE-B60F9B5BD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5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164EC-238F-12E3-584D-A1199330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94E58-6F0E-F1F7-C99D-3F9CF99EE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628EC-8F48-EAA3-2287-2A336307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6C30-5EB4-37E4-8213-57510FAE1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96D5-245A-C885-9FB3-9C8D2331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25348-56FC-9964-C3C2-675F9D71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393DB-3232-E8CD-BB5C-6E160AF02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0E5F-630D-53F5-69F6-122B47402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aluation_measures_(information_retrieval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BeIR/bei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rec.nist.gov/data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Okapi_BM2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practical-bm25-part-2-the-bm25-algorithm-and-its-variables" TargetMode="External"/><Relationship Id="rId7" Type="http://schemas.openxmlformats.org/officeDocument/2006/relationships/hyperlink" Target="https://arxiv.org/abs/2106.14807" TargetMode="External"/><Relationship Id="rId2" Type="http://schemas.openxmlformats.org/officeDocument/2006/relationships/hyperlink" Target="https://pypi.org/project/rank-bm2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pdf/10.1145/2682862.2682863" TargetMode="External"/><Relationship Id="rId5" Type="http://schemas.openxmlformats.org/officeDocument/2006/relationships/hyperlink" Target="https://python.langchain.com/docs/integrations/retrievers/bm25/" TargetMode="External"/><Relationship Id="rId4" Type="http://schemas.openxmlformats.org/officeDocument/2006/relationships/hyperlink" Target="https://huggingface.co/blog/xhluca/bm25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s://huggingface.co/cross-encode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ub.towardsai.net/advanced-rag-techniques-an-illustrated-overview-04d193d8fec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37209" y="5566989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6101282" y="6024721"/>
            <a:ext cx="235927" cy="76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437811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8331344" y="6019152"/>
            <a:ext cx="387535" cy="131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34277" y="5057951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13014" y="5419052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/>
      <p:bldP spid="56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 animBg="1"/>
      <p:bldP spid="67" grpId="0" animBg="1"/>
      <p:bldP spid="74" grpId="0"/>
      <p:bldP spid="84" grpId="0" animBg="1"/>
      <p:bldP spid="85" grpId="0" animBg="1"/>
      <p:bldP spid="86" grpId="0" animBg="1"/>
      <p:bldP spid="87" grpId="0" animBg="1"/>
      <p:bldP spid="93" grpId="0" animBg="1"/>
      <p:bldP spid="102" grpId="0" animBg="1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(dictionary) or use dimensionality reduction for efficiency   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retrieval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Evaluation for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713" y="896079"/>
            <a:ext cx="7078859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algorithms?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r>
              <a:rPr lang="en-US" dirty="0">
                <a:latin typeface="+mn-lt"/>
              </a:rPr>
              <a:t>Many possible </a:t>
            </a:r>
            <a:r>
              <a:rPr lang="en-US" dirty="0" err="1">
                <a:latin typeface="+mn-lt"/>
                <a:hlinkClick r:id="rId3"/>
              </a:rPr>
              <a:t>retrival</a:t>
            </a:r>
            <a:r>
              <a:rPr lang="en-US" dirty="0">
                <a:latin typeface="+mn-lt"/>
                <a:hlinkClick r:id="rId3"/>
              </a:rPr>
              <a:t> performance metrics 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Precision</a:t>
            </a:r>
            <a:r>
              <a:rPr lang="en-US" dirty="0">
                <a:latin typeface="+mn-lt"/>
              </a:rPr>
              <a:t> measures the fraction of NNs found by algorithm that are true positives  </a:t>
            </a:r>
          </a:p>
          <a:p>
            <a:pPr lvl="1"/>
            <a:r>
              <a:rPr lang="en-US" b="1" dirty="0">
                <a:latin typeface="+mn-lt"/>
              </a:rPr>
              <a:t>F-scores</a:t>
            </a:r>
            <a:r>
              <a:rPr lang="en-US" dirty="0">
                <a:latin typeface="+mn-lt"/>
              </a:rPr>
              <a:t> weight precision and recall  </a:t>
            </a:r>
          </a:p>
          <a:p>
            <a:pPr lvl="1"/>
            <a:r>
              <a:rPr lang="en-US" b="1" dirty="0">
                <a:latin typeface="+mn-lt"/>
              </a:rPr>
              <a:t>Discounted cumulative gain (DCG) </a:t>
            </a:r>
            <a:r>
              <a:rPr lang="en-US" dirty="0">
                <a:latin typeface="+mn-lt"/>
              </a:rPr>
              <a:t>measures relative rankings </a:t>
            </a:r>
          </a:p>
          <a:p>
            <a:pPr lvl="1"/>
            <a:r>
              <a:rPr lang="en-US" dirty="0">
                <a:latin typeface="+mn-lt"/>
              </a:rPr>
              <a:t>…</a:t>
            </a:r>
          </a:p>
          <a:p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341033" y="5577562"/>
            <a:ext cx="185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Retrival</a:t>
            </a:r>
            <a:r>
              <a:rPr lang="en-US" sz="2400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8777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607FC-5327-C0B3-8DCD-3AAB44B4F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374B-CC59-A690-72BF-3A52E131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3394-D397-7AD1-83A5-93D03F5C4C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0559" y="896079"/>
            <a:ext cx="11078095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Retrieval performance evaluation is challenging </a:t>
            </a:r>
          </a:p>
          <a:p>
            <a:pPr lvl="1"/>
            <a:r>
              <a:rPr lang="en-US" dirty="0">
                <a:latin typeface="+mn-lt"/>
              </a:rPr>
              <a:t>Metrics rely on ground truth, difficult to establish </a:t>
            </a:r>
          </a:p>
          <a:p>
            <a:r>
              <a:rPr lang="en-US" dirty="0">
                <a:latin typeface="+mn-lt"/>
              </a:rPr>
              <a:t>Often need human evaluators   </a:t>
            </a:r>
          </a:p>
          <a:p>
            <a:pPr lvl="1"/>
            <a:r>
              <a:rPr lang="en-US" dirty="0">
                <a:latin typeface="+mn-lt"/>
              </a:rPr>
              <a:t>Slow </a:t>
            </a:r>
          </a:p>
          <a:p>
            <a:pPr lvl="1"/>
            <a:r>
              <a:rPr lang="en-US" dirty="0">
                <a:latin typeface="+mn-lt"/>
              </a:rPr>
              <a:t>Subjective</a:t>
            </a:r>
          </a:p>
          <a:p>
            <a:pPr lvl="1"/>
            <a:r>
              <a:rPr lang="en-US" dirty="0">
                <a:latin typeface="+mn-lt"/>
              </a:rPr>
              <a:t>Often use multiple evaluators   </a:t>
            </a:r>
          </a:p>
          <a:p>
            <a:r>
              <a:rPr lang="en-US" dirty="0">
                <a:latin typeface="+mn-lt"/>
              </a:rPr>
              <a:t>Machine (e.g. LLM) evaluation is biased by algorithms </a:t>
            </a:r>
          </a:p>
          <a:p>
            <a:pPr lvl="1"/>
            <a:r>
              <a:rPr lang="en-US" dirty="0">
                <a:latin typeface="+mn-lt"/>
              </a:rPr>
              <a:t>Often compare results from multiple LLMs </a:t>
            </a:r>
          </a:p>
          <a:p>
            <a:pPr lvl="1"/>
            <a:r>
              <a:rPr lang="en-US" dirty="0">
                <a:latin typeface="+mn-lt"/>
              </a:rPr>
              <a:t>May not agree with human evaluation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6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8D9B-4F44-8240-BC56-E37FB033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27C2-7886-6253-9499-F09AFB19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CBA-1421-B042-2888-DFBA0DE9B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0559" y="896079"/>
            <a:ext cx="11078095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Benchmark data sets are limit</a:t>
            </a:r>
          </a:p>
          <a:p>
            <a:pPr lvl="1"/>
            <a:r>
              <a:rPr lang="en-US" dirty="0">
                <a:latin typeface="+mn-lt"/>
              </a:rPr>
              <a:t>Limited size</a:t>
            </a:r>
          </a:p>
          <a:p>
            <a:pPr lvl="1"/>
            <a:r>
              <a:rPr lang="en-US" dirty="0">
                <a:latin typeface="+mn-lt"/>
              </a:rPr>
              <a:t>Limited range of topics</a:t>
            </a:r>
          </a:p>
          <a:p>
            <a:pPr lvl="1"/>
            <a:r>
              <a:rPr lang="en-US" dirty="0">
                <a:latin typeface="+mn-lt"/>
              </a:rPr>
              <a:t>Limited language coverage</a:t>
            </a:r>
          </a:p>
          <a:p>
            <a:r>
              <a:rPr lang="en-US" dirty="0">
                <a:latin typeface="+mn-lt"/>
                <a:hlinkClick r:id="rId3"/>
              </a:rPr>
              <a:t>BIER dataset </a:t>
            </a:r>
            <a:r>
              <a:rPr lang="en-US" dirty="0">
                <a:latin typeface="+mn-lt"/>
              </a:rPr>
              <a:t>example of benchmarking dataset</a:t>
            </a:r>
          </a:p>
          <a:p>
            <a:pPr lvl="1"/>
            <a:r>
              <a:rPr lang="en-US" dirty="0">
                <a:latin typeface="+mn-lt"/>
              </a:rPr>
              <a:t>pronounced ‘beer’</a:t>
            </a:r>
          </a:p>
          <a:p>
            <a:pPr lvl="1"/>
            <a:r>
              <a:rPr lang="en-US" dirty="0">
                <a:latin typeface="+mn-lt"/>
              </a:rPr>
              <a:t>English language only</a:t>
            </a:r>
          </a:p>
          <a:p>
            <a:r>
              <a:rPr lang="en-US" dirty="0">
                <a:latin typeface="+mn-lt"/>
              </a:rPr>
              <a:t>Numerous </a:t>
            </a:r>
            <a:r>
              <a:rPr lang="en-US" dirty="0">
                <a:latin typeface="+mn-lt"/>
                <a:hlinkClick r:id="rId4"/>
              </a:rPr>
              <a:t>TERC datasets </a:t>
            </a:r>
            <a:r>
              <a:rPr lang="en-US" dirty="0">
                <a:latin typeface="+mn-lt"/>
              </a:rPr>
              <a:t>cover many areas of IR</a:t>
            </a:r>
          </a:p>
          <a:p>
            <a:pPr lvl="1"/>
            <a:r>
              <a:rPr lang="en-US" dirty="0">
                <a:latin typeface="+mn-lt"/>
              </a:rPr>
              <a:t>Most dataset cover specific domains 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11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31284-BE96-3681-6AAF-EFBF6A757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090F-C6F6-86D5-DC09-08F46BC1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2933-A06F-90B4-C99E-E8305E678D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0559" y="896079"/>
                <a:ext cx="1107809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Many faces of recall and </a:t>
                </a:r>
                <a:r>
                  <a:rPr lang="en-US" dirty="0" err="1">
                    <a:latin typeface="+mn-lt"/>
                  </a:rPr>
                  <a:t>precison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IR typically measured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𝒓𝒆𝒄𝒂𝒍𝒍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𝒑𝒓𝒆𝒄𝒊𝒔𝒊𝒐𝒏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Average</a:t>
                </a:r>
                <a:r>
                  <a:rPr lang="en-US" dirty="0">
                    <a:latin typeface="+mn-lt"/>
                  </a:rPr>
                  <a:t> precision is computed over the precision-recall trade-off curve</a:t>
                </a:r>
              </a:p>
              <a:p>
                <a:r>
                  <a:rPr lang="en-US" dirty="0">
                    <a:latin typeface="+mn-lt"/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documents retrieved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, average precision</a:t>
                </a:r>
              </a:p>
              <a:p>
                <a:pPr lvl="4"/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the 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We can rewrite average precision in terms of relevance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𝑟𝑒𝑙𝑒𝑣𝑒𝑛𝑡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2933-A06F-90B4-C99E-E8305E678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0559" y="896079"/>
                <a:ext cx="11078095" cy="5698998"/>
              </a:xfrm>
              <a:blipFill>
                <a:blip r:embed="rId3"/>
                <a:stretch>
                  <a:fillRect l="-1101" t="-1818" r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EDA4-E076-A211-9351-8B646F4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3446-78F7-B2FA-8212-01F0C8B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/>
              <a:t>Retrival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1767" y="896078"/>
                <a:ext cx="11226858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Cumulative Gain</a:t>
                </a:r>
                <a:r>
                  <a:rPr lang="en-US" dirty="0">
                    <a:latin typeface="+mn-lt"/>
                  </a:rPr>
                  <a:t> is at rank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the relative rank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relative rank,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is generally human scored  </a:t>
                </a:r>
              </a:p>
              <a:p>
                <a:pPr lvl="1"/>
                <a:r>
                  <a:rPr lang="en-US" dirty="0">
                    <a:latin typeface="+mn-lt"/>
                  </a:rPr>
                  <a:t>Scoring can be subjective – often use multiple evaluators  </a:t>
                </a:r>
              </a:p>
              <a:p>
                <a:pPr lvl="1"/>
                <a:r>
                  <a:rPr lang="en-US" dirty="0">
                    <a:latin typeface="+mn-lt"/>
                  </a:rPr>
                  <a:t>Ranking for more than small datasets is prohibitively labor intensives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1767" y="896078"/>
                <a:ext cx="11226858" cy="4693009"/>
              </a:xfrm>
              <a:blipFill>
                <a:blip r:embed="rId3"/>
                <a:stretch>
                  <a:fillRect l="-114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Information retrieval </a:t>
            </a:r>
            <a:r>
              <a:rPr lang="en-US" dirty="0"/>
              <a:t>is a foundation of many data mining tasks      </a:t>
            </a:r>
          </a:p>
          <a:p>
            <a:r>
              <a:rPr lang="en-US" dirty="0"/>
              <a:t>Tasks include </a:t>
            </a:r>
            <a:r>
              <a:rPr lang="en-US" b="1" dirty="0"/>
              <a:t>web search</a:t>
            </a:r>
            <a:r>
              <a:rPr lang="en-US" dirty="0"/>
              <a:t>, </a:t>
            </a:r>
            <a:r>
              <a:rPr lang="en-US" b="1" dirty="0"/>
              <a:t>recommenders</a:t>
            </a:r>
            <a:r>
              <a:rPr lang="en-US" dirty="0"/>
              <a:t>, and </a:t>
            </a:r>
            <a:r>
              <a:rPr lang="en-US" b="1" dirty="0"/>
              <a:t>RAG systems  </a:t>
            </a:r>
          </a:p>
          <a:p>
            <a:r>
              <a:rPr lang="en-US" dirty="0"/>
              <a:t>Vector search is core to information retrieval </a:t>
            </a:r>
          </a:p>
          <a:p>
            <a:r>
              <a:rPr lang="en-US" dirty="0"/>
              <a:t>Vector search requires embedding </a:t>
            </a:r>
          </a:p>
          <a:p>
            <a:pPr lvl="1"/>
            <a:r>
              <a:rPr lang="en-US" dirty="0"/>
              <a:t>Dense embedding BERT family of models</a:t>
            </a:r>
          </a:p>
          <a:p>
            <a:pPr lvl="1"/>
            <a:r>
              <a:rPr lang="en-US" dirty="0"/>
              <a:t>Sparse text embedding models, e.g. BM25</a:t>
            </a:r>
          </a:p>
          <a:p>
            <a:r>
              <a:rPr lang="en-US" dirty="0"/>
              <a:t>Sparse-dense information retrieval pipelines improve performance</a:t>
            </a:r>
          </a:p>
          <a:p>
            <a:pPr lvl="1"/>
            <a:r>
              <a:rPr lang="en-US" dirty="0"/>
              <a:t>Efficient search for large number of potential results  </a:t>
            </a:r>
          </a:p>
          <a:p>
            <a:pPr lvl="1"/>
            <a:r>
              <a:rPr lang="en-US" dirty="0"/>
              <a:t>Reranking improves overall results </a:t>
            </a:r>
          </a:p>
          <a:p>
            <a:r>
              <a:rPr lang="en-US" dirty="0"/>
              <a:t>SPLADE models for improve sparse embedding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AA14-92F6-8967-6A71-7D34B2F4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2EE-6D6D-F069-4991-5C4C808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5017" y="896078"/>
                <a:ext cx="11193607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Discounted Cumulative Gain</a:t>
                </a:r>
                <a:r>
                  <a:rPr lang="en-US" dirty="0">
                    <a:latin typeface="+mn-lt"/>
                  </a:rPr>
                  <a:t> adjusts cumulative gain to account for highly relevant documents appearing low in the ranking order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discount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down weights the cumulative gain based on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5017" y="896078"/>
                <a:ext cx="11193607" cy="4693009"/>
              </a:xfrm>
              <a:blipFill>
                <a:blip r:embed="rId3"/>
                <a:stretch>
                  <a:fillRect l="-1089" t="-2208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24679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has a long history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 using </a:t>
            </a:r>
            <a:r>
              <a:rPr lang="en-US" b="1" dirty="0"/>
              <a:t>word-level tokenization</a:t>
            </a:r>
            <a:r>
              <a:rPr lang="en-US" dirty="0"/>
              <a:t>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word-level token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34753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normalizes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b="1" dirty="0"/>
              <a:t>Term frequency </a:t>
            </a:r>
            <a:r>
              <a:rPr lang="en-US" dirty="0"/>
              <a:t>is the frequency that a term or word appears in a document </a:t>
            </a:r>
          </a:p>
          <a:p>
            <a:pPr lvl="1"/>
            <a:r>
              <a:rPr lang="en-US" b="1" dirty="0"/>
              <a:t>Inverse document frequency </a:t>
            </a:r>
            <a:r>
              <a:rPr lang="en-US" dirty="0"/>
              <a:t>is the log of the ratio of number of documents to the number of documents where the term occurs. </a:t>
            </a:r>
          </a:p>
          <a:p>
            <a:r>
              <a:rPr lang="en-US" dirty="0"/>
              <a:t>TF-IDF is an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  <a:p>
            <a:pPr lvl="1"/>
            <a:r>
              <a:rPr lang="en-US" dirty="0"/>
              <a:t>No sensitivity to semantics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3686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15759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Okapi BM25 model </a:t>
                </a:r>
                <a:r>
                  <a:rPr lang="en-US" dirty="0"/>
                  <a:t>family is an improvement over TF-IDF models</a:t>
                </a:r>
              </a:p>
              <a:p>
                <a:r>
                  <a:rPr lang="en-US" dirty="0"/>
                  <a:t>BM25 is widely used and is considered a benchmark to measure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r>
                  <a:rPr lang="en-US" dirty="0"/>
                  <a:t>BM25 uses an </a:t>
                </a:r>
                <a:r>
                  <a:rPr lang="en-US" b="1" dirty="0"/>
                  <a:t>inverted index </a:t>
                </a:r>
                <a:r>
                  <a:rPr lang="en-US" dirty="0"/>
                  <a:t>for queries </a:t>
                </a:r>
              </a:p>
              <a:p>
                <a:pPr lvl="1"/>
                <a:r>
                  <a:rPr lang="en-US" dirty="0"/>
                  <a:t>Queries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tokenization can be slow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3857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2480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66397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305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retrieval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b="1" dirty="0"/>
              <a:t>Web search</a:t>
            </a:r>
          </a:p>
          <a:p>
            <a:r>
              <a:rPr lang="en-US" b="1" dirty="0"/>
              <a:t>Product similarity </a:t>
            </a:r>
            <a:r>
              <a:rPr lang="en-US" dirty="0"/>
              <a:t>for recommendations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term-frequency saturation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 2.0]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normalization weight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8931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6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189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FFFEE-C31F-E27C-B01B-AC5BE61DD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0D7E-1545-47A8-3379-B1609E80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improvements proposed to BM25 models</a:t>
            </a:r>
          </a:p>
          <a:p>
            <a:r>
              <a:rPr lang="en-US" dirty="0"/>
              <a:t>Many packages support versions of BM25</a:t>
            </a:r>
          </a:p>
          <a:p>
            <a:pPr lvl="1"/>
            <a:r>
              <a:rPr lang="en-US" dirty="0">
                <a:hlinkClick r:id="rId2"/>
              </a:rPr>
              <a:t>Rank-BM25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Elastic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HuggingFace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LangChain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6"/>
              </a:rPr>
              <a:t>Trotman, </a:t>
            </a:r>
            <a:r>
              <a:rPr lang="en-US" dirty="0" err="1">
                <a:hlinkClick r:id="rId6"/>
              </a:rPr>
              <a:t>Puurula</a:t>
            </a:r>
            <a:r>
              <a:rPr lang="en-US" dirty="0">
                <a:hlinkClick r:id="rId6"/>
              </a:rPr>
              <a:t> and Burgess, 2014</a:t>
            </a:r>
            <a:r>
              <a:rPr lang="en-US" dirty="0"/>
              <a:t>, review many variations on the basic BM25 algorithm finding limited differences</a:t>
            </a:r>
          </a:p>
          <a:p>
            <a:r>
              <a:rPr lang="en-US" dirty="0"/>
              <a:t>Newer work uses learned weights to improve performance </a:t>
            </a:r>
          </a:p>
          <a:p>
            <a:pPr lvl="1"/>
            <a:r>
              <a:rPr lang="en-US" dirty="0"/>
              <a:t>Algorithms include </a:t>
            </a:r>
            <a:r>
              <a:rPr lang="en-US" dirty="0" err="1"/>
              <a:t>DeepImpact</a:t>
            </a:r>
            <a:r>
              <a:rPr lang="en-US" dirty="0"/>
              <a:t> and COIL</a:t>
            </a:r>
          </a:p>
          <a:p>
            <a:pPr lvl="1"/>
            <a:r>
              <a:rPr lang="en-US" dirty="0"/>
              <a:t>See review by </a:t>
            </a:r>
            <a:r>
              <a:rPr lang="en-US" dirty="0">
                <a:hlinkClick r:id="rId7"/>
              </a:rPr>
              <a:t>Lin and Ma, 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1E36B0-500F-6F7B-DE13-CFDD25C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69688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ADE7-61E8-EBFF-D3A4-2175669B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FBF-E130-A9A5-0E90-A236105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Dense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427066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</a:t>
            </a:r>
            <a:r>
              <a:rPr lang="en-US" b="1" dirty="0"/>
              <a:t>dense text embedding </a:t>
            </a:r>
            <a:r>
              <a:rPr lang="en-US" dirty="0"/>
              <a:t>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r>
                  <a:rPr lang="en-US" dirty="0"/>
                  <a:t> words</a:t>
                </a:r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Input strings with separators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658CF-C7CF-4A00-E4D8-BE63394A1BC9}"/>
              </a:ext>
            </a:extLst>
          </p:cNvPr>
          <p:cNvCxnSpPr>
            <a:cxnSpLocks/>
          </p:cNvCxnSpPr>
          <p:nvPr/>
        </p:nvCxnSpPr>
        <p:spPr>
          <a:xfrm>
            <a:off x="3779520" y="3009207"/>
            <a:ext cx="2266604" cy="7259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81CC5-CEE1-93A9-85B5-7A7BE6A7A492}"/>
              </a:ext>
            </a:extLst>
          </p:cNvPr>
          <p:cNvCxnSpPr>
            <a:cxnSpLocks/>
          </p:cNvCxnSpPr>
          <p:nvPr/>
        </p:nvCxnSpPr>
        <p:spPr>
          <a:xfrm>
            <a:off x="4300451" y="3652058"/>
            <a:ext cx="1108364" cy="565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6BC01-37CC-EC70-4AC3-FBF6255725AA}"/>
              </a:ext>
            </a:extLst>
          </p:cNvPr>
          <p:cNvCxnSpPr>
            <a:cxnSpLocks/>
          </p:cNvCxnSpPr>
          <p:nvPr/>
        </p:nvCxnSpPr>
        <p:spPr>
          <a:xfrm>
            <a:off x="4389120" y="4261658"/>
            <a:ext cx="932646" cy="399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3D3A02-5B75-7D8A-9E3D-34ED7E57C49F}"/>
              </a:ext>
            </a:extLst>
          </p:cNvPr>
          <p:cNvCxnSpPr>
            <a:cxnSpLocks/>
          </p:cNvCxnSpPr>
          <p:nvPr/>
        </p:nvCxnSpPr>
        <p:spPr>
          <a:xfrm>
            <a:off x="4300451" y="4738255"/>
            <a:ext cx="814647" cy="371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is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CCA8F-3B9F-5F80-C3C3-F1FA8561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795-48AE-70F1-4A83-6E62F880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Reranking</a:t>
            </a:r>
          </a:p>
        </p:txBody>
      </p:sp>
    </p:spTree>
    <p:extLst>
      <p:ext uri="{BB962C8B-B14F-4D97-AF65-F5344CB8AC3E}">
        <p14:creationId xmlns:p14="http://schemas.microsoft.com/office/powerpoint/2010/main" val="156082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5CFBB-8869-1467-E003-BE8B9C98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44A4-EC75-E602-3B76-4536C036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ANNS on embeddings produces only approximate rankings </a:t>
            </a:r>
          </a:p>
          <a:p>
            <a:r>
              <a:rPr lang="en-US" dirty="0"/>
              <a:t>Reranking aims to improve approximate rankings   </a:t>
            </a:r>
          </a:p>
          <a:p>
            <a:r>
              <a:rPr lang="en-US" dirty="0"/>
              <a:t>Reranking is performed on a larger number of approximately ranked items</a:t>
            </a:r>
          </a:p>
          <a:p>
            <a:r>
              <a:rPr lang="en-US" dirty="0"/>
              <a:t>Reranking uses slower more accurate algorithms    </a:t>
            </a:r>
          </a:p>
          <a:p>
            <a:pPr lvl="1"/>
            <a:r>
              <a:rPr lang="en-US" dirty="0"/>
              <a:t>BM25 – slow tokenization on large corpus </a:t>
            </a:r>
          </a:p>
          <a:p>
            <a:pPr lvl="1"/>
            <a:r>
              <a:rPr lang="en-US" dirty="0"/>
              <a:t>Cross-encoders for dense embedding</a:t>
            </a:r>
          </a:p>
          <a:p>
            <a:pPr lvl="1"/>
            <a:r>
              <a:rPr lang="en-US" dirty="0"/>
              <a:t>Hybrid dense-sparse pipelines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86AACA-8417-0595-2EAE-18BAAA1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1733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71FAB-3497-C01C-FC3F-410E5143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B00C-51B1-495A-2D3B-425875C9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Cross encoding improves ranking </a:t>
            </a:r>
          </a:p>
          <a:p>
            <a:r>
              <a:rPr lang="en-US" dirty="0"/>
              <a:t>Dense embeddings of single text string do not account for similarity with any other strings   </a:t>
            </a:r>
          </a:p>
          <a:p>
            <a:r>
              <a:rPr lang="en-US" b="1" dirty="0"/>
              <a:t>Cross-encoders score similarity between specific pairs </a:t>
            </a:r>
            <a:r>
              <a:rPr lang="en-US" dirty="0"/>
              <a:t>of text strings </a:t>
            </a:r>
          </a:p>
          <a:p>
            <a:pPr lvl="1"/>
            <a:r>
              <a:rPr lang="en-US" dirty="0"/>
              <a:t>Cross-encoding uses attention (context) from both strings </a:t>
            </a:r>
          </a:p>
          <a:p>
            <a:pPr lvl="1"/>
            <a:r>
              <a:rPr lang="en-US" dirty="0"/>
              <a:t>More accurate result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3E334-E3BC-FF6E-6A9A-FADF18A1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94429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6BE69-03EA-343C-EAE7-C467C9C3D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BC4C1-68DE-837D-76D5-A8F6A3E82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1986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Cross encoding improves ranking </a:t>
                </a:r>
              </a:p>
              <a:p>
                <a:r>
                  <a:rPr lang="en-US" b="1" dirty="0"/>
                  <a:t>Cross-encoders score similarity between specific pairs </a:t>
                </a:r>
                <a:r>
                  <a:rPr lang="en-US" dirty="0"/>
                  <a:t>of text strings </a:t>
                </a:r>
              </a:p>
              <a:p>
                <a:r>
                  <a:rPr lang="en-US" dirty="0"/>
                  <a:t>Cross-encoding is inherently slow   </a:t>
                </a:r>
              </a:p>
              <a:p>
                <a:pPr lvl="1"/>
                <a:r>
                  <a:rPr lang="en-US" dirty="0"/>
                  <a:t>Cross-encode all pairwise combinations,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complexity </a:t>
                </a:r>
              </a:p>
              <a:p>
                <a:pPr lvl="1"/>
                <a:r>
                  <a:rPr lang="en-US" dirty="0"/>
                  <a:t>Further, </a:t>
                </a:r>
                <a:r>
                  <a:rPr lang="en-US" b="1" dirty="0"/>
                  <a:t>cross attention </a:t>
                </a:r>
                <a:r>
                  <a:rPr lang="en-US" dirty="0"/>
                  <a:t>calculation slow     </a:t>
                </a:r>
              </a:p>
              <a:p>
                <a:r>
                  <a:rPr lang="en-US" dirty="0"/>
                  <a:t>Solution; </a:t>
                </a:r>
                <a:r>
                  <a:rPr lang="en-US" b="1" dirty="0"/>
                  <a:t>pipeline!   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Large scale ANN search - </a:t>
                </a:r>
                <a:r>
                  <a:rPr lang="en-US" b="1" dirty="0"/>
                  <a:t>ranker</a:t>
                </a:r>
                <a:r>
                  <a:rPr lang="en-US" dirty="0"/>
                  <a:t>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top </a:t>
                </a:r>
                <a:r>
                  <a:rPr lang="en-US" i="1" dirty="0"/>
                  <a:t>k</a:t>
                </a:r>
                <a:r>
                  <a:rPr lang="en-US" dirty="0"/>
                  <a:t> ranks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Rerank</a:t>
                </a:r>
                <a:r>
                  <a:rPr lang="en-US" dirty="0"/>
                  <a:t> top </a:t>
                </a:r>
                <a:r>
                  <a:rPr lang="en-US" i="1" dirty="0"/>
                  <a:t>k </a:t>
                </a:r>
                <a:r>
                  <a:rPr lang="en-US" dirty="0"/>
                  <a:t>with cross-encoder – </a:t>
                </a:r>
                <a:r>
                  <a:rPr lang="en-US" b="1" dirty="0"/>
                  <a:t>receiver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Return top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cross-encoder algorithms available </a:t>
                </a:r>
              </a:p>
              <a:p>
                <a:pPr lvl="1"/>
                <a:r>
                  <a:rPr lang="en-US" dirty="0"/>
                  <a:t>Example: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currently lists 31 cross-encoder models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BC4C1-68DE-837D-76D5-A8F6A3E82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198648"/>
              </a:xfrm>
              <a:blipFill>
                <a:blip r:embed="rId3"/>
                <a:stretch>
                  <a:fillRect l="-1217" t="-257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EBCCDAE-6F2E-304D-6A41-CBFAFE28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5663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750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Sentence BERT </a:t>
            </a:r>
            <a:r>
              <a:rPr lang="en-US" dirty="0"/>
              <a:t>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</a:t>
            </a:r>
            <a:r>
              <a:rPr lang="en-US" sz="2400" b="1" dirty="0"/>
              <a:t>bi-directionally</a:t>
            </a:r>
            <a:r>
              <a:rPr lang="en-US" sz="2400" dirty="0"/>
              <a:t> and simultaneously</a:t>
            </a:r>
            <a:endParaRPr lang="en-US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Cross-attention </a:t>
            </a:r>
            <a:r>
              <a:rPr lang="en-US" sz="2400" dirty="0"/>
              <a:t>Similarity 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Retriever Receiver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contain complete semantics or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or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</a:t>
            </a:r>
            <a:r>
              <a:rPr lang="en-US" b="1" dirty="0"/>
              <a:t>different key words </a:t>
            </a:r>
            <a:r>
              <a:rPr lang="en-US" dirty="0"/>
              <a:t>but </a:t>
            </a:r>
            <a:r>
              <a:rPr lang="en-US" b="1" dirty="0"/>
              <a:t>identical semantics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high-accuracy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B9C05-0B4F-C9DA-FC9C-C39DEFDD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B811-C53E-5CCE-958D-F3474DA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F9355-DC65-78D8-0E79-6909AB2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16751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6005945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sparse and dense models in parallel to improve reranking </a:t>
            </a:r>
          </a:p>
          <a:p>
            <a:r>
              <a:rPr lang="en-US" dirty="0"/>
              <a:t>Sparse and dense receivers are used in parallel   </a:t>
            </a:r>
          </a:p>
          <a:p>
            <a:r>
              <a:rPr lang="en-US" dirty="0"/>
              <a:t>Dense and sparse scores are </a:t>
            </a:r>
            <a:r>
              <a:rPr lang="en-US" b="1" dirty="0"/>
              <a:t>integrated</a:t>
            </a:r>
            <a:r>
              <a:rPr lang="en-US" dirty="0"/>
              <a:t> to optimize results </a:t>
            </a:r>
          </a:p>
          <a:p>
            <a:pPr lvl="1"/>
            <a:r>
              <a:rPr lang="en-US" dirty="0"/>
              <a:t>Integrate by simple weighted sum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Hybrid </a:t>
            </a:r>
            <a:r>
              <a:rPr lang="en-US" dirty="0" err="1">
                <a:latin typeface="+mn-lt"/>
              </a:rPr>
              <a:t>Reranker</a:t>
            </a:r>
            <a:endParaRPr lang="en-US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609A7-27B6-98C2-46D3-26B09DB5AA14}"/>
              </a:ext>
            </a:extLst>
          </p:cNvPr>
          <p:cNvSpPr/>
          <p:nvPr/>
        </p:nvSpPr>
        <p:spPr>
          <a:xfrm>
            <a:off x="8488868" y="1407624"/>
            <a:ext cx="2358172" cy="10403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Ranks from dense ranker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1D451-E0CC-905C-FF68-5280EC92DD85}"/>
              </a:ext>
            </a:extLst>
          </p:cNvPr>
          <p:cNvSpPr/>
          <p:nvPr/>
        </p:nvSpPr>
        <p:spPr>
          <a:xfrm>
            <a:off x="9830269" y="3123988"/>
            <a:ext cx="1994135" cy="11820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embedding Receiver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19911-1DCB-E298-862D-B9B712B516F8}"/>
              </a:ext>
            </a:extLst>
          </p:cNvPr>
          <p:cNvSpPr/>
          <p:nvPr/>
        </p:nvSpPr>
        <p:spPr>
          <a:xfrm>
            <a:off x="7491801" y="3123987"/>
            <a:ext cx="1994135" cy="11820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Sparse embedding Receiver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91498-5B26-8DC4-B5AE-FAADD0977781}"/>
              </a:ext>
            </a:extLst>
          </p:cNvPr>
          <p:cNvSpPr/>
          <p:nvPr/>
        </p:nvSpPr>
        <p:spPr>
          <a:xfrm>
            <a:off x="8626092" y="5052142"/>
            <a:ext cx="2083723" cy="13375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Integrate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B7E13-924F-6602-2140-3B86C569784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8488869" y="2447928"/>
            <a:ext cx="1179085" cy="676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0CABC-4340-6C40-16F8-625D5B492C3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667954" y="2447928"/>
            <a:ext cx="1159383" cy="676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B4F7F-6128-156A-2298-8BB9FA9E83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88869" y="4305992"/>
            <a:ext cx="1179085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8D381-A355-28EB-35CB-27F0434572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667954" y="4305992"/>
            <a:ext cx="1159383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132"/>
                  </p:ext>
                </p:extLst>
              </p:nvPr>
            </p:nvGraphicFramePr>
            <p:xfrm>
              <a:off x="537556" y="2099579"/>
              <a:ext cx="1152698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improved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Hybrid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weighted improvement of hybrid </a:t>
                          </a:r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retriver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78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132"/>
                  </p:ext>
                </p:extLst>
              </p:nvPr>
            </p:nvGraphicFramePr>
            <p:xfrm>
              <a:off x="537556" y="2099579"/>
              <a:ext cx="1152698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61481" r="-363570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5259" t="-61481" r="-92629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160294" r="-363570" b="-2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62222" r="-363570" b="-16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improved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50769" r="-363570" b="-1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weighted improvement of hybrid </a:t>
                          </a:r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retriver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780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</a:t>
            </a:r>
            <a:r>
              <a:rPr lang="en-US" b="1" dirty="0" err="1"/>
              <a:t>recievers</a:t>
            </a:r>
            <a:r>
              <a:rPr lang="en-US" b="1" dirty="0"/>
              <a:t>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2A0130-BB63-3C40-7F54-11A7343AABD8}"/>
              </a:ext>
            </a:extLst>
          </p:cNvPr>
          <p:cNvCxnSpPr>
            <a:cxnSpLocks/>
          </p:cNvCxnSpPr>
          <p:nvPr/>
        </p:nvCxnSpPr>
        <p:spPr>
          <a:xfrm flipV="1">
            <a:off x="4666211" y="2504902"/>
            <a:ext cx="2743200" cy="924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Similar methods are used for videos, audio tracks, etc.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Dense-sparse, or sparse-dense, retriever-receiver, information retrieval pipelines improve recall</a:t>
            </a:r>
          </a:p>
          <a:p>
            <a:r>
              <a:rPr lang="en-US" dirty="0"/>
              <a:t>SPLADE models enable single stage </a:t>
            </a:r>
            <a:r>
              <a:rPr lang="en-US" dirty="0" err="1"/>
              <a:t>reciver</a:t>
            </a:r>
            <a:endParaRPr lang="en-US" dirty="0"/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FB2A-64A6-1996-D082-0A746182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50422A-BFD6-1F83-87B0-FA8DCF82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7" y="1369527"/>
            <a:ext cx="9207048" cy="5266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E1CE8-024E-F8AB-025A-2A93B184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1098-7ECB-25F9-05F0-758C2AE550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80"/>
            <a:ext cx="11668778" cy="620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massive similarity search for </a:t>
            </a:r>
            <a:r>
              <a:rPr lang="en-US" b="1" dirty="0">
                <a:latin typeface="+mn-lt"/>
              </a:rPr>
              <a:t>retrieval augmented generation (RAG)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019CA2-BA1A-E2E1-78A3-C2582ADB5F0B}"/>
              </a:ext>
            </a:extLst>
          </p:cNvPr>
          <p:cNvSpPr/>
          <p:nvPr/>
        </p:nvSpPr>
        <p:spPr>
          <a:xfrm>
            <a:off x="3531503" y="1888392"/>
            <a:ext cx="3135085" cy="36680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F4CDADA-0FAC-F1B1-4950-E6DC225A4ACA}"/>
              </a:ext>
            </a:extLst>
          </p:cNvPr>
          <p:cNvSpPr txBox="1">
            <a:spLocks/>
          </p:cNvSpPr>
          <p:nvPr/>
        </p:nvSpPr>
        <p:spPr>
          <a:xfrm>
            <a:off x="8283137" y="2752138"/>
            <a:ext cx="3565003" cy="132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We are focused on </a:t>
            </a:r>
            <a:r>
              <a:rPr lang="en-US" b="1" dirty="0">
                <a:latin typeface="+mn-lt"/>
              </a:rPr>
              <a:t>massive index and search problem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BAA9B-4E4D-D25B-CBA7-6F47DDDC573F}"/>
              </a:ext>
            </a:extLst>
          </p:cNvPr>
          <p:cNvCxnSpPr>
            <a:cxnSpLocks/>
          </p:cNvCxnSpPr>
          <p:nvPr/>
        </p:nvCxnSpPr>
        <p:spPr>
          <a:xfrm flipH="1">
            <a:off x="6625481" y="3429000"/>
            <a:ext cx="1609344" cy="4572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5F3D503-1852-6FCF-407B-522B5813B88D}"/>
              </a:ext>
            </a:extLst>
          </p:cNvPr>
          <p:cNvSpPr txBox="1">
            <a:spLocks/>
          </p:cNvSpPr>
          <p:nvPr/>
        </p:nvSpPr>
        <p:spPr>
          <a:xfrm>
            <a:off x="8394729" y="4664597"/>
            <a:ext cx="3565003" cy="41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  <a:hlinkClick r:id="rId4"/>
              </a:rPr>
              <a:t>Diagram from blog post by Ivan Ilin</a:t>
            </a:r>
            <a:endParaRPr lang="en-US" sz="1800" dirty="0">
              <a:latin typeface="+mn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98C50B-93D9-94E9-22EF-24643195F3FA}"/>
              </a:ext>
            </a:extLst>
          </p:cNvPr>
          <p:cNvCxnSpPr>
            <a:cxnSpLocks/>
          </p:cNvCxnSpPr>
          <p:nvPr/>
        </p:nvCxnSpPr>
        <p:spPr>
          <a:xfrm flipH="1" flipV="1">
            <a:off x="7703146" y="2583519"/>
            <a:ext cx="579991" cy="30598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1E6D14-F439-9555-30FF-0C95C823CED9}"/>
              </a:ext>
            </a:extLst>
          </p:cNvPr>
          <p:cNvSpPr txBox="1">
            <a:spLocks/>
          </p:cNvSpPr>
          <p:nvPr/>
        </p:nvSpPr>
        <p:spPr>
          <a:xfrm>
            <a:off x="8234825" y="1487066"/>
            <a:ext cx="3565003" cy="87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Ranking typically uses </a:t>
            </a:r>
            <a:r>
              <a:rPr lang="en-US" b="1" dirty="0">
                <a:latin typeface="+mn-lt"/>
              </a:rPr>
              <a:t>cosine similarity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2D35FC-4127-F048-6D07-C303389A7B02}"/>
              </a:ext>
            </a:extLst>
          </p:cNvPr>
          <p:cNvCxnSpPr>
            <a:cxnSpLocks/>
          </p:cNvCxnSpPr>
          <p:nvPr/>
        </p:nvCxnSpPr>
        <p:spPr>
          <a:xfrm flipH="1">
            <a:off x="7654834" y="1888392"/>
            <a:ext cx="579991" cy="363645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28901</TotalTime>
  <Words>4050</Words>
  <Application>Microsoft Office PowerPoint</Application>
  <PresentationFormat>Widescreen</PresentationFormat>
  <Paragraphs>595</Paragraphs>
  <Slides>65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Information Retrieval </vt:lpstr>
      <vt:lpstr>Introduction to Web Searching</vt:lpstr>
      <vt:lpstr>Introduction to Web Searching</vt:lpstr>
      <vt:lpstr>Introduction to Web Searching</vt:lpstr>
      <vt:lpstr>Similarity Search at Scale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Evaluation for Information Retrieval</vt:lpstr>
      <vt:lpstr>Evaluation of ANNS</vt:lpstr>
      <vt:lpstr>Evaluation of ANNS</vt:lpstr>
      <vt:lpstr>Evaluation of ANNS</vt:lpstr>
      <vt:lpstr>Evaluation of ANNS</vt:lpstr>
      <vt:lpstr>Evaluation of Retrival</vt:lpstr>
      <vt:lpstr>Evaluation of ANNS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Short Introduction to BERT Models for Dense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</vt:lpstr>
      <vt:lpstr>Reranking Can Greatly Improve Information Retrieval</vt:lpstr>
      <vt:lpstr>Reranking Can Greatly Improve Information Retrieval</vt:lpstr>
      <vt:lpstr>Reranking Can Greatly Improve Information Retrieval</vt:lpstr>
      <vt:lpstr>Reranking with Sentence BERT</vt:lpstr>
      <vt:lpstr>Sparse-Dense Retriever Receiver Pipelines</vt:lpstr>
      <vt:lpstr>Sparse-Dense Pipelines</vt:lpstr>
      <vt:lpstr>Improving Document Vector Similarity Search at Massive Scale</vt:lpstr>
      <vt:lpstr>Sparse-Dense Pipelines</vt:lpstr>
      <vt:lpstr>Hybrid Reranker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815</cp:revision>
  <cp:lastPrinted>2019-10-02T16:41:34Z</cp:lastPrinted>
  <dcterms:created xsi:type="dcterms:W3CDTF">2019-05-23T01:52:03Z</dcterms:created>
  <dcterms:modified xsi:type="dcterms:W3CDTF">2025-10-23T00:39:00Z</dcterms:modified>
</cp:coreProperties>
</file>