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7"/>
  </p:notesMasterIdLst>
  <p:sldIdLst>
    <p:sldId id="275" r:id="rId2"/>
    <p:sldId id="327" r:id="rId3"/>
    <p:sldId id="314" r:id="rId4"/>
    <p:sldId id="279" r:id="rId5"/>
    <p:sldId id="356" r:id="rId6"/>
    <p:sldId id="331" r:id="rId7"/>
    <p:sldId id="851" r:id="rId8"/>
    <p:sldId id="361" r:id="rId9"/>
    <p:sldId id="268" r:id="rId10"/>
    <p:sldId id="358" r:id="rId11"/>
    <p:sldId id="360" r:id="rId12"/>
    <p:sldId id="384" r:id="rId13"/>
    <p:sldId id="313" r:id="rId14"/>
    <p:sldId id="353" r:id="rId15"/>
    <p:sldId id="855" r:id="rId16"/>
    <p:sldId id="864" r:id="rId17"/>
    <p:sldId id="863" r:id="rId18"/>
    <p:sldId id="862" r:id="rId19"/>
    <p:sldId id="853" r:id="rId20"/>
    <p:sldId id="854" r:id="rId21"/>
    <p:sldId id="372" r:id="rId22"/>
    <p:sldId id="380" r:id="rId23"/>
    <p:sldId id="386" r:id="rId24"/>
    <p:sldId id="389" r:id="rId25"/>
    <p:sldId id="390" r:id="rId26"/>
    <p:sldId id="391" r:id="rId27"/>
    <p:sldId id="392" r:id="rId28"/>
    <p:sldId id="393" r:id="rId29"/>
    <p:sldId id="394" r:id="rId30"/>
    <p:sldId id="786" r:id="rId31"/>
    <p:sldId id="787" r:id="rId32"/>
    <p:sldId id="395" r:id="rId33"/>
    <p:sldId id="857" r:id="rId34"/>
    <p:sldId id="793" r:id="rId35"/>
    <p:sldId id="362" r:id="rId36"/>
    <p:sldId id="364" r:id="rId37"/>
    <p:sldId id="365" r:id="rId38"/>
    <p:sldId id="373" r:id="rId39"/>
    <p:sldId id="371" r:id="rId40"/>
    <p:sldId id="374" r:id="rId41"/>
    <p:sldId id="367" r:id="rId42"/>
    <p:sldId id="366" r:id="rId43"/>
    <p:sldId id="376" r:id="rId44"/>
    <p:sldId id="858" r:id="rId45"/>
    <p:sldId id="859" r:id="rId46"/>
    <p:sldId id="860" r:id="rId47"/>
    <p:sldId id="861" r:id="rId48"/>
    <p:sldId id="385" r:id="rId49"/>
    <p:sldId id="387" r:id="rId50"/>
    <p:sldId id="782" r:id="rId51"/>
    <p:sldId id="785" r:id="rId52"/>
    <p:sldId id="792" r:id="rId53"/>
    <p:sldId id="784" r:id="rId54"/>
    <p:sldId id="791" r:id="rId55"/>
    <p:sldId id="396" r:id="rId56"/>
    <p:sldId id="788" r:id="rId57"/>
    <p:sldId id="397" r:id="rId58"/>
    <p:sldId id="789" r:id="rId59"/>
    <p:sldId id="790" r:id="rId60"/>
    <p:sldId id="379" r:id="rId61"/>
    <p:sldId id="388" r:id="rId62"/>
    <p:sldId id="378" r:id="rId63"/>
    <p:sldId id="382" r:id="rId64"/>
    <p:sldId id="381" r:id="rId65"/>
    <p:sldId id="328" r:id="rId6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4" autoAdjust="0"/>
    <p:restoredTop sz="94106" autoAdjust="0"/>
  </p:normalViewPr>
  <p:slideViewPr>
    <p:cSldViewPr snapToGrid="0">
      <p:cViewPr varScale="1">
        <p:scale>
          <a:sx n="69" d="100"/>
          <a:sy n="69" d="100"/>
        </p:scale>
        <p:origin x="49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0E277-7B52-48CF-8A81-813C08FCADB8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49324-B10A-42F9-8BB3-F1803A0CF0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868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C7DCB-BEFA-95AB-BD28-CB4573A79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C96C50-6892-76BD-236A-5FCC14533A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A5DBB48-60E5-C08D-24E0-02EAC022CD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5F2286-68E9-FCF8-E181-E20877671A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8987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9087D-0DC7-6EEE-97E4-397D8D539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CD0DAB-0CC1-C222-2E07-FB5FDB4F08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B64B4D-5979-0A6D-0EC2-F12F11AC3E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5FF45-43DE-E9BB-8216-D041F138DD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58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0D24D-6892-4F7A-B171-917047C21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2B90ED-2E47-B3C2-2B80-873A1FD113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132344-AADA-0024-758D-8AA56F323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090643-E352-DB14-B131-0A71038C28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574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91498E-31C8-714B-A8B2-FBCD86A45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CFFEA5-206D-EB73-A500-80BAB47451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E80A5A-B3B6-9CBB-774C-8F95561944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4FC8E0-CC45-1765-91B7-FADF06D877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4413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9689A-9613-FD25-1807-9C26AACD9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C45C8F-383D-5894-498B-9FA40DFC42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C38800-6978-2029-CA15-10BCFC96F4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479EE-8AEE-9389-5DFE-B60F9B5BD3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0574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164EC-238F-12E3-584D-A11993300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C94E58-6F0E-F1F7-C99D-3F9CF99EE8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5628EC-8F48-EAA3-2287-2A33630711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E6C30-5EB4-37E4-8213-57510FAE19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937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296D5-245A-C885-9FB3-9C8D23314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025348-56FC-9964-C3C2-675F9D71B5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3393DB-3232-E8CD-BB5C-6E160AF029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20E5F-630D-53F5-69F6-122B47402E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980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79087D-0DC7-6EEE-97E4-397D8D539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CD0DAB-0CC1-C222-2E07-FB5FDB4F08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B64B4D-5979-0A6D-0EC2-F12F11AC3E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5FF45-43DE-E9BB-8216-D041F138DD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58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9456C-CD53-4A7A-A160-E9C9A568A7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F81EB4-6CCA-4130-8A22-78B4E9FB7D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CEED50-6B88-4AEF-AAEE-7354385DA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B3E68-433F-4F17-A860-C81BAE892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C8B22-06FE-43D1-AA6B-E8A7F7275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991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E1B0C-ADC4-4D5B-BD35-7FF6DA688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878D1-F683-4992-A741-6D088E698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7B540-E0EC-4E10-B84B-7135B61F2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9183F-A27F-4DF8-BC75-365A701E8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95F31-8691-4618-9DED-CAB0DC991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366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7E5A1D-9DBF-45B1-8B19-69BEB26624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E710A0-0952-49B0-B912-4BE2E5817F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81922-0EA4-47DE-B72F-9C683DF6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15BA6-3360-497F-B8FE-BCC285B0E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E7E4E-4A93-42E2-8E85-5B1BED90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5342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34210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54323-E7C5-43B7-8E83-0382CAF5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365C7-D4A3-445C-B8EA-6A8A6C264B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E01D9-3C05-45A6-8AE3-981B0CD67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FD7CA-88EC-4638-96B7-002D06897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15F07A-DE8A-483D-9369-B5A8149F7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87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A01C-E450-4C9F-AE8D-1A085729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439D9C-F86D-4496-9862-DCB41F0DE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86E59-8337-4EFD-8222-A85DA0DEF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CF0D25-5DA4-42CF-A656-4E02B6802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6E75F-D18B-4389-9CB2-16182DB99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93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6C7BC-CA92-4066-B435-64275339A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85DB8-3FB6-4932-90FC-75EBA9583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489F89-B3E0-4678-BAE2-6099F8AEA1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86EA69-768D-488D-9DFF-6856D15D9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B67E0C-5C02-4009-9814-E9CF400B7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55E63D-EAC6-4C0E-BFCF-A4C916C6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7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0C45B-E84C-42A8-9800-81A80AC2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9F7A06-6A0F-4E27-8F30-7C85CE88E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306719-FA76-4F6D-B74F-9DCC4FB38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460B46-76A2-4CFB-A315-D89CC0E44D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399308-315C-455C-81D9-CE6A133FC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DB93A1-9C9F-4B68-855B-4E7D67CD6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09D2CB0-6F9A-4BDC-AF77-02C99696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6BD551-7755-417C-88A5-26BF4F0D3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14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6CB7B-8CF4-4CE3-9017-C752612D0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F7ED45-7FCC-4BE8-810F-01E35B7A3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FAEBF-E9A6-40D1-AE8B-1E24AFB07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45F77B-9FBB-483C-AEE6-EAFC03D25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0143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0CC6E-AF13-4AC6-8BF7-83A793A03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641C00-450D-4A37-A635-9BA76B012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E9E5F-DBB6-4B5C-AD31-1A2EC2914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67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8776E-8E79-4345-BB4B-6931B0136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CA28B-3709-4CC1-8A7D-72EBB3746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1202B-2205-43FF-A4D5-6630BD3211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78622-2769-4A44-AB53-F30384ED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24495-05FE-414F-AB02-7EAC3B9A9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0FD4CD-6183-436F-9C79-F067509FB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1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3F6E7-5C18-4556-897E-CFF07301C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DA2D99-8C5A-4438-BB8F-791EE6662B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43878-34CA-454A-9220-6AE3EC2A0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C80470-F771-4D7E-8DCC-BFB3C6D18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E7E77-FE47-445E-A4A9-C9AC534D337D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2A2A4-8314-4476-B0D8-CDD232A55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9785C8-CF21-429E-9DB0-795456264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242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434D26-D5AC-4B4D-A51D-7360DDE58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22B9FE-ED87-47A6-A310-FB4153637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13BCA-15D0-4452-BBC9-47DDAAE0F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BE7E77-FE47-445E-A4A9-C9AC534D337D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AD29FE-2993-49FF-A560-F7A5565B4F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0E166-F9DB-4446-8B8A-8B24480F0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A4E8B1-49D8-45A5-A107-EA9FEE7FE1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4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kapi_BM25" TargetMode="External"/><Relationship Id="rId7" Type="http://schemas.openxmlformats.org/officeDocument/2006/relationships/hyperlink" Target="https://en.wikipedia.org/wiki/Information_retrieval" TargetMode="External"/><Relationship Id="rId2" Type="http://schemas.openxmlformats.org/officeDocument/2006/relationships/hyperlink" Target="https://developers.google.com/search/docs/appearance/ranking-systems-gui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wikipedia.org/wiki/PageRank" TargetMode="External"/><Relationship Id="rId5" Type="http://schemas.openxmlformats.org/officeDocument/2006/relationships/hyperlink" Target="https://en.wikipedia.org/wiki/Ranking_(information_retrieval)" TargetMode="External"/><Relationship Id="rId4" Type="http://schemas.openxmlformats.org/officeDocument/2006/relationships/hyperlink" Target="https://www.pinecone.io/learn/splade/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valuation_measures_(information_retrieval)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atasets/BeIR/beir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trec.nist.gov/data.html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hyperlink" Target="https://en.wikipedia.org/wiki/Bag-of-words_model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f%E2%80%93idf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en.wikipedia.org/wiki/Tf%E2%80%93idf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en.wikipedia.org/wiki/Tf%E2%80%93idf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Okapi_BM25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Information_retrieval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hyperlink" Target="https://www.elastic.co/blog/practical-bm25-part-2-the-bm25-algorithm-and-its-variables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elastic.co/blog/practical-bm25-part-2-the-bm25-algorithm-and-its-variables" TargetMode="Externa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lastic.co/blog/practical-bm25-part-2-the-bm25-algorithm-and-its-variables" TargetMode="External"/><Relationship Id="rId7" Type="http://schemas.openxmlformats.org/officeDocument/2006/relationships/hyperlink" Target="https://arxiv.org/abs/2106.14807" TargetMode="External"/><Relationship Id="rId2" Type="http://schemas.openxmlformats.org/officeDocument/2006/relationships/hyperlink" Target="https://pypi.org/project/rank-bm25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l.acm.org/doi/pdf/10.1145/2682862.2682863" TargetMode="External"/><Relationship Id="rId5" Type="http://schemas.openxmlformats.org/officeDocument/2006/relationships/hyperlink" Target="https://python.langchain.com/docs/integrations/retrievers/bm25/" TargetMode="External"/><Relationship Id="rId4" Type="http://schemas.openxmlformats.org/officeDocument/2006/relationships/hyperlink" Target="https://huggingface.co/blog/xhluca/bm25s" TargetMode="Externa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910.01108" TargetMode="External"/><Relationship Id="rId2" Type="http://schemas.openxmlformats.org/officeDocument/2006/relationships/hyperlink" Target="https://arxiv.org/abs/1810.04805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1908.10063" TargetMode="External"/><Relationship Id="rId5" Type="http://schemas.openxmlformats.org/officeDocument/2006/relationships/hyperlink" Target="https://arxiv.org/abs/2010.02559" TargetMode="External"/><Relationship Id="rId4" Type="http://schemas.openxmlformats.org/officeDocument/2006/relationships/hyperlink" Target="https://arxiv.org/abs/1911.02116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huggingface.co/learn/llm-course/en/chapter1/4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code/satishgunjal/tokenization-in-nlp" TargetMode="External"/><Relationship Id="rId2" Type="http://schemas.openxmlformats.org/officeDocument/2006/relationships/hyperlink" Target="https://nlp.stanford.edu/IR-book/html/htmledition/tokenization-1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text/guide/subwords_tokenizer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en.wikipedia.org/wiki/BERT_(language_model)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RT_(language_model)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en.wikipedia.org/wiki/BERT_(language_model)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ERT_(language_model)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hyperlink" Target="https://huggingface.co/cross-encoder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econe.io/learn/series/rag/rerankers/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econe.io/learn/series/rag/rerankers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export.arxiv.org/abs/2109.10086" TargetMode="External"/><Relationship Id="rId2" Type="http://schemas.openxmlformats.org/officeDocument/2006/relationships/hyperlink" Target="https://arxiv.org/abs/2107.05720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inecone.io/learn/splade/" TargetMode="Externa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pinecone.io/learn/splade/" TargetMode="Externa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103.00020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ocs/transformers/en/model_doc/clip" TargetMode="External"/><Relationship Id="rId2" Type="http://schemas.openxmlformats.org/officeDocument/2006/relationships/hyperlink" Target="https://arxiv.org/abs/2103.00020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ultralytics.com/guides/similarity-search/" TargetMode="External"/><Relationship Id="rId4" Type="http://schemas.openxmlformats.org/officeDocument/2006/relationships/hyperlink" Target="https://huggingface.co/docs/transformers/en/tasks/image_feature_extraction" TargetMode="Externa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pub.towardsai.net/advanced-rag-techniques-an-illustrated-overview-04d193d8fec6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619" y="695131"/>
            <a:ext cx="11016761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 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Information Retrieval and Search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2021, 2022, 2023, 2024, 2025,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399D6C-78E5-33C6-48E8-4D7D8CD43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869E-BF18-6377-BEFB-2CE767E6B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Document Vector Similarity Search</a:t>
            </a:r>
          </a:p>
        </p:txBody>
      </p:sp>
      <p:sp>
        <p:nvSpPr>
          <p:cNvPr id="4" name="Rectangle: Folded Corner 3">
            <a:extLst>
              <a:ext uri="{FF2B5EF4-FFF2-40B4-BE49-F238E27FC236}">
                <a16:creationId xmlns:a16="http://schemas.microsoft.com/office/drawing/2014/main" id="{BB521959-A61D-AC5C-D0E5-CBC824F63033}"/>
              </a:ext>
            </a:extLst>
          </p:cNvPr>
          <p:cNvSpPr/>
          <p:nvPr/>
        </p:nvSpPr>
        <p:spPr>
          <a:xfrm>
            <a:off x="357844" y="29938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0" name="Rectangle: Folded Corner 9">
            <a:extLst>
              <a:ext uri="{FF2B5EF4-FFF2-40B4-BE49-F238E27FC236}">
                <a16:creationId xmlns:a16="http://schemas.microsoft.com/office/drawing/2014/main" id="{32BE1073-7F29-650F-01B5-287E7BDDDD02}"/>
              </a:ext>
            </a:extLst>
          </p:cNvPr>
          <p:cNvSpPr/>
          <p:nvPr/>
        </p:nvSpPr>
        <p:spPr>
          <a:xfrm>
            <a:off x="510244" y="31462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1" name="Rectangle: Folded Corner 10">
            <a:extLst>
              <a:ext uri="{FF2B5EF4-FFF2-40B4-BE49-F238E27FC236}">
                <a16:creationId xmlns:a16="http://schemas.microsoft.com/office/drawing/2014/main" id="{B1F3A287-A37E-0C04-DD30-CD42878811A3}"/>
              </a:ext>
            </a:extLst>
          </p:cNvPr>
          <p:cNvSpPr/>
          <p:nvPr/>
        </p:nvSpPr>
        <p:spPr>
          <a:xfrm>
            <a:off x="662644" y="32986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12" name="Rectangle: Folded Corner 11">
            <a:extLst>
              <a:ext uri="{FF2B5EF4-FFF2-40B4-BE49-F238E27FC236}">
                <a16:creationId xmlns:a16="http://schemas.microsoft.com/office/drawing/2014/main" id="{D5C2B2A1-3858-705F-5481-7FE40C2442B2}"/>
              </a:ext>
            </a:extLst>
          </p:cNvPr>
          <p:cNvSpPr/>
          <p:nvPr/>
        </p:nvSpPr>
        <p:spPr>
          <a:xfrm>
            <a:off x="815044" y="3451066"/>
            <a:ext cx="1515291" cy="1097280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Documents</a:t>
            </a:r>
          </a:p>
        </p:txBody>
      </p:sp>
      <p:sp>
        <p:nvSpPr>
          <p:cNvPr id="15" name="Rectangle: Folded Corner 14">
            <a:extLst>
              <a:ext uri="{FF2B5EF4-FFF2-40B4-BE49-F238E27FC236}">
                <a16:creationId xmlns:a16="http://schemas.microsoft.com/office/drawing/2014/main" id="{826D97DA-21CD-81B5-DF1F-7E0C475D69EA}"/>
              </a:ext>
            </a:extLst>
          </p:cNvPr>
          <p:cNvSpPr/>
          <p:nvPr/>
        </p:nvSpPr>
        <p:spPr>
          <a:xfrm>
            <a:off x="3064257" y="1678766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p:sp>
        <p:nvSpPr>
          <p:cNvPr id="16" name="Rectangle: Folded Corner 15">
            <a:extLst>
              <a:ext uri="{FF2B5EF4-FFF2-40B4-BE49-F238E27FC236}">
                <a16:creationId xmlns:a16="http://schemas.microsoft.com/office/drawing/2014/main" id="{97A17F6C-343E-ADC5-8292-1E7827BF26E9}"/>
              </a:ext>
            </a:extLst>
          </p:cNvPr>
          <p:cNvSpPr/>
          <p:nvPr/>
        </p:nvSpPr>
        <p:spPr>
          <a:xfrm>
            <a:off x="3064257" y="2420331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p:sp>
        <p:nvSpPr>
          <p:cNvPr id="17" name="Rectangle: Folded Corner 16">
            <a:extLst>
              <a:ext uri="{FF2B5EF4-FFF2-40B4-BE49-F238E27FC236}">
                <a16:creationId xmlns:a16="http://schemas.microsoft.com/office/drawing/2014/main" id="{7AA463CC-B78A-E0FA-ADA1-23BFC1828184}"/>
              </a:ext>
            </a:extLst>
          </p:cNvPr>
          <p:cNvSpPr/>
          <p:nvPr/>
        </p:nvSpPr>
        <p:spPr>
          <a:xfrm>
            <a:off x="3064257" y="3161896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931695D2-053C-8574-DC3E-DA7FFAA376EB}"/>
              </a:ext>
            </a:extLst>
          </p:cNvPr>
          <p:cNvSpPr/>
          <p:nvPr/>
        </p:nvSpPr>
        <p:spPr>
          <a:xfrm>
            <a:off x="3109653" y="4419028"/>
            <a:ext cx="2076843" cy="558947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Document Shard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110F3E-BA78-A6EF-5F3A-12412509AA88}"/>
                  </a:ext>
                </a:extLst>
              </p:cNvPr>
              <p:cNvSpPr txBox="1"/>
              <p:nvPr/>
            </p:nvSpPr>
            <p:spPr>
              <a:xfrm>
                <a:off x="3555493" y="3588711"/>
                <a:ext cx="10700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7110F3E-BA78-A6EF-5F3A-12412509AA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5493" y="3588711"/>
                <a:ext cx="107004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BC7D8B-FBC1-D22E-5223-A448F8C466AB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482808" y="1958240"/>
            <a:ext cx="581449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8B28BA0-2BB3-52E7-1B2C-264C7380C563}"/>
              </a:ext>
            </a:extLst>
          </p:cNvPr>
          <p:cNvCxnSpPr>
            <a:cxnSpLocks/>
          </p:cNvCxnSpPr>
          <p:nvPr/>
        </p:nvCxnSpPr>
        <p:spPr>
          <a:xfrm>
            <a:off x="2482808" y="1958240"/>
            <a:ext cx="0" cy="158683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C385D81-5D79-FFD2-7C94-029407BACB90}"/>
              </a:ext>
            </a:extLst>
          </p:cNvPr>
          <p:cNvCxnSpPr>
            <a:cxnSpLocks/>
          </p:cNvCxnSpPr>
          <p:nvPr/>
        </p:nvCxnSpPr>
        <p:spPr>
          <a:xfrm>
            <a:off x="2677562" y="2699804"/>
            <a:ext cx="409394" cy="27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CCCBAF9-AE8D-D313-01B5-551248A6F927}"/>
              </a:ext>
            </a:extLst>
          </p:cNvPr>
          <p:cNvCxnSpPr>
            <a:cxnSpLocks/>
          </p:cNvCxnSpPr>
          <p:nvPr/>
        </p:nvCxnSpPr>
        <p:spPr>
          <a:xfrm flipH="1">
            <a:off x="2307660" y="3542506"/>
            <a:ext cx="18156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7C4E040-AC8C-0845-1D34-91B0A2A39556}"/>
              </a:ext>
            </a:extLst>
          </p:cNvPr>
          <p:cNvCxnSpPr>
            <a:cxnSpLocks/>
          </p:cNvCxnSpPr>
          <p:nvPr/>
        </p:nvCxnSpPr>
        <p:spPr>
          <a:xfrm flipV="1">
            <a:off x="2781623" y="3441369"/>
            <a:ext cx="282634" cy="1912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F600BD01-D33C-94B9-AA75-5CBA4690BD4B}"/>
              </a:ext>
            </a:extLst>
          </p:cNvPr>
          <p:cNvCxnSpPr>
            <a:cxnSpLocks/>
          </p:cNvCxnSpPr>
          <p:nvPr/>
        </p:nvCxnSpPr>
        <p:spPr>
          <a:xfrm flipH="1">
            <a:off x="2663045" y="2714901"/>
            <a:ext cx="14517" cy="110305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E743FBE-11FB-BFB0-B9F1-30651C553ECE}"/>
              </a:ext>
            </a:extLst>
          </p:cNvPr>
          <p:cNvCxnSpPr>
            <a:cxnSpLocks/>
          </p:cNvCxnSpPr>
          <p:nvPr/>
        </p:nvCxnSpPr>
        <p:spPr>
          <a:xfrm>
            <a:off x="2824012" y="3434422"/>
            <a:ext cx="0" cy="54341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4DC0B7C-1B3B-14F0-F689-709F32F65BE7}"/>
              </a:ext>
            </a:extLst>
          </p:cNvPr>
          <p:cNvCxnSpPr>
            <a:cxnSpLocks/>
          </p:cNvCxnSpPr>
          <p:nvPr/>
        </p:nvCxnSpPr>
        <p:spPr>
          <a:xfrm flipH="1">
            <a:off x="2294646" y="3803049"/>
            <a:ext cx="38914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647BE30-8082-BDD9-0BF9-2DD62920A394}"/>
              </a:ext>
            </a:extLst>
          </p:cNvPr>
          <p:cNvCxnSpPr>
            <a:cxnSpLocks/>
            <a:endCxn id="12" idx="3"/>
          </p:cNvCxnSpPr>
          <p:nvPr/>
        </p:nvCxnSpPr>
        <p:spPr>
          <a:xfrm flipH="1" flipV="1">
            <a:off x="2330335" y="3999706"/>
            <a:ext cx="491236" cy="433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F258DC6-EA2D-FBDB-AEF7-019EAD2F9AF4}"/>
              </a:ext>
            </a:extLst>
          </p:cNvPr>
          <p:cNvCxnSpPr>
            <a:cxnSpLocks/>
          </p:cNvCxnSpPr>
          <p:nvPr/>
        </p:nvCxnSpPr>
        <p:spPr>
          <a:xfrm flipH="1">
            <a:off x="2294646" y="4341091"/>
            <a:ext cx="526925" cy="537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F53AE85-E16E-A7BF-2B32-8FA4BB4450B6}"/>
              </a:ext>
            </a:extLst>
          </p:cNvPr>
          <p:cNvCxnSpPr>
            <a:cxnSpLocks/>
          </p:cNvCxnSpPr>
          <p:nvPr/>
        </p:nvCxnSpPr>
        <p:spPr>
          <a:xfrm flipH="1">
            <a:off x="2821571" y="4343814"/>
            <a:ext cx="2441" cy="4040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D05A2D2-D59D-C049-1791-6580BA7D3505}"/>
              </a:ext>
            </a:extLst>
          </p:cNvPr>
          <p:cNvCxnSpPr>
            <a:cxnSpLocks/>
          </p:cNvCxnSpPr>
          <p:nvPr/>
        </p:nvCxnSpPr>
        <p:spPr>
          <a:xfrm>
            <a:off x="2823958" y="4747913"/>
            <a:ext cx="28569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ylinder 55">
            <a:extLst>
              <a:ext uri="{FF2B5EF4-FFF2-40B4-BE49-F238E27FC236}">
                <a16:creationId xmlns:a16="http://schemas.microsoft.com/office/drawing/2014/main" id="{0F1DDABF-93BC-88EB-C11A-9F02E19C2266}"/>
              </a:ext>
            </a:extLst>
          </p:cNvPr>
          <p:cNvSpPr/>
          <p:nvPr/>
        </p:nvSpPr>
        <p:spPr>
          <a:xfrm>
            <a:off x="7623590" y="1678766"/>
            <a:ext cx="1671801" cy="3299208"/>
          </a:xfrm>
          <a:prstGeom prst="can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48DFB3F-A70A-B05F-AACB-47920EE2A0AB}"/>
              </a:ext>
            </a:extLst>
          </p:cNvPr>
          <p:cNvSpPr/>
          <p:nvPr/>
        </p:nvSpPr>
        <p:spPr>
          <a:xfrm>
            <a:off x="7747954" y="21807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67EDD7A-D42B-9EB9-479A-E8F282D21C98}"/>
              </a:ext>
            </a:extLst>
          </p:cNvPr>
          <p:cNvSpPr/>
          <p:nvPr/>
        </p:nvSpPr>
        <p:spPr>
          <a:xfrm>
            <a:off x="7747954" y="26156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F10BD0-4DCC-49D6-06A0-A1AD6DB85968}"/>
              </a:ext>
            </a:extLst>
          </p:cNvPr>
          <p:cNvSpPr/>
          <p:nvPr/>
        </p:nvSpPr>
        <p:spPr>
          <a:xfrm>
            <a:off x="7747954" y="30505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F25301BF-D3CD-D93E-D1A9-38A8164B1E54}"/>
              </a:ext>
            </a:extLst>
          </p:cNvPr>
          <p:cNvSpPr/>
          <p:nvPr/>
        </p:nvSpPr>
        <p:spPr>
          <a:xfrm>
            <a:off x="7747954" y="348549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2EE5383-0C7E-579D-3661-29BE40C2D928}"/>
                  </a:ext>
                </a:extLst>
              </p:cNvPr>
              <p:cNvSpPr txBox="1"/>
              <p:nvPr/>
            </p:nvSpPr>
            <p:spPr>
              <a:xfrm>
                <a:off x="7912328" y="3709271"/>
                <a:ext cx="10700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B2EE5383-0C7E-579D-3661-29BE40C2D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328" y="3709271"/>
                <a:ext cx="1070042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C383E331-999F-0912-6C4A-067E93F4272C}"/>
              </a:ext>
            </a:extLst>
          </p:cNvPr>
          <p:cNvSpPr/>
          <p:nvPr/>
        </p:nvSpPr>
        <p:spPr>
          <a:xfrm rot="16200000">
            <a:off x="4631847" y="2803781"/>
            <a:ext cx="3327347" cy="1021039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67" name="Arrow: Right 66">
            <a:extLst>
              <a:ext uri="{FF2B5EF4-FFF2-40B4-BE49-F238E27FC236}">
                <a16:creationId xmlns:a16="http://schemas.microsoft.com/office/drawing/2014/main" id="{CFDE2FAC-89CC-5B2F-4794-41DDD5C3C0D0}"/>
              </a:ext>
            </a:extLst>
          </p:cNvPr>
          <p:cNvSpPr/>
          <p:nvPr/>
        </p:nvSpPr>
        <p:spPr>
          <a:xfrm>
            <a:off x="6806040" y="2749255"/>
            <a:ext cx="817550" cy="1344464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ACBB6AB-00D1-9A12-9263-03D6FF0C18F7}"/>
              </a:ext>
            </a:extLst>
          </p:cNvPr>
          <p:cNvCxnSpPr>
            <a:cxnSpLocks/>
          </p:cNvCxnSpPr>
          <p:nvPr/>
        </p:nvCxnSpPr>
        <p:spPr>
          <a:xfrm>
            <a:off x="5141100" y="1958240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D3275D6-A27E-5FF4-B6AE-54AA8B35171B}"/>
              </a:ext>
            </a:extLst>
          </p:cNvPr>
          <p:cNvCxnSpPr>
            <a:cxnSpLocks/>
          </p:cNvCxnSpPr>
          <p:nvPr/>
        </p:nvCxnSpPr>
        <p:spPr>
          <a:xfrm>
            <a:off x="5141100" y="2702563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CBC57CB-6E03-F022-E2AB-9DACA1C7ED3C}"/>
              </a:ext>
            </a:extLst>
          </p:cNvPr>
          <p:cNvCxnSpPr>
            <a:cxnSpLocks/>
          </p:cNvCxnSpPr>
          <p:nvPr/>
        </p:nvCxnSpPr>
        <p:spPr>
          <a:xfrm>
            <a:off x="5141100" y="3441369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98ACC53-30B0-33F6-8D47-A41B27A5B05A}"/>
              </a:ext>
            </a:extLst>
          </p:cNvPr>
          <p:cNvCxnSpPr>
            <a:cxnSpLocks/>
          </p:cNvCxnSpPr>
          <p:nvPr/>
        </p:nvCxnSpPr>
        <p:spPr>
          <a:xfrm>
            <a:off x="5156375" y="4682792"/>
            <a:ext cx="643901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2E8266EE-FE7C-4ACA-5695-2D34A7504E80}"/>
              </a:ext>
            </a:extLst>
          </p:cNvPr>
          <p:cNvSpPr/>
          <p:nvPr/>
        </p:nvSpPr>
        <p:spPr>
          <a:xfrm>
            <a:off x="7623590" y="4519069"/>
            <a:ext cx="1671801" cy="26412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 Database</a:t>
            </a:r>
          </a:p>
        </p:txBody>
      </p:sp>
      <p:sp>
        <p:nvSpPr>
          <p:cNvPr id="84" name="Rectangle: Folded Corner 83">
            <a:extLst>
              <a:ext uri="{FF2B5EF4-FFF2-40B4-BE49-F238E27FC236}">
                <a16:creationId xmlns:a16="http://schemas.microsoft.com/office/drawing/2014/main" id="{E2928A33-4258-5020-158E-D9053AB1BFAC}"/>
              </a:ext>
            </a:extLst>
          </p:cNvPr>
          <p:cNvSpPr/>
          <p:nvPr/>
        </p:nvSpPr>
        <p:spPr>
          <a:xfrm>
            <a:off x="414510" y="5718669"/>
            <a:ext cx="1656839" cy="630846"/>
          </a:xfrm>
          <a:prstGeom prst="foldedCorner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</a:t>
            </a:r>
          </a:p>
        </p:txBody>
      </p: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E628DD5E-2FAE-BA29-D4D5-27AF6C0A8101}"/>
              </a:ext>
            </a:extLst>
          </p:cNvPr>
          <p:cNvSpPr/>
          <p:nvPr/>
        </p:nvSpPr>
        <p:spPr>
          <a:xfrm>
            <a:off x="2386675" y="5695201"/>
            <a:ext cx="1943672" cy="671798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Embedding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77BE4117-6CD1-0B72-15BD-8C6FAF63515D}"/>
              </a:ext>
            </a:extLst>
          </p:cNvPr>
          <p:cNvSpPr/>
          <p:nvPr/>
        </p:nvSpPr>
        <p:spPr>
          <a:xfrm>
            <a:off x="4678210" y="5688820"/>
            <a:ext cx="1423072" cy="6718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 Vector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5D1A13F8-C88B-96BB-6756-8150C35F7E3D}"/>
              </a:ext>
            </a:extLst>
          </p:cNvPr>
          <p:cNvSpPr/>
          <p:nvPr/>
        </p:nvSpPr>
        <p:spPr>
          <a:xfrm>
            <a:off x="6337209" y="5566989"/>
            <a:ext cx="1994135" cy="930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Vector Search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11E6CB5-8A7D-7D37-D73F-C851B3D6D17C}"/>
              </a:ext>
            </a:extLst>
          </p:cNvPr>
          <p:cNvCxnSpPr>
            <a:cxnSpLocks/>
            <a:stCxn id="84" idx="3"/>
            <a:endCxn id="85" idx="1"/>
          </p:cNvCxnSpPr>
          <p:nvPr/>
        </p:nvCxnSpPr>
        <p:spPr>
          <a:xfrm flipV="1">
            <a:off x="2071349" y="6031100"/>
            <a:ext cx="315326" cy="29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B43A7037-0AA2-48DF-C1AE-9F71B196258E}"/>
              </a:ext>
            </a:extLst>
          </p:cNvPr>
          <p:cNvCxnSpPr>
            <a:cxnSpLocks/>
          </p:cNvCxnSpPr>
          <p:nvPr/>
        </p:nvCxnSpPr>
        <p:spPr>
          <a:xfrm>
            <a:off x="4330347" y="5972586"/>
            <a:ext cx="365506" cy="146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6E4F3B8-5DDB-4FB6-E682-1BD9B496AC01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>
            <a:off x="6101282" y="6024721"/>
            <a:ext cx="235927" cy="760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67F2D063-C720-5AEB-6A1F-7FB882591B29}"/>
              </a:ext>
            </a:extLst>
          </p:cNvPr>
          <p:cNvSpPr/>
          <p:nvPr/>
        </p:nvSpPr>
        <p:spPr>
          <a:xfrm>
            <a:off x="8718879" y="5437811"/>
            <a:ext cx="1468902" cy="1162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Reranker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B80E799-6B98-4F45-195A-5D5F9F61FD45}"/>
              </a:ext>
            </a:extLst>
          </p:cNvPr>
          <p:cNvCxnSpPr>
            <a:cxnSpLocks/>
            <a:stCxn id="87" idx="3"/>
            <a:endCxn id="93" idx="1"/>
          </p:cNvCxnSpPr>
          <p:nvPr/>
        </p:nvCxnSpPr>
        <p:spPr>
          <a:xfrm flipV="1">
            <a:off x="8331344" y="6019152"/>
            <a:ext cx="387535" cy="1317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A79A6A40-9333-ACAE-7537-9F2C6975540D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7334277" y="5057951"/>
            <a:ext cx="1221631" cy="5090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86A6C656-3EC9-1059-D56A-8E2144801440}"/>
              </a:ext>
            </a:extLst>
          </p:cNvPr>
          <p:cNvSpPr/>
          <p:nvPr/>
        </p:nvSpPr>
        <p:spPr>
          <a:xfrm>
            <a:off x="10187781" y="5677992"/>
            <a:ext cx="590642" cy="574570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58C0B980-2800-C9E9-4C34-6111328D8AA8}"/>
              </a:ext>
            </a:extLst>
          </p:cNvPr>
          <p:cNvSpPr/>
          <p:nvPr/>
        </p:nvSpPr>
        <p:spPr>
          <a:xfrm>
            <a:off x="10713014" y="5419052"/>
            <a:ext cx="1312808" cy="1162682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Ranked List</a:t>
            </a:r>
          </a:p>
        </p:txBody>
      </p:sp>
    </p:spTree>
    <p:extLst>
      <p:ext uri="{BB962C8B-B14F-4D97-AF65-F5344CB8AC3E}">
        <p14:creationId xmlns:p14="http://schemas.microsoft.com/office/powerpoint/2010/main" val="1959841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/>
      <p:bldP spid="56" grpId="0" animBg="1"/>
      <p:bldP spid="60" grpId="0" animBg="1"/>
      <p:bldP spid="61" grpId="0" animBg="1"/>
      <p:bldP spid="62" grpId="0" animBg="1"/>
      <p:bldP spid="63" grpId="0" animBg="1"/>
      <p:bldP spid="65" grpId="0"/>
      <p:bldP spid="66" grpId="0" animBg="1"/>
      <p:bldP spid="67" grpId="0" animBg="1"/>
      <p:bldP spid="74" grpId="0"/>
      <p:bldP spid="84" grpId="0" animBg="1"/>
      <p:bldP spid="85" grpId="0" animBg="1"/>
      <p:bldP spid="86" grpId="0" animBg="1"/>
      <p:bldP spid="87" grpId="0" animBg="1"/>
      <p:bldP spid="93" grpId="0" animBg="1"/>
      <p:bldP spid="102" grpId="0" animBg="1"/>
      <p:bldP spid="10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9A73A-1981-27C1-7865-719E0DF1A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B387C-B843-1D82-6A12-79D9B7C591F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Text embeddings map natural language to a real-valued vector</a:t>
                </a:r>
              </a:p>
              <a:p>
                <a:r>
                  <a:rPr lang="en-US" b="1" dirty="0"/>
                  <a:t>Sparse embeddings</a:t>
                </a:r>
                <a:r>
                  <a:rPr lang="en-US" dirty="0"/>
                  <a:t> map words to a sparse vector of mostly zeros    </a:t>
                </a:r>
              </a:p>
              <a:p>
                <a:pPr lvl="1"/>
                <a:r>
                  <a:rPr lang="en-US" dirty="0"/>
                  <a:t>Vector is length of vocabulary, e.g. around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30000</m:t>
                    </m:r>
                  </m:oMath>
                </a14:m>
                <a:endParaRPr lang="en-US" b="1" dirty="0"/>
              </a:p>
              <a:p>
                <a:pPr lvl="1"/>
                <a:r>
                  <a:rPr lang="en-US" dirty="0"/>
                  <a:t>Encoding is binary, a word is in the string or it is not – one-hot-encoding </a:t>
                </a:r>
              </a:p>
              <a:p>
                <a:pPr lvl="1"/>
                <a:r>
                  <a:rPr lang="en-US" dirty="0"/>
                  <a:t>Generally, store as hash table (dictionary) or use dimensionality reduction for efficiency   </a:t>
                </a:r>
              </a:p>
              <a:p>
                <a:r>
                  <a:rPr lang="en-US" b="1" dirty="0"/>
                  <a:t>Dense embeddings</a:t>
                </a:r>
                <a:r>
                  <a:rPr lang="en-US" dirty="0"/>
                  <a:t> map text strings to a real-valued embeddings  </a:t>
                </a:r>
              </a:p>
              <a:p>
                <a:pPr lvl="1"/>
                <a:r>
                  <a:rPr lang="en-US" dirty="0"/>
                  <a:t>Dense real-valued vector, few if any zero values </a:t>
                </a:r>
              </a:p>
              <a:p>
                <a:pPr lvl="1"/>
                <a:r>
                  <a:rPr lang="en-US" dirty="0"/>
                  <a:t>Length is approximately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1000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B387C-B843-1D82-6A12-79D9B7C591F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 r="-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C30A4D87-E4E6-7571-98A2-36818587D9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Text embeddings</a:t>
            </a:r>
          </a:p>
        </p:txBody>
      </p:sp>
    </p:spTree>
    <p:extLst>
      <p:ext uri="{BB962C8B-B14F-4D97-AF65-F5344CB8AC3E}">
        <p14:creationId xmlns:p14="http://schemas.microsoft.com/office/powerpoint/2010/main" val="375634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7AEE73-EC6D-60C5-9E81-B89122234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76744-1E2C-3807-DD12-3B40457C2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Improving Document Vector Similarity Search at Massive Scale</a:t>
            </a: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5CB819FF-112E-67D7-77CD-CD9A0ACC18B6}"/>
              </a:ext>
            </a:extLst>
          </p:cNvPr>
          <p:cNvSpPr/>
          <p:nvPr/>
        </p:nvSpPr>
        <p:spPr>
          <a:xfrm>
            <a:off x="5143280" y="1229506"/>
            <a:ext cx="1671801" cy="3299208"/>
          </a:xfrm>
          <a:prstGeom prst="can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15BDD53-4C14-8120-16EF-20A68B8F262F}"/>
              </a:ext>
            </a:extLst>
          </p:cNvPr>
          <p:cNvSpPr/>
          <p:nvPr/>
        </p:nvSpPr>
        <p:spPr>
          <a:xfrm>
            <a:off x="5267644" y="17315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2208909-ACBE-233A-E280-3AA9BDD53876}"/>
              </a:ext>
            </a:extLst>
          </p:cNvPr>
          <p:cNvSpPr/>
          <p:nvPr/>
        </p:nvSpPr>
        <p:spPr>
          <a:xfrm>
            <a:off x="5267644" y="21664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F7145845-F396-644D-4AF5-45D2C2AF661A}"/>
              </a:ext>
            </a:extLst>
          </p:cNvPr>
          <p:cNvSpPr/>
          <p:nvPr/>
        </p:nvSpPr>
        <p:spPr>
          <a:xfrm>
            <a:off x="5267644" y="26013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A29B2B2-5B39-7E98-E6CC-B5E20160C511}"/>
              </a:ext>
            </a:extLst>
          </p:cNvPr>
          <p:cNvSpPr/>
          <p:nvPr/>
        </p:nvSpPr>
        <p:spPr>
          <a:xfrm>
            <a:off x="5267644" y="30362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ED4ED4A-168A-178A-A862-336247A61F49}"/>
                  </a:ext>
                </a:extLst>
              </p:cNvPr>
              <p:cNvSpPr txBox="1"/>
              <p:nvPr/>
            </p:nvSpPr>
            <p:spPr>
              <a:xfrm>
                <a:off x="5432018" y="3260011"/>
                <a:ext cx="10700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ED4ED4A-168A-178A-A862-336247A61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018" y="3260011"/>
                <a:ext cx="107004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>
            <a:extLst>
              <a:ext uri="{FF2B5EF4-FFF2-40B4-BE49-F238E27FC236}">
                <a16:creationId xmlns:a16="http://schemas.microsoft.com/office/drawing/2014/main" id="{A415E4FE-3C26-F64F-433D-30BC4CAB9D49}"/>
              </a:ext>
            </a:extLst>
          </p:cNvPr>
          <p:cNvSpPr/>
          <p:nvPr/>
        </p:nvSpPr>
        <p:spPr>
          <a:xfrm>
            <a:off x="5143280" y="4069809"/>
            <a:ext cx="1671801" cy="26412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 Database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4721B384-0040-E8D1-1879-CE1E920EC3C4}"/>
              </a:ext>
            </a:extLst>
          </p:cNvPr>
          <p:cNvSpPr/>
          <p:nvPr/>
        </p:nvSpPr>
        <p:spPr>
          <a:xfrm>
            <a:off x="2207805" y="5139971"/>
            <a:ext cx="1423072" cy="6718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 Vector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84779F5A-689E-1ECE-F017-DD883B84F743}"/>
              </a:ext>
            </a:extLst>
          </p:cNvPr>
          <p:cNvSpPr/>
          <p:nvPr/>
        </p:nvSpPr>
        <p:spPr>
          <a:xfrm>
            <a:off x="3878356" y="5013747"/>
            <a:ext cx="1994135" cy="930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ANN Vector Search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09CF368-678B-1529-B5C2-BBEC679953A2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>
            <a:off x="3630877" y="5475872"/>
            <a:ext cx="247479" cy="32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AA94292-F7AF-0717-3F4D-859711782ED6}"/>
              </a:ext>
            </a:extLst>
          </p:cNvPr>
          <p:cNvSpPr/>
          <p:nvPr/>
        </p:nvSpPr>
        <p:spPr>
          <a:xfrm>
            <a:off x="6237773" y="4886636"/>
            <a:ext cx="1468902" cy="1162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Reranker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712E04BD-E27C-E991-5751-187717363F81}"/>
              </a:ext>
            </a:extLst>
          </p:cNvPr>
          <p:cNvCxnSpPr>
            <a:cxnSpLocks/>
            <a:stCxn id="87" idx="3"/>
            <a:endCxn id="93" idx="1"/>
          </p:cNvCxnSpPr>
          <p:nvPr/>
        </p:nvCxnSpPr>
        <p:spPr>
          <a:xfrm flipV="1">
            <a:off x="5872491" y="5467977"/>
            <a:ext cx="365282" cy="111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F0E331C9-B983-AE73-DF0B-F33C8A94B2AF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4875424" y="4504709"/>
            <a:ext cx="1221631" cy="5090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9F49E6F8-10B5-58EE-9C33-D74402E4AAB9}"/>
              </a:ext>
            </a:extLst>
          </p:cNvPr>
          <p:cNvSpPr/>
          <p:nvPr/>
        </p:nvSpPr>
        <p:spPr>
          <a:xfrm>
            <a:off x="7707471" y="5228732"/>
            <a:ext cx="590642" cy="574570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C3D35792-3327-B6FE-262F-C0024DE2B635}"/>
              </a:ext>
            </a:extLst>
          </p:cNvPr>
          <p:cNvSpPr/>
          <p:nvPr/>
        </p:nvSpPr>
        <p:spPr>
          <a:xfrm>
            <a:off x="8246611" y="4916211"/>
            <a:ext cx="1312808" cy="1162682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Ranked 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5B2DE5-798B-FB13-101B-4CE5A166253D}"/>
              </a:ext>
            </a:extLst>
          </p:cNvPr>
          <p:cNvSpPr txBox="1"/>
          <p:nvPr/>
        </p:nvSpPr>
        <p:spPr>
          <a:xfrm>
            <a:off x="1462857" y="1146378"/>
            <a:ext cx="319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Embedding vectors of documents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88D1646-7C46-F2E3-9580-29F135674D46}"/>
              </a:ext>
            </a:extLst>
          </p:cNvPr>
          <p:cNvCxnSpPr>
            <a:cxnSpLocks/>
          </p:cNvCxnSpPr>
          <p:nvPr/>
        </p:nvCxnSpPr>
        <p:spPr>
          <a:xfrm>
            <a:off x="3878356" y="1623407"/>
            <a:ext cx="1199142" cy="626501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5C07D77-CCE8-232C-634C-290BA032AE26}"/>
              </a:ext>
            </a:extLst>
          </p:cNvPr>
          <p:cNvSpPr txBox="1"/>
          <p:nvPr/>
        </p:nvSpPr>
        <p:spPr>
          <a:xfrm>
            <a:off x="495622" y="4046588"/>
            <a:ext cx="319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Embedding vector from query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B94E943-0661-2F28-2338-83743E9BA436}"/>
              </a:ext>
            </a:extLst>
          </p:cNvPr>
          <p:cNvCxnSpPr>
            <a:cxnSpLocks/>
            <a:stCxn id="9" idx="2"/>
            <a:endCxn id="86" idx="0"/>
          </p:cNvCxnSpPr>
          <p:nvPr/>
        </p:nvCxnSpPr>
        <p:spPr>
          <a:xfrm>
            <a:off x="2092965" y="4877585"/>
            <a:ext cx="826376" cy="262386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34BAD8F-A1ED-036A-34D8-2785A65B9BAD}"/>
              </a:ext>
            </a:extLst>
          </p:cNvPr>
          <p:cNvSpPr txBox="1"/>
          <p:nvPr/>
        </p:nvSpPr>
        <p:spPr>
          <a:xfrm>
            <a:off x="1858198" y="2356503"/>
            <a:ext cx="319468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Fast approximate NN search results in large number of matches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CC71A04-5CCD-5972-3E1D-CD3C756B14A1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3455541" y="3926163"/>
            <a:ext cx="1142563" cy="1087584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41A3EDA-C300-393F-B556-7E279B6D27D0}"/>
              </a:ext>
            </a:extLst>
          </p:cNvPr>
          <p:cNvSpPr txBox="1"/>
          <p:nvPr/>
        </p:nvSpPr>
        <p:spPr>
          <a:xfrm>
            <a:off x="7181159" y="2854906"/>
            <a:ext cx="4339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dirty="0"/>
              <a:t>ANN search results reranked by more exact, possibly slower, search algorithm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147A81E-FBEB-75DF-78C5-986E070FE920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7618095" y="4055235"/>
            <a:ext cx="1732951" cy="883028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ECD05A3-DFE1-AC9C-8E21-CB4EF183B46A}"/>
              </a:ext>
            </a:extLst>
          </p:cNvPr>
          <p:cNvCxnSpPr>
            <a:cxnSpLocks/>
            <a:endCxn id="93" idx="2"/>
          </p:cNvCxnSpPr>
          <p:nvPr/>
        </p:nvCxnSpPr>
        <p:spPr>
          <a:xfrm flipV="1">
            <a:off x="6972224" y="6049318"/>
            <a:ext cx="0" cy="2904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4596E87-E974-1A73-35D2-F2743E7B1C43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2919341" y="5811772"/>
            <a:ext cx="0" cy="527967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42BFCBF8-2721-7B39-4592-522506F7C4FF}"/>
              </a:ext>
            </a:extLst>
          </p:cNvPr>
          <p:cNvCxnSpPr>
            <a:cxnSpLocks/>
          </p:cNvCxnSpPr>
          <p:nvPr/>
        </p:nvCxnSpPr>
        <p:spPr>
          <a:xfrm>
            <a:off x="2919341" y="6339739"/>
            <a:ext cx="4052883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229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28" grpId="0"/>
      <p:bldP spid="3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Information Retrieval and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Google uses </a:t>
            </a:r>
            <a:r>
              <a:rPr lang="en-US" dirty="0">
                <a:hlinkClick r:id="rId2"/>
              </a:rPr>
              <a:t>multiple algorithms to rank search results </a:t>
            </a:r>
            <a:endParaRPr lang="en-US" dirty="0"/>
          </a:p>
          <a:p>
            <a:r>
              <a:rPr lang="en-US" b="1" dirty="0"/>
              <a:t>Dense</a:t>
            </a:r>
            <a:r>
              <a:rPr lang="en-US" dirty="0"/>
              <a:t> semantic search using embedding vectors from BERT family of algorithms</a:t>
            </a:r>
          </a:p>
          <a:p>
            <a:pPr lvl="1"/>
            <a:r>
              <a:rPr lang="en-US" dirty="0"/>
              <a:t>Search vector similarity between query and page embeddings  </a:t>
            </a:r>
          </a:p>
          <a:p>
            <a:r>
              <a:rPr lang="en-US" b="1" dirty="0"/>
              <a:t>Sparse </a:t>
            </a:r>
            <a:r>
              <a:rPr lang="en-US" dirty="0"/>
              <a:t>exact match search for key words </a:t>
            </a:r>
          </a:p>
          <a:p>
            <a:pPr lvl="1"/>
            <a:r>
              <a:rPr lang="en-US" dirty="0"/>
              <a:t>A sparse search over a fixed vocabulary with algorithms like </a:t>
            </a:r>
            <a:r>
              <a:rPr lang="en-US" dirty="0">
                <a:hlinkClick r:id="rId3"/>
              </a:rPr>
              <a:t>BM25</a:t>
            </a:r>
            <a:r>
              <a:rPr lang="en-US" dirty="0"/>
              <a:t> or </a:t>
            </a:r>
            <a:r>
              <a:rPr lang="en-US" dirty="0">
                <a:hlinkClick r:id="rId4"/>
              </a:rPr>
              <a:t>SPLADE</a:t>
            </a:r>
            <a:r>
              <a:rPr lang="en-US" dirty="0"/>
              <a:t>  </a:t>
            </a:r>
          </a:p>
          <a:p>
            <a:r>
              <a:rPr lang="en-US" dirty="0"/>
              <a:t>Vector search for </a:t>
            </a:r>
            <a:r>
              <a:rPr lang="en-US" b="1" dirty="0"/>
              <a:t>duplicate pages </a:t>
            </a:r>
          </a:p>
          <a:p>
            <a:r>
              <a:rPr lang="en-US" b="1" dirty="0"/>
              <a:t>Freshness</a:t>
            </a:r>
            <a:r>
              <a:rPr lang="en-US" dirty="0"/>
              <a:t> metrics to prioritize up to date information </a:t>
            </a:r>
          </a:p>
          <a:p>
            <a:r>
              <a:rPr lang="en-US" b="1" dirty="0">
                <a:hlinkClick r:id="rId5"/>
              </a:rPr>
              <a:t>Ranking algorithms</a:t>
            </a:r>
            <a:r>
              <a:rPr lang="en-US" dirty="0"/>
              <a:t>  </a:t>
            </a:r>
          </a:p>
          <a:p>
            <a:pPr lvl="1"/>
            <a:r>
              <a:rPr lang="en-US" dirty="0"/>
              <a:t>Multiple algorithms, including the venerable and famous </a:t>
            </a:r>
            <a:r>
              <a:rPr lang="en-US" b="1" dirty="0">
                <a:hlinkClick r:id="rId6"/>
              </a:rPr>
              <a:t>PageRank algorithm</a:t>
            </a:r>
            <a:r>
              <a:rPr lang="en-US" dirty="0"/>
              <a:t>   </a:t>
            </a:r>
          </a:p>
          <a:p>
            <a:r>
              <a:rPr lang="en-US" dirty="0"/>
              <a:t>These algorithms are common to the general </a:t>
            </a:r>
            <a:r>
              <a:rPr lang="en-US" b="1" dirty="0">
                <a:hlinkClick r:id="rId7"/>
              </a:rPr>
              <a:t>information retrieval </a:t>
            </a:r>
            <a:r>
              <a:rPr lang="en-US" dirty="0"/>
              <a:t>problem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649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9C78A-1DB4-84D9-7376-C34D4CB2C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972BD-1914-B73E-6846-E47758543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Evaluation for 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1715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3D48E-7DDD-6156-0A05-4EB203394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31A44-874E-8831-E915-8CFF2A4FB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of ANNS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CBF9-87CC-11AC-AD83-94CE226B28C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1713" y="896079"/>
            <a:ext cx="7078859" cy="569899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objectively evaluate IR algorithms? </a:t>
            </a:r>
          </a:p>
          <a:p>
            <a:r>
              <a:rPr lang="en-US" dirty="0">
                <a:latin typeface="+mn-lt"/>
              </a:rPr>
              <a:t>There are three dimensions of performance </a:t>
            </a:r>
          </a:p>
          <a:p>
            <a:r>
              <a:rPr lang="en-US" dirty="0">
                <a:latin typeface="+mn-lt"/>
              </a:rPr>
              <a:t>Many possible </a:t>
            </a:r>
            <a:r>
              <a:rPr lang="en-US" dirty="0" err="1">
                <a:latin typeface="+mn-lt"/>
                <a:hlinkClick r:id="rId3"/>
              </a:rPr>
              <a:t>retrival</a:t>
            </a:r>
            <a:r>
              <a:rPr lang="en-US" dirty="0">
                <a:latin typeface="+mn-lt"/>
                <a:hlinkClick r:id="rId3"/>
              </a:rPr>
              <a:t> performance metrics </a:t>
            </a:r>
            <a:endParaRPr lang="en-US" dirty="0">
              <a:latin typeface="+mn-lt"/>
            </a:endParaRPr>
          </a:p>
          <a:p>
            <a:pPr lvl="1"/>
            <a:r>
              <a:rPr lang="en-US" b="1" dirty="0">
                <a:latin typeface="+mn-lt"/>
              </a:rPr>
              <a:t>Recall</a:t>
            </a:r>
            <a:r>
              <a:rPr lang="en-US" dirty="0">
                <a:latin typeface="+mn-lt"/>
              </a:rPr>
              <a:t> measures the fraction of true NNs found by the algorithm </a:t>
            </a:r>
          </a:p>
          <a:p>
            <a:pPr lvl="1"/>
            <a:r>
              <a:rPr lang="en-US" b="1" dirty="0">
                <a:latin typeface="+mn-lt"/>
              </a:rPr>
              <a:t>Precision</a:t>
            </a:r>
            <a:r>
              <a:rPr lang="en-US" dirty="0">
                <a:latin typeface="+mn-lt"/>
              </a:rPr>
              <a:t> measures the fraction of NNs found by algorithm that are true positives  </a:t>
            </a:r>
          </a:p>
          <a:p>
            <a:pPr lvl="1"/>
            <a:r>
              <a:rPr lang="en-US" b="1" dirty="0">
                <a:latin typeface="+mn-lt"/>
              </a:rPr>
              <a:t>F-scores</a:t>
            </a:r>
            <a:r>
              <a:rPr lang="en-US" dirty="0">
                <a:latin typeface="+mn-lt"/>
              </a:rPr>
              <a:t> weight precision and recall  </a:t>
            </a:r>
          </a:p>
          <a:p>
            <a:pPr lvl="1"/>
            <a:r>
              <a:rPr lang="en-US" b="1" dirty="0">
                <a:latin typeface="+mn-lt"/>
              </a:rPr>
              <a:t>Discounted cumulative gain (DCG) </a:t>
            </a:r>
            <a:r>
              <a:rPr lang="en-US" dirty="0">
                <a:latin typeface="+mn-lt"/>
              </a:rPr>
              <a:t>measures relative rankings </a:t>
            </a:r>
          </a:p>
          <a:p>
            <a:pPr lvl="1"/>
            <a:r>
              <a:rPr lang="en-US" dirty="0">
                <a:latin typeface="+mn-lt"/>
              </a:rPr>
              <a:t>…</a:t>
            </a:r>
          </a:p>
          <a:p>
            <a:r>
              <a:rPr lang="en-US" b="1" dirty="0">
                <a:latin typeface="+mn-lt"/>
              </a:rPr>
              <a:t>Memory use </a:t>
            </a:r>
            <a:r>
              <a:rPr lang="en-US" dirty="0">
                <a:latin typeface="+mn-lt"/>
              </a:rPr>
              <a:t>can be the biggest constraint for massive data sets</a:t>
            </a:r>
          </a:p>
          <a:p>
            <a:r>
              <a:rPr lang="en-US" b="1" dirty="0">
                <a:latin typeface="+mn-lt"/>
              </a:rPr>
              <a:t>Speed</a:t>
            </a:r>
            <a:r>
              <a:rPr lang="en-US" dirty="0">
                <a:latin typeface="+mn-lt"/>
              </a:rPr>
              <a:t> can be important for many applications  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725A6CF-0B0D-044D-B5B6-DE9B7965339A}"/>
              </a:ext>
            </a:extLst>
          </p:cNvPr>
          <p:cNvSpPr/>
          <p:nvPr/>
        </p:nvSpPr>
        <p:spPr>
          <a:xfrm>
            <a:off x="8131804" y="2645404"/>
            <a:ext cx="3618482" cy="2919234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EA804-9933-F229-12BD-74D194299BD8}"/>
              </a:ext>
            </a:extLst>
          </p:cNvPr>
          <p:cNvSpPr txBox="1"/>
          <p:nvPr/>
        </p:nvSpPr>
        <p:spPr>
          <a:xfrm>
            <a:off x="9002152" y="1814407"/>
            <a:ext cx="1877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Low Memory -Scalable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A55F2-3C05-63F7-9CF9-01D795678EB1}"/>
              </a:ext>
            </a:extLst>
          </p:cNvPr>
          <p:cNvSpPr txBox="1"/>
          <p:nvPr/>
        </p:nvSpPr>
        <p:spPr>
          <a:xfrm>
            <a:off x="7179129" y="5577562"/>
            <a:ext cx="2661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Low Computational Complexity-Scalable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E1CDF-2012-FB77-C632-1BA165B1028C}"/>
              </a:ext>
            </a:extLst>
          </p:cNvPr>
          <p:cNvSpPr txBox="1"/>
          <p:nvPr/>
        </p:nvSpPr>
        <p:spPr>
          <a:xfrm>
            <a:off x="10341033" y="5577562"/>
            <a:ext cx="18509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/>
              <a:t>Retrival</a:t>
            </a:r>
            <a:r>
              <a:rPr lang="en-US" sz="2400" dirty="0"/>
              <a:t> Performance</a:t>
            </a:r>
          </a:p>
        </p:txBody>
      </p:sp>
    </p:spTree>
    <p:extLst>
      <p:ext uri="{BB962C8B-B14F-4D97-AF65-F5344CB8AC3E}">
        <p14:creationId xmlns:p14="http://schemas.microsoft.com/office/powerpoint/2010/main" val="877700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A607FC-5327-C0B3-8DCD-3AAB44B4F3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1374B-CC59-A690-72BF-3A52E1311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of ANNS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63394-D397-7AD1-83A5-93D03F5C4C7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70559" y="896079"/>
            <a:ext cx="11078095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objectively evaluate IR algorithms </a:t>
            </a:r>
          </a:p>
          <a:p>
            <a:r>
              <a:rPr lang="en-US" dirty="0">
                <a:latin typeface="+mn-lt"/>
              </a:rPr>
              <a:t>Retrieval performance evaluation is challenging </a:t>
            </a:r>
          </a:p>
          <a:p>
            <a:pPr lvl="1"/>
            <a:r>
              <a:rPr lang="en-US" dirty="0">
                <a:latin typeface="+mn-lt"/>
              </a:rPr>
              <a:t>Metrics rely on ground truth, difficult to establish </a:t>
            </a:r>
          </a:p>
          <a:p>
            <a:r>
              <a:rPr lang="en-US" dirty="0">
                <a:latin typeface="+mn-lt"/>
              </a:rPr>
              <a:t>Often need human evaluators   </a:t>
            </a:r>
          </a:p>
          <a:p>
            <a:pPr lvl="1"/>
            <a:r>
              <a:rPr lang="en-US" dirty="0">
                <a:latin typeface="+mn-lt"/>
              </a:rPr>
              <a:t>Slow </a:t>
            </a:r>
          </a:p>
          <a:p>
            <a:pPr lvl="1"/>
            <a:r>
              <a:rPr lang="en-US" dirty="0">
                <a:latin typeface="+mn-lt"/>
              </a:rPr>
              <a:t>Subjective</a:t>
            </a:r>
          </a:p>
          <a:p>
            <a:pPr lvl="1"/>
            <a:r>
              <a:rPr lang="en-US" dirty="0">
                <a:latin typeface="+mn-lt"/>
              </a:rPr>
              <a:t>Often use multiple evaluators   </a:t>
            </a:r>
          </a:p>
          <a:p>
            <a:r>
              <a:rPr lang="en-US" dirty="0">
                <a:latin typeface="+mn-lt"/>
              </a:rPr>
              <a:t>Machine (e.g. LLM) evaluation is biased by algorithms </a:t>
            </a:r>
          </a:p>
          <a:p>
            <a:pPr lvl="1"/>
            <a:r>
              <a:rPr lang="en-US" dirty="0">
                <a:latin typeface="+mn-lt"/>
              </a:rPr>
              <a:t>Often compare results from multiple LLMs </a:t>
            </a:r>
          </a:p>
          <a:p>
            <a:pPr lvl="1"/>
            <a:r>
              <a:rPr lang="en-US" dirty="0">
                <a:latin typeface="+mn-lt"/>
              </a:rPr>
              <a:t>May not agree with human evaluation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9561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38D9B-4F44-8240-BC56-E37FB033E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27C2-7886-6253-9499-F09AFB19E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of ANNS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C1CBA-1421-B042-2888-DFBA0DE9BCB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70559" y="896079"/>
            <a:ext cx="11078095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do we objectively evaluate IR algorithms </a:t>
            </a:r>
          </a:p>
          <a:p>
            <a:r>
              <a:rPr lang="en-US" dirty="0">
                <a:latin typeface="+mn-lt"/>
              </a:rPr>
              <a:t>Benchmark data sets are limit</a:t>
            </a:r>
          </a:p>
          <a:p>
            <a:pPr lvl="1"/>
            <a:r>
              <a:rPr lang="en-US" dirty="0">
                <a:latin typeface="+mn-lt"/>
              </a:rPr>
              <a:t>Limited size</a:t>
            </a:r>
          </a:p>
          <a:p>
            <a:pPr lvl="1"/>
            <a:r>
              <a:rPr lang="en-US" dirty="0">
                <a:latin typeface="+mn-lt"/>
              </a:rPr>
              <a:t>Limited range of topics</a:t>
            </a:r>
          </a:p>
          <a:p>
            <a:pPr lvl="1"/>
            <a:r>
              <a:rPr lang="en-US" dirty="0">
                <a:latin typeface="+mn-lt"/>
              </a:rPr>
              <a:t>Limited language coverage</a:t>
            </a:r>
          </a:p>
          <a:p>
            <a:r>
              <a:rPr lang="en-US" dirty="0">
                <a:latin typeface="+mn-lt"/>
                <a:hlinkClick r:id="rId3"/>
              </a:rPr>
              <a:t>BIER dataset </a:t>
            </a:r>
            <a:r>
              <a:rPr lang="en-US" dirty="0">
                <a:latin typeface="+mn-lt"/>
              </a:rPr>
              <a:t>example of benchmarking dataset</a:t>
            </a:r>
          </a:p>
          <a:p>
            <a:pPr lvl="1"/>
            <a:r>
              <a:rPr lang="en-US" dirty="0">
                <a:latin typeface="+mn-lt"/>
              </a:rPr>
              <a:t>pronounced ‘beer’</a:t>
            </a:r>
          </a:p>
          <a:p>
            <a:pPr lvl="1"/>
            <a:r>
              <a:rPr lang="en-US" dirty="0">
                <a:latin typeface="+mn-lt"/>
              </a:rPr>
              <a:t>English language only</a:t>
            </a:r>
          </a:p>
          <a:p>
            <a:r>
              <a:rPr lang="en-US" dirty="0">
                <a:latin typeface="+mn-lt"/>
              </a:rPr>
              <a:t>Numerous </a:t>
            </a:r>
            <a:r>
              <a:rPr lang="en-US" dirty="0">
                <a:latin typeface="+mn-lt"/>
                <a:hlinkClick r:id="rId4"/>
              </a:rPr>
              <a:t>TERC datasets </a:t>
            </a:r>
            <a:r>
              <a:rPr lang="en-US" dirty="0">
                <a:latin typeface="+mn-lt"/>
              </a:rPr>
              <a:t>cover many areas of IR</a:t>
            </a:r>
          </a:p>
          <a:p>
            <a:pPr lvl="1"/>
            <a:r>
              <a:rPr lang="en-US" dirty="0">
                <a:latin typeface="+mn-lt"/>
              </a:rPr>
              <a:t>Most dataset cover specific domains 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5115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131284-BE96-3681-6AAF-EFBF6A757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8090F-C6F6-86D5-DC09-08F46BC16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of ANNS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72933-A06F-90B4-C99E-E8305E678DC5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70559" y="896079"/>
                <a:ext cx="1107809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Many faces of recall and </a:t>
                </a:r>
                <a:r>
                  <a:rPr lang="en-US" dirty="0" err="1">
                    <a:latin typeface="+mn-lt"/>
                  </a:rPr>
                  <a:t>precison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IR typically measured by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𝒓𝒆𝒄𝒂𝒍𝒍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b="1" dirty="0">
                    <a:latin typeface="+mn-lt"/>
                  </a:rPr>
                  <a:t> </a:t>
                </a:r>
                <a:r>
                  <a:rPr lang="en-US" dirty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𝒑𝒓𝒆𝒄𝒊𝒔𝒊𝒐𝒏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endParaRPr lang="en-US" b="1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Average</a:t>
                </a:r>
                <a:r>
                  <a:rPr lang="en-US" dirty="0">
                    <a:latin typeface="+mn-lt"/>
                  </a:rPr>
                  <a:t> precision is computed over the precision-recall trade-off curve</a:t>
                </a:r>
              </a:p>
              <a:p>
                <a:r>
                  <a:rPr lang="en-US" dirty="0">
                    <a:latin typeface="+mn-lt"/>
                  </a:rPr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documents retrieved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𝑝𝑟𝑒𝑐𝑖𝑠𝑖𝑜𝑛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, average precision</a:t>
                </a:r>
              </a:p>
              <a:p>
                <a:pPr lvl="4"/>
                <a:endParaRPr lang="en-US" sz="10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𝐴𝑣𝑒𝑃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is the change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𝑟𝑒𝑐𝑎𝑙𝑙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@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latin typeface="+mn-lt"/>
                  </a:rPr>
                  <a:t>We can rewrite average precision in terms of relevance 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𝑟𝑒𝑙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𝐴𝑣𝑒𝑃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𝑟𝑒𝑙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#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𝑟𝑒𝑙𝑒𝑣𝑒𝑛𝑡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𝑑𝑜𝑐𝑢𝑚𝑒𝑛𝑡𝑠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A72933-A06F-90B4-C99E-E8305E678D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70559" y="896079"/>
                <a:ext cx="11078095" cy="5698998"/>
              </a:xfrm>
              <a:blipFill>
                <a:blip r:embed="rId3"/>
                <a:stretch>
                  <a:fillRect l="-1101" t="-1818" r="-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2697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7EDA4-E076-A211-9351-8B646F443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C3446-78F7-B2FA-8212-01F0C8B2F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of </a:t>
            </a:r>
            <a:r>
              <a:rPr lang="en-US"/>
              <a:t>Retrival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E31DB4-A09E-955F-A4BD-4AB9AFA623C5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31767" y="896078"/>
                <a:ext cx="11226858" cy="46930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do we objectively evaluate IR algorithms </a:t>
                </a:r>
              </a:p>
              <a:p>
                <a:r>
                  <a:rPr lang="en-US" b="1" dirty="0">
                    <a:latin typeface="+mn-lt"/>
                  </a:rPr>
                  <a:t>Cumulative Gain</a:t>
                </a:r>
                <a:r>
                  <a:rPr lang="en-US" dirty="0">
                    <a:latin typeface="+mn-lt"/>
                  </a:rPr>
                  <a:t> is at rank position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>
                    <a:latin typeface="+mn-lt"/>
                  </a:rPr>
                  <a:t> is defined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𝑟𝑒𝑙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457200" lvl="1" indent="0">
                  <a:buNone/>
                </a:pPr>
                <a:r>
                  <a:rPr lang="en-US" dirty="0">
                    <a:latin typeface="+mn-lt"/>
                  </a:rPr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𝑟𝑒𝑙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is the relative rank of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relative rank,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𝑟𝑒𝑙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is generally human scored  </a:t>
                </a:r>
              </a:p>
              <a:p>
                <a:pPr lvl="1"/>
                <a:r>
                  <a:rPr lang="en-US" dirty="0">
                    <a:latin typeface="+mn-lt"/>
                  </a:rPr>
                  <a:t>Scoring can be subjective – often use multiple evaluators  </a:t>
                </a:r>
              </a:p>
              <a:p>
                <a:pPr lvl="1"/>
                <a:r>
                  <a:rPr lang="en-US" dirty="0">
                    <a:latin typeface="+mn-lt"/>
                  </a:rPr>
                  <a:t>Ranking for more than small datasets is prohibitively labor intensives   </a:t>
                </a:r>
              </a:p>
              <a:p>
                <a:pPr marL="457200" lvl="1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0E31DB4-A09E-955F-A4BD-4AB9AFA623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31767" y="896078"/>
                <a:ext cx="11226858" cy="4693009"/>
              </a:xfrm>
              <a:blipFill>
                <a:blip r:embed="rId3"/>
                <a:stretch>
                  <a:fillRect l="-1141" t="-2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0484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Information retrieval </a:t>
            </a:r>
            <a:r>
              <a:rPr lang="en-US" dirty="0"/>
              <a:t>is a foundation of many data mining tasks      </a:t>
            </a:r>
          </a:p>
          <a:p>
            <a:r>
              <a:rPr lang="en-US" dirty="0"/>
              <a:t>Tasks include </a:t>
            </a:r>
            <a:r>
              <a:rPr lang="en-US" b="1" dirty="0"/>
              <a:t>web search</a:t>
            </a:r>
            <a:r>
              <a:rPr lang="en-US" dirty="0"/>
              <a:t>, </a:t>
            </a:r>
            <a:r>
              <a:rPr lang="en-US" b="1" dirty="0"/>
              <a:t>recommenders</a:t>
            </a:r>
            <a:r>
              <a:rPr lang="en-US" dirty="0"/>
              <a:t>, and </a:t>
            </a:r>
            <a:r>
              <a:rPr lang="en-US" b="1" dirty="0"/>
              <a:t>RAG systems  </a:t>
            </a:r>
          </a:p>
          <a:p>
            <a:r>
              <a:rPr lang="en-US" dirty="0"/>
              <a:t>Vector search is core to information retrieval </a:t>
            </a:r>
          </a:p>
          <a:p>
            <a:r>
              <a:rPr lang="en-US" dirty="0"/>
              <a:t>Vector search requires embedding </a:t>
            </a:r>
          </a:p>
          <a:p>
            <a:pPr lvl="1"/>
            <a:r>
              <a:rPr lang="en-US" dirty="0"/>
              <a:t>Dense embedding BERT family of models</a:t>
            </a:r>
          </a:p>
          <a:p>
            <a:pPr lvl="1"/>
            <a:r>
              <a:rPr lang="en-US" dirty="0"/>
              <a:t>Sparse text embedding models, e.g. BM25</a:t>
            </a:r>
          </a:p>
          <a:p>
            <a:r>
              <a:rPr lang="en-US" dirty="0"/>
              <a:t>Sparse-dense information retrieval pipelines improve performance</a:t>
            </a:r>
          </a:p>
          <a:p>
            <a:pPr lvl="1"/>
            <a:r>
              <a:rPr lang="en-US" dirty="0"/>
              <a:t>Efficient search for large number of potential results  </a:t>
            </a:r>
          </a:p>
          <a:p>
            <a:pPr lvl="1"/>
            <a:r>
              <a:rPr lang="en-US" dirty="0"/>
              <a:t>Reranking improves overall results </a:t>
            </a:r>
          </a:p>
          <a:p>
            <a:r>
              <a:rPr lang="en-US" dirty="0"/>
              <a:t>SPLADE models for improve sparse embedding</a:t>
            </a:r>
          </a:p>
          <a:p>
            <a:r>
              <a:rPr lang="en-US" dirty="0"/>
              <a:t>CLIP models for embedding text queries and images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261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4AA14-92F6-8967-6A71-7D34B2F4C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152EE-6D6D-F069-4991-5C4C8083E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 of ANNS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451787-8A63-233F-2E55-D88CD601E024}"/>
                  </a:ext>
                </a:extLst>
              </p:cNvPr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665017" y="896078"/>
                <a:ext cx="11193607" cy="46930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do we objectively evaluate IR algorithms </a:t>
                </a:r>
              </a:p>
              <a:p>
                <a:r>
                  <a:rPr lang="en-US" b="1" dirty="0">
                    <a:latin typeface="+mn-lt"/>
                  </a:rPr>
                  <a:t>Discounted Cumulative Gain</a:t>
                </a:r>
                <a:r>
                  <a:rPr lang="en-US" dirty="0">
                    <a:latin typeface="+mn-lt"/>
                  </a:rPr>
                  <a:t> adjusts cumulative gain to account for highly relevant documents appearing low in the ranking order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𝐶𝐺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𝑟𝑒𝑙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discount factor,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down weights the cumulative gain based on position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451787-8A63-233F-2E55-D88CD601E0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665017" y="896078"/>
                <a:ext cx="11193607" cy="4693009"/>
              </a:xfrm>
              <a:blipFill>
                <a:blip r:embed="rId3"/>
                <a:stretch>
                  <a:fillRect l="-1089" t="-2208" r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8469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C8EB9-A4DA-522F-F3F3-6199E4C40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28A78-6D7E-E4B6-11FA-80B85555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Sparse Text Embedding</a:t>
            </a:r>
          </a:p>
        </p:txBody>
      </p:sp>
    </p:spTree>
    <p:extLst>
      <p:ext uri="{BB962C8B-B14F-4D97-AF65-F5344CB8AC3E}">
        <p14:creationId xmlns:p14="http://schemas.microsoft.com/office/powerpoint/2010/main" val="2246792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1B107-3411-EAA8-AE6A-847513009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0D6421-D3C5-F4CB-AC96-494B89AB4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3072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Spare text embedding has a long history</a:t>
            </a:r>
          </a:p>
          <a:p>
            <a:r>
              <a:rPr lang="en-US" b="1" dirty="0"/>
              <a:t>Spare encoders produce long embedding vectors </a:t>
            </a:r>
            <a:r>
              <a:rPr lang="en-US" dirty="0"/>
              <a:t>of mostly 0 values    </a:t>
            </a:r>
          </a:p>
          <a:p>
            <a:pPr lvl="1"/>
            <a:r>
              <a:rPr lang="en-US" dirty="0"/>
              <a:t>Length of vector = length of vocabulary   </a:t>
            </a:r>
          </a:p>
          <a:p>
            <a:pPr lvl="1"/>
            <a:r>
              <a:rPr lang="en-US" dirty="0"/>
              <a:t>Each vocabulary word encoded by position in the encoding vector</a:t>
            </a:r>
          </a:p>
          <a:p>
            <a:pPr lvl="1"/>
            <a:r>
              <a:rPr lang="en-US" dirty="0"/>
              <a:t>Any given document has only a fraction of total vocabulary  </a:t>
            </a:r>
          </a:p>
          <a:p>
            <a:r>
              <a:rPr lang="en-US" dirty="0"/>
              <a:t>Embedding example using </a:t>
            </a:r>
            <a:r>
              <a:rPr lang="en-US" b="1" dirty="0"/>
              <a:t>word-level tokenization</a:t>
            </a:r>
            <a:r>
              <a:rPr lang="en-US" dirty="0"/>
              <a:t>:   </a:t>
            </a:r>
          </a:p>
          <a:p>
            <a:pPr marL="457200" lvl="1" indent="0">
              <a:buNone/>
            </a:pPr>
            <a:r>
              <a:rPr lang="en-US" dirty="0"/>
              <a:t>“A dog ran in from the street”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6E261AE-6CD7-1E9A-2137-4D6C59AAB0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Sparse Encoding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2BDC40F-0526-DF54-9316-68E8291C7BBD}"/>
              </a:ext>
            </a:extLst>
          </p:cNvPr>
          <p:cNvSpPr/>
          <p:nvPr/>
        </p:nvSpPr>
        <p:spPr>
          <a:xfrm>
            <a:off x="1555087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452D93E-85E6-216D-7AD4-6302F131F70C}"/>
              </a:ext>
            </a:extLst>
          </p:cNvPr>
          <p:cNvSpPr txBox="1"/>
          <p:nvPr/>
        </p:nvSpPr>
        <p:spPr>
          <a:xfrm rot="16200000">
            <a:off x="1221138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EF03E10-D133-D515-AA26-4CA713024510}"/>
              </a:ext>
            </a:extLst>
          </p:cNvPr>
          <p:cNvSpPr/>
          <p:nvPr/>
        </p:nvSpPr>
        <p:spPr>
          <a:xfrm>
            <a:off x="2016754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5474A03-66A3-94F2-4CB9-FFB96A2A8D45}"/>
              </a:ext>
            </a:extLst>
          </p:cNvPr>
          <p:cNvSpPr txBox="1"/>
          <p:nvPr/>
        </p:nvSpPr>
        <p:spPr>
          <a:xfrm rot="16200000">
            <a:off x="1682804" y="4951670"/>
            <a:ext cx="1129567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at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EC85970-C141-B64A-0D36-EC3614F65B7B}"/>
              </a:ext>
            </a:extLst>
          </p:cNvPr>
          <p:cNvSpPr/>
          <p:nvPr/>
        </p:nvSpPr>
        <p:spPr>
          <a:xfrm>
            <a:off x="2478421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3A8FBB-A8F9-8C53-7645-5776DA09C9CC}"/>
              </a:ext>
            </a:extLst>
          </p:cNvPr>
          <p:cNvSpPr txBox="1"/>
          <p:nvPr/>
        </p:nvSpPr>
        <p:spPr>
          <a:xfrm rot="16200000">
            <a:off x="2144471" y="4951670"/>
            <a:ext cx="1129567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433DA2CA-1AF5-BBE7-A825-8379E880FA95}"/>
              </a:ext>
            </a:extLst>
          </p:cNvPr>
          <p:cNvSpPr/>
          <p:nvPr/>
        </p:nvSpPr>
        <p:spPr>
          <a:xfrm>
            <a:off x="2940088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EC7325E-9E87-48D5-DF51-14EC2C3BCD64}"/>
              </a:ext>
            </a:extLst>
          </p:cNvPr>
          <p:cNvSpPr txBox="1"/>
          <p:nvPr/>
        </p:nvSpPr>
        <p:spPr>
          <a:xfrm rot="16200000">
            <a:off x="2606139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dog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A812AB2-DC2E-E3E6-906B-5089EF8399E8}"/>
              </a:ext>
            </a:extLst>
          </p:cNvPr>
          <p:cNvSpPr/>
          <p:nvPr/>
        </p:nvSpPr>
        <p:spPr>
          <a:xfrm>
            <a:off x="3401755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B4D5401-7EC6-F7E8-C5CF-7720CDE0FD1A}"/>
              </a:ext>
            </a:extLst>
          </p:cNvPr>
          <p:cNvSpPr txBox="1"/>
          <p:nvPr/>
        </p:nvSpPr>
        <p:spPr>
          <a:xfrm rot="16200000">
            <a:off x="3067806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this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189BA4B-AFFE-7757-42FC-75D2D34C877F}"/>
              </a:ext>
            </a:extLst>
          </p:cNvPr>
          <p:cNvSpPr/>
          <p:nvPr/>
        </p:nvSpPr>
        <p:spPr>
          <a:xfrm>
            <a:off x="3863422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40FD4B7-090E-83FB-45F0-1C637D6B102E}"/>
              </a:ext>
            </a:extLst>
          </p:cNvPr>
          <p:cNvSpPr txBox="1"/>
          <p:nvPr/>
        </p:nvSpPr>
        <p:spPr>
          <a:xfrm rot="16200000">
            <a:off x="3529473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in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AD25C5-F5BB-56D7-B799-B8E62205847A}"/>
              </a:ext>
            </a:extLst>
          </p:cNvPr>
          <p:cNvSpPr/>
          <p:nvPr/>
        </p:nvSpPr>
        <p:spPr>
          <a:xfrm>
            <a:off x="4325089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1336A34-35A1-3E56-53F7-1D0CFA01A5FD}"/>
              </a:ext>
            </a:extLst>
          </p:cNvPr>
          <p:cNvSpPr txBox="1"/>
          <p:nvPr/>
        </p:nvSpPr>
        <p:spPr>
          <a:xfrm rot="16200000">
            <a:off x="3991140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these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F0A958B-2E3A-4FCE-40F3-A2D8AEB93F0F}"/>
              </a:ext>
            </a:extLst>
          </p:cNvPr>
          <p:cNvSpPr/>
          <p:nvPr/>
        </p:nvSpPr>
        <p:spPr>
          <a:xfrm>
            <a:off x="4786756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9D9ADA3-9402-BA56-924A-10378EBB08C5}"/>
              </a:ext>
            </a:extLst>
          </p:cNvPr>
          <p:cNvSpPr txBox="1"/>
          <p:nvPr/>
        </p:nvSpPr>
        <p:spPr>
          <a:xfrm rot="16200000">
            <a:off x="4452807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both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AE9DE8-86EE-3E16-8A14-99F92688EB4B}"/>
              </a:ext>
            </a:extLst>
          </p:cNvPr>
          <p:cNvSpPr/>
          <p:nvPr/>
        </p:nvSpPr>
        <p:spPr>
          <a:xfrm>
            <a:off x="5248423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39B799-236F-BE9C-2930-B07CA57A4634}"/>
              </a:ext>
            </a:extLst>
          </p:cNvPr>
          <p:cNvSpPr txBox="1"/>
          <p:nvPr/>
        </p:nvSpPr>
        <p:spPr>
          <a:xfrm rot="16200000">
            <a:off x="4914474" y="4951669"/>
            <a:ext cx="1129565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half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7A7C29D-F6FD-A452-FC72-E8A00D62CD08}"/>
              </a:ext>
            </a:extLst>
          </p:cNvPr>
          <p:cNvSpPr/>
          <p:nvPr/>
        </p:nvSpPr>
        <p:spPr>
          <a:xfrm>
            <a:off x="5710090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6D0C566-E02C-90FB-AD1B-2006D51BB8B2}"/>
              </a:ext>
            </a:extLst>
          </p:cNvPr>
          <p:cNvSpPr txBox="1"/>
          <p:nvPr/>
        </p:nvSpPr>
        <p:spPr>
          <a:xfrm rot="16200000">
            <a:off x="5376140" y="4951671"/>
            <a:ext cx="1129568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who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19CD582-E809-0542-6B0A-D6AFECB220B8}"/>
              </a:ext>
            </a:extLst>
          </p:cNvPr>
          <p:cNvSpPr/>
          <p:nvPr/>
        </p:nvSpPr>
        <p:spPr>
          <a:xfrm>
            <a:off x="6171757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DA676F6-AF57-FD07-FBE3-81777E2995ED}"/>
              </a:ext>
            </a:extLst>
          </p:cNvPr>
          <p:cNvSpPr txBox="1"/>
          <p:nvPr/>
        </p:nvSpPr>
        <p:spPr>
          <a:xfrm rot="16200000">
            <a:off x="5837807" y="4951669"/>
            <a:ext cx="1129567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from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F524110-50ED-31FA-BBCB-366B88FA32BC}"/>
              </a:ext>
            </a:extLst>
          </p:cNvPr>
          <p:cNvSpPr/>
          <p:nvPr/>
        </p:nvSpPr>
        <p:spPr>
          <a:xfrm>
            <a:off x="7787592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3328668-61F8-FE69-5504-CF24E68F5335}"/>
              </a:ext>
            </a:extLst>
          </p:cNvPr>
          <p:cNvSpPr txBox="1"/>
          <p:nvPr/>
        </p:nvSpPr>
        <p:spPr>
          <a:xfrm rot="16200000">
            <a:off x="7453642" y="4951671"/>
            <a:ext cx="1129568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road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0D36A86-46BD-FE3F-472D-2E6148D704CE}"/>
              </a:ext>
            </a:extLst>
          </p:cNvPr>
          <p:cNvSpPr/>
          <p:nvPr/>
        </p:nvSpPr>
        <p:spPr>
          <a:xfrm>
            <a:off x="8249259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3BF54AF-65A5-075F-3750-46047A66805F}"/>
              </a:ext>
            </a:extLst>
          </p:cNvPr>
          <p:cNvSpPr txBox="1"/>
          <p:nvPr/>
        </p:nvSpPr>
        <p:spPr>
          <a:xfrm rot="16200000">
            <a:off x="7915309" y="4951671"/>
            <a:ext cx="1129568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street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65EB98E5-8432-08DC-62BE-4DFD3B06313A}"/>
              </a:ext>
            </a:extLst>
          </p:cNvPr>
          <p:cNvSpPr/>
          <p:nvPr/>
        </p:nvSpPr>
        <p:spPr>
          <a:xfrm>
            <a:off x="8710926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DAC4823-5C46-875A-19AB-B0AD2655D0E9}"/>
              </a:ext>
            </a:extLst>
          </p:cNvPr>
          <p:cNvSpPr txBox="1"/>
          <p:nvPr/>
        </p:nvSpPr>
        <p:spPr>
          <a:xfrm rot="16200000">
            <a:off x="8376976" y="4951671"/>
            <a:ext cx="1129568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alley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D61B3D1-3892-5266-E15B-51DB7497CF55}"/>
              </a:ext>
            </a:extLst>
          </p:cNvPr>
          <p:cNvSpPr/>
          <p:nvPr/>
        </p:nvSpPr>
        <p:spPr>
          <a:xfrm>
            <a:off x="9172593" y="4280534"/>
            <a:ext cx="461666" cy="33718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1FE69D2-9512-5B06-75CE-3374A4EC6F0C}"/>
              </a:ext>
            </a:extLst>
          </p:cNvPr>
          <p:cNvSpPr txBox="1"/>
          <p:nvPr/>
        </p:nvSpPr>
        <p:spPr>
          <a:xfrm rot="16200000">
            <a:off x="8838643" y="4951671"/>
            <a:ext cx="1129568" cy="461665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wind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1F6F6AB-6FFE-6F42-C07E-A4E7A8CF2EB3}"/>
                  </a:ext>
                </a:extLst>
              </p:cNvPr>
              <p:cNvSpPr txBox="1"/>
              <p:nvPr/>
            </p:nvSpPr>
            <p:spPr>
              <a:xfrm>
                <a:off x="6633423" y="4449126"/>
                <a:ext cx="108526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E1F6F6AB-6FFE-6F42-C07E-A4E7A8CF2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3423" y="4449126"/>
                <a:ext cx="1085269" cy="120032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17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050AE3-BC69-CC42-1F5D-D31DA22BEA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2A23DD-0B4C-B818-C36D-017FA7A8E1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Spare text embedding is an alternative to dense embedding   </a:t>
                </a:r>
              </a:p>
              <a:p>
                <a:r>
                  <a:rPr lang="en-US" dirty="0"/>
                  <a:t>Example distance between word-level token embeddings:   </a:t>
                </a:r>
              </a:p>
              <a:p>
                <a:pPr marL="457200" lvl="1" indent="0">
                  <a:buNone/>
                </a:pPr>
                <a:r>
                  <a:rPr lang="en-US" dirty="0"/>
                  <a:t>“A </a:t>
                </a:r>
                <a:r>
                  <a:rPr lang="en-US" dirty="0">
                    <a:solidFill>
                      <a:srgbClr val="FF0000"/>
                    </a:solidFill>
                  </a:rPr>
                  <a:t>dog</a:t>
                </a:r>
                <a:r>
                  <a:rPr lang="en-US" dirty="0"/>
                  <a:t> ran in from </a:t>
                </a:r>
                <a:r>
                  <a:rPr lang="en-US" dirty="0">
                    <a:solidFill>
                      <a:srgbClr val="FF0000"/>
                    </a:solidFill>
                  </a:rPr>
                  <a:t>the street</a:t>
                </a:r>
                <a:r>
                  <a:rPr lang="en-US" dirty="0"/>
                  <a:t>”</a:t>
                </a:r>
              </a:p>
              <a:p>
                <a:pPr marL="457200" lvl="1" indent="0">
                  <a:buNone/>
                </a:pPr>
                <a:r>
                  <a:rPr lang="en-US" dirty="0"/>
                  <a:t>“The </a:t>
                </a:r>
                <a:r>
                  <a:rPr lang="en-US" dirty="0">
                    <a:solidFill>
                      <a:srgbClr val="FF0000"/>
                    </a:solidFill>
                  </a:rPr>
                  <a:t>dog</a:t>
                </a:r>
                <a:r>
                  <a:rPr lang="en-US" dirty="0"/>
                  <a:t> was walking in </a:t>
                </a:r>
                <a:r>
                  <a:rPr lang="en-US" dirty="0">
                    <a:solidFill>
                      <a:srgbClr val="FF0000"/>
                    </a:solidFill>
                  </a:rPr>
                  <a:t>the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street</a:t>
                </a:r>
                <a:r>
                  <a:rPr lang="en-US" dirty="0"/>
                  <a:t>” </a:t>
                </a:r>
              </a:p>
              <a:p>
                <a:r>
                  <a:rPr lang="en-US" dirty="0"/>
                  <a:t>We can measure distance using </a:t>
                </a:r>
                <a:r>
                  <a:rPr lang="en-US" b="1" dirty="0"/>
                  <a:t>Jaccard distance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=.73</m:t>
                      </m:r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the sets of words in the natural language </a:t>
                </a:r>
              </a:p>
              <a:p>
                <a:r>
                  <a:rPr lang="en-US" dirty="0"/>
                  <a:t>Jaccard distance is based on </a:t>
                </a:r>
                <a:r>
                  <a:rPr lang="en-US" b="1" dirty="0"/>
                  <a:t>set theory </a:t>
                </a:r>
              </a:p>
              <a:p>
                <a:pPr lvl="1"/>
                <a:r>
                  <a:rPr lang="en-US" dirty="0"/>
                  <a:t>A word is in a set or it is not</a:t>
                </a:r>
              </a:p>
              <a:p>
                <a:pPr lvl="1"/>
                <a:r>
                  <a:rPr lang="en-US" dirty="0"/>
                  <a:t>If a word occurs multiple times, we only code as binary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 example of a </a:t>
                </a:r>
                <a:r>
                  <a:rPr lang="en-US" dirty="0">
                    <a:hlinkClick r:id="rId2"/>
                  </a:rPr>
                  <a:t>bag of words model</a:t>
                </a:r>
                <a:r>
                  <a:rPr lang="en-US" dirty="0"/>
                  <a:t>, order does not matter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2A23DD-0B4C-B818-C36D-017FA7A8E1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3"/>
                <a:stretch>
                  <a:fillRect l="-1217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978988FD-78BC-4123-7B48-F12AD90156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Sparse Encoding</a:t>
            </a:r>
          </a:p>
        </p:txBody>
      </p:sp>
    </p:spTree>
    <p:extLst>
      <p:ext uri="{BB962C8B-B14F-4D97-AF65-F5344CB8AC3E}">
        <p14:creationId xmlns:p14="http://schemas.microsoft.com/office/powerpoint/2010/main" val="347536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363DD-F5B4-1339-08C7-FEDE6A49A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F3C713-83B4-855A-5E7E-831712A87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405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Simple </a:t>
            </a:r>
            <a:r>
              <a:rPr lang="en-US" dirty="0">
                <a:hlinkClick r:id="rId2"/>
              </a:rPr>
              <a:t>TF-IDF</a:t>
            </a:r>
            <a:r>
              <a:rPr lang="en-US" dirty="0"/>
              <a:t> normalizes sparse similarity vectors   </a:t>
            </a:r>
          </a:p>
          <a:p>
            <a:r>
              <a:rPr lang="en-US" dirty="0"/>
              <a:t>Simple Jaccard metrics suffer from several deficiencies </a:t>
            </a:r>
          </a:p>
          <a:p>
            <a:pPr lvl="1"/>
            <a:r>
              <a:rPr lang="en-US" dirty="0"/>
              <a:t>Cannot account for a more relevant document using a key term multiple times</a:t>
            </a:r>
          </a:p>
          <a:p>
            <a:pPr lvl="1"/>
            <a:r>
              <a:rPr lang="en-US" dirty="0"/>
              <a:t>Does not account for the rarity of a key term in the entire corpus</a:t>
            </a:r>
          </a:p>
          <a:p>
            <a:r>
              <a:rPr lang="en-US" dirty="0"/>
              <a:t>TF-IDF computes weight to adjust for the foregoing  </a:t>
            </a:r>
          </a:p>
          <a:p>
            <a:pPr lvl="1"/>
            <a:r>
              <a:rPr lang="en-US" b="1" dirty="0"/>
              <a:t>Term frequency </a:t>
            </a:r>
            <a:r>
              <a:rPr lang="en-US" dirty="0"/>
              <a:t>is the frequency that a term or word appears in a document </a:t>
            </a:r>
          </a:p>
          <a:p>
            <a:pPr lvl="1"/>
            <a:r>
              <a:rPr lang="en-US" b="1" dirty="0"/>
              <a:t>Inverse document frequency </a:t>
            </a:r>
            <a:r>
              <a:rPr lang="en-US" dirty="0"/>
              <a:t>is the log of the ratio of number of documents to the number of documents where the term occurs. </a:t>
            </a:r>
          </a:p>
          <a:p>
            <a:r>
              <a:rPr lang="en-US" dirty="0"/>
              <a:t>TF-IDF is an example of a </a:t>
            </a:r>
            <a:r>
              <a:rPr lang="en-US" b="1" dirty="0"/>
              <a:t>bag of words model</a:t>
            </a:r>
          </a:p>
          <a:p>
            <a:pPr lvl="1"/>
            <a:r>
              <a:rPr lang="en-US" b="1" dirty="0"/>
              <a:t>Word order does not matter!</a:t>
            </a:r>
          </a:p>
          <a:p>
            <a:pPr lvl="1"/>
            <a:r>
              <a:rPr lang="en-US" dirty="0"/>
              <a:t>No sensitivity to semantics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5812F0-DBE8-D452-DCA3-2D3D12665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TF-IDF model</a:t>
            </a:r>
          </a:p>
        </p:txBody>
      </p:sp>
    </p:spTree>
    <p:extLst>
      <p:ext uri="{BB962C8B-B14F-4D97-AF65-F5344CB8AC3E}">
        <p14:creationId xmlns:p14="http://schemas.microsoft.com/office/powerpoint/2010/main" val="2368671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ED9CD-6833-88FD-12F5-0705E8247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441888-2372-D7EA-6480-B7C37BBE48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Simple </a:t>
                </a:r>
                <a:r>
                  <a:rPr lang="en-US" dirty="0">
                    <a:hlinkClick r:id="rId2"/>
                  </a:rPr>
                  <a:t>TF-IDF</a:t>
                </a:r>
                <a:r>
                  <a:rPr lang="en-US" dirty="0"/>
                  <a:t> is a method to normalize sparse similarity vectors   </a:t>
                </a:r>
              </a:p>
              <a:p>
                <a:r>
                  <a:rPr lang="en-US" dirty="0"/>
                  <a:t>The basic formulation of </a:t>
                </a:r>
                <a:r>
                  <a:rPr lang="en-US" b="1" dirty="0"/>
                  <a:t>term frequency (TF</a:t>
                </a:r>
                <a:r>
                  <a:rPr lang="en-US" dirty="0"/>
                  <a:t>) in corpus of documents,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sub>
                              </m:sSub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sub>
                    </m:sSub>
                  </m:oMath>
                </a14:m>
                <a:r>
                  <a:rPr lang="en-US" dirty="0"/>
                  <a:t> is the frequency or count of occurrence of term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in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basic formulation of </a:t>
                </a:r>
                <a:r>
                  <a:rPr lang="en-US" b="1" dirty="0"/>
                  <a:t>inverse document frequency (IDF) </a:t>
                </a:r>
                <a:r>
                  <a:rPr lang="en-US" dirty="0"/>
                  <a:t>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𝐼𝐷𝐹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𝑙𝑜𝑔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b="0" dirty="0"/>
              </a:p>
              <a:p>
                <a:pPr marL="457200" lvl="1" indent="0">
                  <a:buNone/>
                </a:pPr>
                <a:r>
                  <a:rPr lang="en-US" dirty="0"/>
                  <a:t>Where: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the number of documents in the corpus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the number of documents in the corpus containing term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0441888-2372-D7EA-6480-B7C37BBE48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3"/>
                <a:stretch>
                  <a:fillRect l="-1217" t="-1804" r="-16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AD9F42A3-CAD6-F635-15BF-E862F30BA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TF-IDF model</a:t>
            </a:r>
          </a:p>
        </p:txBody>
      </p:sp>
    </p:spTree>
    <p:extLst>
      <p:ext uri="{BB962C8B-B14F-4D97-AF65-F5344CB8AC3E}">
        <p14:creationId xmlns:p14="http://schemas.microsoft.com/office/powerpoint/2010/main" val="1575962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1C9CC-D22A-52E1-5723-7520A83CA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85A0E-1C2E-534C-B35A-A0BDE39E7D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3"/>
                <a:ext cx="10515600" cy="522523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Simple </a:t>
                </a:r>
                <a:r>
                  <a:rPr lang="en-US" dirty="0">
                    <a:hlinkClick r:id="rId2"/>
                  </a:rPr>
                  <a:t>TF-IDF</a:t>
                </a:r>
                <a:r>
                  <a:rPr lang="en-US" dirty="0"/>
                  <a:t> is a method to normalize sparse similarity vectors   </a:t>
                </a:r>
              </a:p>
              <a:p>
                <a:r>
                  <a:rPr lang="en-US" dirty="0"/>
                  <a:t>Taking the product to compute TF-IDF weight for term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in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within corpus of documents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𝑇𝐹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𝐼𝐷𝐹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𝑇𝐹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𝐼𝐷𝐹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Use TF-IDF weights to compute sparse vector (cosine) similarity between two documents 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885A0E-1C2E-534C-B35A-A0BDE39E7D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3"/>
                <a:ext cx="10515600" cy="5225236"/>
              </a:xfrm>
              <a:blipFill>
                <a:blip r:embed="rId3"/>
                <a:stretch>
                  <a:fillRect l="-1217" t="-1867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7DB94DC-EB08-DAAE-A3F5-BDBD548AB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TF-IDF model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B6ED6E-936D-18A6-EBD4-F713EEBD3670}"/>
              </a:ext>
            </a:extLst>
          </p:cNvPr>
          <p:cNvSpPr txBox="1"/>
          <p:nvPr/>
        </p:nvSpPr>
        <p:spPr>
          <a:xfrm>
            <a:off x="1545928" y="3255929"/>
            <a:ext cx="427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Term frequency weight increases as number of occurrences increase in a document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223C5C-7F3F-C4F1-F3A5-607F47EE24F8}"/>
              </a:ext>
            </a:extLst>
          </p:cNvPr>
          <p:cNvSpPr txBox="1"/>
          <p:nvPr/>
        </p:nvSpPr>
        <p:spPr>
          <a:xfrm>
            <a:off x="7078980" y="3143161"/>
            <a:ext cx="42748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Inverse document frequency increases as the log of rarity of the term increases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06889A2-6F85-D849-550A-B45CD7A618FE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3683338" y="2914650"/>
            <a:ext cx="2282960" cy="34127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45064C-EAAB-4B7C-D965-569BA08D49AE}"/>
              </a:ext>
            </a:extLst>
          </p:cNvPr>
          <p:cNvCxnSpPr>
            <a:cxnSpLocks/>
            <a:stCxn id="5" idx="0"/>
          </p:cNvCxnSpPr>
          <p:nvPr/>
        </p:nvCxnSpPr>
        <p:spPr>
          <a:xfrm flipH="1" flipV="1">
            <a:off x="7973358" y="2827506"/>
            <a:ext cx="1243032" cy="31565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257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6AAFCA-2D1C-89CC-867B-6E695F78E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084F17-0BA0-B336-43EC-5EFF8ADECD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</a:t>
                </a:r>
                <a:r>
                  <a:rPr lang="en-US" b="1" dirty="0">
                    <a:hlinkClick r:id="rId2"/>
                  </a:rPr>
                  <a:t>Okapi BM25 model </a:t>
                </a:r>
                <a:r>
                  <a:rPr lang="en-US" dirty="0"/>
                  <a:t>family is an improvement over TF-IDF models</a:t>
                </a:r>
              </a:p>
              <a:p>
                <a:r>
                  <a:rPr lang="en-US" dirty="0"/>
                  <a:t>BM25 is widely used and is considered a benchmark to measure embedding model performance   </a:t>
                </a:r>
              </a:p>
              <a:p>
                <a:r>
                  <a:rPr lang="en-US" dirty="0"/>
                  <a:t> BM25 scores a similarity between a query,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and a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Larger score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higher similarity </a:t>
                </a:r>
              </a:p>
              <a:p>
                <a:r>
                  <a:rPr lang="en-US" dirty="0"/>
                  <a:t>The BM25 is another </a:t>
                </a:r>
                <a:r>
                  <a:rPr lang="en-US" b="1" dirty="0"/>
                  <a:t>bag of words model</a:t>
                </a:r>
                <a:r>
                  <a:rPr lang="en-US" dirty="0"/>
                  <a:t>     </a:t>
                </a:r>
              </a:p>
              <a:p>
                <a:r>
                  <a:rPr lang="en-US" dirty="0"/>
                  <a:t>Ordering documents by BM25 scores ranks documents with respect to the query  </a:t>
                </a:r>
              </a:p>
              <a:p>
                <a:r>
                  <a:rPr lang="en-US" dirty="0"/>
                  <a:t>BM25 uses an </a:t>
                </a:r>
                <a:r>
                  <a:rPr lang="en-US" b="1" dirty="0"/>
                  <a:t>inverted index </a:t>
                </a:r>
                <a:r>
                  <a:rPr lang="en-US" dirty="0"/>
                  <a:t>for queries </a:t>
                </a:r>
              </a:p>
              <a:p>
                <a:pPr lvl="1"/>
                <a:r>
                  <a:rPr lang="en-US" dirty="0"/>
                  <a:t>Queries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But tokenization can be slow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F084F17-0BA0-B336-43EC-5EFF8ADECD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3"/>
                <a:stretch>
                  <a:fillRect l="-1217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E80322EC-E44A-DBFD-BAFD-FB1385FAF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</p:spTree>
    <p:extLst>
      <p:ext uri="{BB962C8B-B14F-4D97-AF65-F5344CB8AC3E}">
        <p14:creationId xmlns:p14="http://schemas.microsoft.com/office/powerpoint/2010/main" val="1385700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CC7BF-0AD8-47CE-63E8-1A10C519B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0D2188-82B7-241B-AC59-FED1907AFD3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The BM25 model family is an improvement over TF-IDF models</a:t>
                </a:r>
              </a:p>
              <a:p>
                <a:r>
                  <a:rPr lang="en-US" dirty="0"/>
                  <a:t>BM25 scores a similarity between a query,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and a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endParaRPr lang="en-US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𝐼𝐷𝐹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𝑎𝑣𝑔𝑑𝑙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Where:</a:t>
                </a:r>
              </a:p>
              <a:p>
                <a:pPr marL="457200" lvl="1" indent="0">
                  <a:buNone/>
                </a:pPr>
                <a:r>
                  <a:rPr lang="en-US" dirty="0"/>
                  <a:t>Query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the set of key words in the query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is the frequency of key work  in the document d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is the size or word count of the document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𝑎𝑣𝑔𝑑𝑙</m:t>
                    </m:r>
                  </m:oMath>
                </a14:m>
                <a:r>
                  <a:rPr lang="en-US" dirty="0"/>
                  <a:t> is the average size or word count of documents in the corpus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a hyperparameter, typically in range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[1.2,2.0]</m:t>
                    </m:r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a hyperparameter with default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0.75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BM25 score is summed over all key words in the query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0D2188-82B7-241B-AC59-FED1907AFD3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2"/>
                <a:stretch>
                  <a:fillRect l="-1217" t="-2480" b="-5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55BE843A-6896-7BC5-3BEF-44BDAF5B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</p:spTree>
    <p:extLst>
      <p:ext uri="{BB962C8B-B14F-4D97-AF65-F5344CB8AC3E}">
        <p14:creationId xmlns:p14="http://schemas.microsoft.com/office/powerpoint/2010/main" val="26639730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F9662-8456-718A-8B77-A8442F51B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DBAAB7-4A5B-459F-526C-5B9F2D2032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BM25 model family is an improvement over TF-IDF models</a:t>
                </a:r>
              </a:p>
              <a:p>
                <a:r>
                  <a:rPr lang="en-US" dirty="0"/>
                  <a:t>BM25 scores a similarity between a query,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and a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𝐼𝐷𝐹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𝑎𝑣𝑔𝑑𝑙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And another form of IDF is used: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𝐼𝐷𝐹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+0.5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+0.5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457200" lvl="1" indent="0">
                  <a:buNone/>
                </a:pPr>
                <a:r>
                  <a:rPr lang="en-US" dirty="0"/>
                  <a:t>Where,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is total number of documents in the corpus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is number of documents containing keyword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the corpus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CDBAAB7-4A5B-459F-526C-5B9F2D2032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2"/>
                <a:stretch>
                  <a:fillRect l="-1217" t="-18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DCB8B3E2-AC1B-6208-5A59-9CD32958E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</p:spTree>
    <p:extLst>
      <p:ext uri="{BB962C8B-B14F-4D97-AF65-F5344CB8AC3E}">
        <p14:creationId xmlns:p14="http://schemas.microsoft.com/office/powerpoint/2010/main" val="4230578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Information Retrieval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Web search is a subset of the general </a:t>
            </a:r>
            <a:r>
              <a:rPr lang="en-US" b="1" dirty="0">
                <a:hlinkClick r:id="rId2"/>
              </a:rPr>
              <a:t>information retrieval problem </a:t>
            </a:r>
            <a:endParaRPr lang="en-US" b="1" dirty="0"/>
          </a:p>
          <a:p>
            <a:r>
              <a:rPr lang="en-US" dirty="0"/>
              <a:t>Search of documents, medical, legal, technical, etc. </a:t>
            </a:r>
          </a:p>
          <a:p>
            <a:r>
              <a:rPr lang="en-US" b="1" dirty="0"/>
              <a:t>Web search</a:t>
            </a:r>
          </a:p>
          <a:p>
            <a:r>
              <a:rPr lang="en-US" b="1" dirty="0"/>
              <a:t>Product similarity </a:t>
            </a:r>
            <a:r>
              <a:rPr lang="en-US" dirty="0"/>
              <a:t>for recommendations </a:t>
            </a:r>
          </a:p>
          <a:p>
            <a:r>
              <a:rPr lang="en-US" dirty="0"/>
              <a:t>Question and response systems</a:t>
            </a:r>
          </a:p>
          <a:p>
            <a:r>
              <a:rPr lang="en-US" dirty="0"/>
              <a:t>Retrieval augmented generation (RAG)</a:t>
            </a:r>
          </a:p>
          <a:p>
            <a:r>
              <a:rPr lang="en-US" dirty="0"/>
              <a:t>Conversational assistance</a:t>
            </a:r>
          </a:p>
          <a:p>
            <a:r>
              <a:rPr lang="en-US" dirty="0"/>
              <a:t>De-duplicate document databases</a:t>
            </a:r>
          </a:p>
          <a:p>
            <a:r>
              <a:rPr lang="en-US" dirty="0"/>
              <a:t>Genomics research  </a:t>
            </a:r>
          </a:p>
          <a:p>
            <a:r>
              <a:rPr lang="en-US" dirty="0"/>
              <a:t>Etc.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719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9FE07-B3FF-B056-E1CA-DD07D59875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D6EF32-4854-69BC-6A65-834B08B030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6501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Hyperparameters of the BM25 model</a:t>
                </a:r>
              </a:p>
              <a:p>
                <a:r>
                  <a:rPr lang="en-US" dirty="0"/>
                  <a:t>BM25 scores a similarity between a query,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and a document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25</m:t>
                          </m:r>
                        </m:sub>
                      </m:sSub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𝐼𝐷𝐹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𝑎𝑣𝑔𝑑𝑙</m:t>
                                  </m:r>
                                </m:den>
                              </m:f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term-frequency saturation </a:t>
                </a:r>
                <a:r>
                  <a:rPr lang="en-US" dirty="0"/>
                  <a:t>hyperparameter</a:t>
                </a:r>
              </a:p>
              <a:p>
                <a:pPr lvl="1"/>
                <a:r>
                  <a:rPr lang="en-US" dirty="0"/>
                  <a:t>Default values typically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[1.2, 2.0]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hlinkClick r:id="rId2"/>
                  </a:rPr>
                  <a:t>Elastic</a:t>
                </a:r>
                <a:r>
                  <a:rPr lang="en-US" dirty="0"/>
                  <a:t> 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=1.2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Smaller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limits effect of term count in a query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𝑠𝑐𝑜𝑟𝑒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𝐵𝑀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25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IDF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b="1" dirty="0"/>
                  <a:t>normalization weight </a:t>
                </a:r>
                <a:r>
                  <a:rPr lang="en-US" dirty="0"/>
                  <a:t>hyperparameter</a:t>
                </a:r>
              </a:p>
              <a:p>
                <a:pPr lvl="1"/>
                <a:r>
                  <a:rPr lang="en-US" dirty="0"/>
                  <a:t>Default value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=0.75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Smaller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reduces effect of document length compared to average length</a:t>
                </a:r>
              </a:p>
              <a:p>
                <a:pPr lvl="1"/>
                <a:r>
                  <a:rPr lang="en-US" dirty="0"/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</m:t>
                    </m:r>
                  </m:oMath>
                </a14:m>
                <a:r>
                  <a:rPr lang="en-US" dirty="0"/>
                  <a:t>, effect of document length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D6EF32-4854-69BC-6A65-834B08B030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650133"/>
              </a:xfrm>
              <a:blipFill>
                <a:blip r:embed="rId3"/>
                <a:stretch>
                  <a:fillRect l="-1217" t="-17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7DC0FA86-20DF-F338-E34A-76327D53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</p:spTree>
    <p:extLst>
      <p:ext uri="{BB962C8B-B14F-4D97-AF65-F5344CB8AC3E}">
        <p14:creationId xmlns:p14="http://schemas.microsoft.com/office/powerpoint/2010/main" val="18931208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D2981-2ECC-3464-8CB9-2EE2C5606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A8811C-1506-06DE-DCD7-896881425A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110712"/>
                <a:ext cx="4636770" cy="565013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Hyperparameters of the BM25 model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the term-frequency saturation hyperparameter</a:t>
                </a:r>
              </a:p>
              <a:p>
                <a:r>
                  <a:rPr lang="en-US" dirty="0"/>
                  <a:t>Smaller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sets a lower saturation point for term frequency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A8811C-1506-06DE-DCD7-896881425A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110712"/>
                <a:ext cx="4636770" cy="5650133"/>
              </a:xfrm>
              <a:blipFill>
                <a:blip r:embed="rId2"/>
                <a:stretch>
                  <a:fillRect l="-2763" t="-1726" r="-3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0B257DA-C417-3936-53CA-BD9C75959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4752899-4861-C102-3AEC-0D2A4545A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494" y="1051814"/>
            <a:ext cx="6826506" cy="4514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4B25BE6-6355-6CE5-5644-B04795C51189}"/>
              </a:ext>
            </a:extLst>
          </p:cNvPr>
          <p:cNvCxnSpPr>
            <a:cxnSpLocks/>
          </p:cNvCxnSpPr>
          <p:nvPr/>
        </p:nvCxnSpPr>
        <p:spPr>
          <a:xfrm>
            <a:off x="4789170" y="3571875"/>
            <a:ext cx="2954655" cy="80010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3CEFB32-4ABA-95CD-91F0-4F7E3AC0ED46}"/>
              </a:ext>
            </a:extLst>
          </p:cNvPr>
          <p:cNvSpPr txBox="1"/>
          <p:nvPr/>
        </p:nvSpPr>
        <p:spPr>
          <a:xfrm>
            <a:off x="6298883" y="5434711"/>
            <a:ext cx="5069205" cy="371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Plot from Elastic documentation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64607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2CB19-1A52-B223-A2FD-7819E2D46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157635-D2B4-1563-0D6C-72EFDE073C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characterize the performance of BM25 models? </a:t>
                </a:r>
              </a:p>
              <a:p>
                <a:r>
                  <a:rPr lang="en-US" dirty="0"/>
                  <a:t>How can we efficiently work with the large BM25 vocabulary? </a:t>
                </a:r>
              </a:p>
              <a:p>
                <a:pPr lvl="1"/>
                <a:r>
                  <a:rPr lang="en-US" dirty="0"/>
                  <a:t>Vector is of length of the vocabulary,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30000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Use a </a:t>
                </a:r>
                <a:r>
                  <a:rPr lang="en-US" b="1" dirty="0"/>
                  <a:t>hash table </a:t>
                </a:r>
                <a:r>
                  <a:rPr lang="en-US" dirty="0"/>
                  <a:t>such as dictionary to create </a:t>
                </a:r>
                <a:r>
                  <a:rPr lang="en-US" b="1" dirty="0"/>
                  <a:t>inverted index </a:t>
                </a:r>
                <a:r>
                  <a:rPr lang="en-US" dirty="0"/>
                  <a:t>of corpus! 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457200" lvl="1" indent="0">
                  <a:buNone/>
                </a:pPr>
                <a:r>
                  <a:rPr lang="en-US" dirty="0" err="1"/>
                  <a:t>doc_term_frequencies</a:t>
                </a:r>
                <a:r>
                  <a:rPr lang="en-US" dirty="0"/>
                  <a:t> = {</a:t>
                </a:r>
                <a:br>
                  <a:rPr lang="en-US" dirty="0"/>
                </a:br>
                <a:r>
                  <a:rPr lang="en-US" dirty="0"/>
                  <a:t>                                              "cat": 2,</a:t>
                </a:r>
                <a:br>
                  <a:rPr lang="en-US" dirty="0"/>
                </a:br>
                <a:r>
                  <a:rPr lang="en-US" dirty="0"/>
                  <a:t>                                              "feline": 1,</a:t>
                </a:r>
                <a:br>
                  <a:rPr lang="en-US" dirty="0"/>
                </a:br>
                <a:r>
                  <a:rPr lang="en-US" dirty="0"/>
                  <a:t>                                              "purr": 1,</a:t>
                </a:r>
                <a:br>
                  <a:rPr lang="en-US" dirty="0"/>
                </a:br>
                <a:r>
                  <a:rPr lang="en-US" dirty="0"/>
                  <a:t>                                               </a:t>
                </a:r>
                <a:r>
                  <a:rPr lang="en-US" i="1" dirty="0"/>
                  <a:t># ...</a:t>
                </a:r>
                <a:br>
                  <a:rPr lang="en-US" dirty="0"/>
                </a:br>
                <a:r>
                  <a:rPr lang="en-US" dirty="0"/>
                  <a:t>}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r>
                  <a:rPr lang="en-US" dirty="0"/>
                  <a:t>Computational complexity of BM25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BM25 makes a linear scan of corpus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complexity limits scaling to massive corpus size</a:t>
                </a:r>
              </a:p>
              <a:p>
                <a:r>
                  <a:rPr lang="en-US" dirty="0"/>
                  <a:t>Recall of BM25 is limited by need for exact work match 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157635-D2B4-1563-0D6C-72EFDE073C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405041"/>
              </a:xfrm>
              <a:blipFill>
                <a:blip r:embed="rId2"/>
                <a:stretch>
                  <a:fillRect l="-1043" t="-2255" b="-30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2AC3CBEF-AED2-BD75-0315-A1D707CF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</p:spTree>
    <p:extLst>
      <p:ext uri="{BB962C8B-B14F-4D97-AF65-F5344CB8AC3E}">
        <p14:creationId xmlns:p14="http://schemas.microsoft.com/office/powerpoint/2010/main" val="4218918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FFFEE-C31F-E27C-B01B-AC5BE61DD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400D7E-1545-47A8-3379-B1609E80D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405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improvements proposed to BM25 models</a:t>
            </a:r>
          </a:p>
          <a:p>
            <a:r>
              <a:rPr lang="en-US" dirty="0"/>
              <a:t>Many packages support versions of BM25</a:t>
            </a:r>
          </a:p>
          <a:p>
            <a:pPr lvl="1"/>
            <a:r>
              <a:rPr lang="en-US" dirty="0">
                <a:hlinkClick r:id="rId2"/>
              </a:rPr>
              <a:t>Rank-BM25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Elastic</a:t>
            </a:r>
            <a:endParaRPr lang="en-US" dirty="0"/>
          </a:p>
          <a:p>
            <a:pPr lvl="1"/>
            <a:r>
              <a:rPr lang="en-US" dirty="0" err="1">
                <a:hlinkClick r:id="rId4"/>
              </a:rPr>
              <a:t>HuggingFace</a:t>
            </a:r>
            <a:endParaRPr lang="en-US" dirty="0"/>
          </a:p>
          <a:p>
            <a:pPr lvl="1"/>
            <a:r>
              <a:rPr lang="en-US" dirty="0" err="1">
                <a:hlinkClick r:id="rId5"/>
              </a:rPr>
              <a:t>LangChain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r>
              <a:rPr lang="en-US" dirty="0">
                <a:hlinkClick r:id="rId6"/>
              </a:rPr>
              <a:t>Trotman, </a:t>
            </a:r>
            <a:r>
              <a:rPr lang="en-US" dirty="0" err="1">
                <a:hlinkClick r:id="rId6"/>
              </a:rPr>
              <a:t>Puurula</a:t>
            </a:r>
            <a:r>
              <a:rPr lang="en-US" dirty="0">
                <a:hlinkClick r:id="rId6"/>
              </a:rPr>
              <a:t> and Burgess, 2014</a:t>
            </a:r>
            <a:r>
              <a:rPr lang="en-US" dirty="0"/>
              <a:t>, review many variations on the basic BM25 algorithm finding limited differences</a:t>
            </a:r>
          </a:p>
          <a:p>
            <a:r>
              <a:rPr lang="en-US" dirty="0"/>
              <a:t>Newer work uses learned weights to improve performance </a:t>
            </a:r>
          </a:p>
          <a:p>
            <a:pPr lvl="1"/>
            <a:r>
              <a:rPr lang="en-US" dirty="0"/>
              <a:t>Algorithms include </a:t>
            </a:r>
            <a:r>
              <a:rPr lang="en-US" dirty="0" err="1"/>
              <a:t>DeepImpact</a:t>
            </a:r>
            <a:r>
              <a:rPr lang="en-US" dirty="0"/>
              <a:t> and COIL</a:t>
            </a:r>
          </a:p>
          <a:p>
            <a:pPr lvl="1"/>
            <a:r>
              <a:rPr lang="en-US" dirty="0"/>
              <a:t>See review by </a:t>
            </a:r>
            <a:r>
              <a:rPr lang="en-US" dirty="0">
                <a:hlinkClick r:id="rId7"/>
              </a:rPr>
              <a:t>Lin and Ma, 2021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01E36B0-500F-6F7B-DE13-CFDD25CCA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BM25 model</a:t>
            </a:r>
          </a:p>
        </p:txBody>
      </p:sp>
    </p:spTree>
    <p:extLst>
      <p:ext uri="{BB962C8B-B14F-4D97-AF65-F5344CB8AC3E}">
        <p14:creationId xmlns:p14="http://schemas.microsoft.com/office/powerpoint/2010/main" val="169688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41ADE7-61E8-EBFF-D3A4-2175669BA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6EFBF-E130-A9A5-0E90-A236105B4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Short Introduction to BERT Models for Dense Text Embedding</a:t>
            </a:r>
          </a:p>
        </p:txBody>
      </p:sp>
    </p:spTree>
    <p:extLst>
      <p:ext uri="{BB962C8B-B14F-4D97-AF65-F5344CB8AC3E}">
        <p14:creationId xmlns:p14="http://schemas.microsoft.com/office/powerpoint/2010/main" val="4270661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DCF3F-CCFA-38FF-7FF5-9FBE6CCB4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696282-DCC2-793B-4801-938FFF997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Bidirectional encoder representation from transformer (BERT) models are a family of </a:t>
            </a:r>
            <a:r>
              <a:rPr lang="en-US" b="1" dirty="0"/>
              <a:t>dense text embedding </a:t>
            </a:r>
            <a:r>
              <a:rPr lang="en-US" dirty="0"/>
              <a:t>models  </a:t>
            </a:r>
          </a:p>
          <a:p>
            <a:r>
              <a:rPr lang="en-US" dirty="0"/>
              <a:t>The original BERT model was introduced by </a:t>
            </a:r>
            <a:r>
              <a:rPr lang="en-US" dirty="0">
                <a:hlinkClick r:id="rId2"/>
              </a:rPr>
              <a:t>Devlin, et. al., 2019</a:t>
            </a:r>
            <a:endParaRPr lang="en-US" dirty="0"/>
          </a:p>
          <a:p>
            <a:r>
              <a:rPr lang="en-US" dirty="0"/>
              <a:t>There is a large and growing family of fast, efficient and effective BERT models </a:t>
            </a:r>
          </a:p>
          <a:p>
            <a:pPr lvl="1"/>
            <a:r>
              <a:rPr lang="en-US" dirty="0" err="1"/>
              <a:t>DistilBERT</a:t>
            </a:r>
            <a:r>
              <a:rPr lang="en-US" dirty="0"/>
              <a:t>, </a:t>
            </a:r>
            <a:r>
              <a:rPr lang="en-US" dirty="0">
                <a:hlinkClick r:id="rId3"/>
              </a:rPr>
              <a:t>Sanh, et. al., 2019</a:t>
            </a:r>
            <a:r>
              <a:rPr lang="en-US" dirty="0"/>
              <a:t>, a faster and lighter distillation of BERT</a:t>
            </a:r>
          </a:p>
          <a:p>
            <a:pPr lvl="1"/>
            <a:r>
              <a:rPr lang="en-US" dirty="0" err="1"/>
              <a:t>XlmROBERTa</a:t>
            </a:r>
            <a:r>
              <a:rPr lang="en-US" dirty="0"/>
              <a:t>, </a:t>
            </a:r>
            <a:r>
              <a:rPr lang="en-US" dirty="0" err="1">
                <a:hlinkClick r:id="rId4"/>
              </a:rPr>
              <a:t>Conneau</a:t>
            </a:r>
            <a:r>
              <a:rPr lang="en-US" dirty="0">
                <a:hlinkClick r:id="rId4"/>
              </a:rPr>
              <a:t>, et. al., 2019</a:t>
            </a:r>
            <a:r>
              <a:rPr lang="en-US" dirty="0"/>
              <a:t>, a larger </a:t>
            </a:r>
            <a:r>
              <a:rPr lang="en-US" dirty="0" err="1"/>
              <a:t>mulit</a:t>
            </a:r>
            <a:r>
              <a:rPr lang="en-US" dirty="0"/>
              <a:t>-language embedding model </a:t>
            </a:r>
          </a:p>
          <a:p>
            <a:pPr lvl="1"/>
            <a:r>
              <a:rPr lang="en-US" dirty="0" err="1"/>
              <a:t>LegalBERT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Chalkidis, et. al., 2020</a:t>
            </a:r>
            <a:r>
              <a:rPr lang="en-US" dirty="0"/>
              <a:t>, trained on legal documents</a:t>
            </a:r>
          </a:p>
          <a:p>
            <a:pPr lvl="1"/>
            <a:r>
              <a:rPr lang="en-US" dirty="0" err="1"/>
              <a:t>FinBERT</a:t>
            </a:r>
            <a:r>
              <a:rPr lang="en-US" dirty="0"/>
              <a:t>, </a:t>
            </a:r>
            <a:r>
              <a:rPr lang="en-US" dirty="0">
                <a:hlinkClick r:id="rId6"/>
              </a:rPr>
              <a:t>Araci, 2019</a:t>
            </a:r>
            <a:r>
              <a:rPr lang="en-US" dirty="0"/>
              <a:t>, trained on financial statements </a:t>
            </a:r>
          </a:p>
          <a:p>
            <a:pPr lvl="1"/>
            <a:r>
              <a:rPr lang="en-US" dirty="0"/>
              <a:t>Etc.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25ECDA8-FDFE-2649-52BE-F22A79BD7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</p:spTree>
    <p:extLst>
      <p:ext uri="{BB962C8B-B14F-4D97-AF65-F5344CB8AC3E}">
        <p14:creationId xmlns:p14="http://schemas.microsoft.com/office/powerpoint/2010/main" val="290406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8D912-DE23-6690-6888-0EEE29E3B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70A77E-F16C-3DEF-078E-54300553BD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Bidirectional encoder representation from transformer (BERT) models are a family of text embedding models  </a:t>
                </a:r>
              </a:p>
              <a:p>
                <a:r>
                  <a:rPr lang="en-US" dirty="0"/>
                  <a:t>BERT is an </a:t>
                </a:r>
                <a:r>
                  <a:rPr lang="en-US" b="1" dirty="0"/>
                  <a:t>encoder only model</a:t>
                </a:r>
                <a:r>
                  <a:rPr lang="en-US" dirty="0"/>
                  <a:t>   </a:t>
                </a:r>
              </a:p>
              <a:p>
                <a:pPr lvl="1"/>
                <a:r>
                  <a:rPr lang="en-US" dirty="0"/>
                  <a:t>Maps natural language </a:t>
                </a:r>
                <a:r>
                  <a:rPr lang="en-US" b="1" dirty="0"/>
                  <a:t>tokens </a:t>
                </a:r>
                <a:r>
                  <a:rPr lang="en-US" dirty="0"/>
                  <a:t>to an embedding </a:t>
                </a:r>
              </a:p>
              <a:p>
                <a:pPr lvl="1"/>
                <a:r>
                  <a:rPr lang="en-US" dirty="0"/>
                  <a:t>BERT vocabulary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30000</m:t>
                    </m:r>
                  </m:oMath>
                </a14:m>
                <a:r>
                  <a:rPr lang="en-US" dirty="0"/>
                  <a:t> words</a:t>
                </a:r>
              </a:p>
              <a:p>
                <a:r>
                  <a:rPr lang="en-US" dirty="0"/>
                  <a:t>BERT uses a transformer attention model</a:t>
                </a:r>
              </a:p>
              <a:p>
                <a:pPr lvl="1"/>
                <a:r>
                  <a:rPr lang="en-US" dirty="0"/>
                  <a:t>We will not discuss the details here</a:t>
                </a:r>
              </a:p>
              <a:p>
                <a:pPr lvl="1"/>
                <a:r>
                  <a:rPr lang="en-US" dirty="0"/>
                  <a:t>For one of the many introductions to transformer models, see </a:t>
                </a:r>
                <a:r>
                  <a:rPr lang="en-US" dirty="0">
                    <a:hlinkClick r:id="rId2"/>
                  </a:rPr>
                  <a:t>this tutorial on the </a:t>
                </a:r>
                <a:r>
                  <a:rPr lang="en-US" dirty="0" err="1">
                    <a:hlinkClick r:id="rId2"/>
                  </a:rPr>
                  <a:t>HuggingFace</a:t>
                </a:r>
                <a:r>
                  <a:rPr lang="en-US" dirty="0">
                    <a:hlinkClick r:id="rId2"/>
                  </a:rPr>
                  <a:t> web site</a:t>
                </a:r>
                <a:endParaRPr lang="en-US" dirty="0"/>
              </a:p>
              <a:p>
                <a:r>
                  <a:rPr lang="en-US" dirty="0"/>
                  <a:t>BERT process tokens </a:t>
                </a:r>
                <a:r>
                  <a:rPr lang="en-US" b="1" dirty="0"/>
                  <a:t>bidirectionally</a:t>
                </a:r>
                <a:r>
                  <a:rPr lang="en-US" dirty="0"/>
                  <a:t>   </a:t>
                </a:r>
              </a:p>
              <a:p>
                <a:pPr lvl="1"/>
                <a:r>
                  <a:rPr lang="en-US" dirty="0"/>
                  <a:t>Tokens processed </a:t>
                </a:r>
                <a:r>
                  <a:rPr lang="en-US" b="1" dirty="0"/>
                  <a:t>right to left</a:t>
                </a:r>
              </a:p>
              <a:p>
                <a:pPr lvl="1"/>
                <a:r>
                  <a:rPr lang="en-US" b="1" dirty="0"/>
                  <a:t>And, </a:t>
                </a:r>
                <a:r>
                  <a:rPr lang="en-US" dirty="0"/>
                  <a:t>tokens processed </a:t>
                </a:r>
                <a:r>
                  <a:rPr lang="en-US" b="1" dirty="0"/>
                  <a:t>left to right </a:t>
                </a:r>
              </a:p>
              <a:p>
                <a:pPr lvl="1"/>
                <a:r>
                  <a:rPr lang="en-US" dirty="0"/>
                  <a:t>Bidirectional processing allows BERT embeddings to represent </a:t>
                </a:r>
                <a:r>
                  <a:rPr lang="en-US" b="1" dirty="0"/>
                  <a:t>semantics</a:t>
                </a: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70A77E-F16C-3DEF-078E-54300553BD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3"/>
                <a:stretch>
                  <a:fillRect l="-1217" t="-2647" r="-406" b="-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BDE9AC76-7BF7-95A2-968C-BCDFB13A2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</p:spTree>
    <p:extLst>
      <p:ext uri="{BB962C8B-B14F-4D97-AF65-F5344CB8AC3E}">
        <p14:creationId xmlns:p14="http://schemas.microsoft.com/office/powerpoint/2010/main" val="3138905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3C6CB-2DB6-9473-5B6D-A0FF87153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34E56-97C8-02E2-5C7C-34C2D4562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4996815" cy="52661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(BERT) models </a:t>
            </a:r>
            <a:r>
              <a:rPr lang="en-US" b="1" dirty="0"/>
              <a:t>process tokenized text</a:t>
            </a:r>
          </a:p>
          <a:p>
            <a:r>
              <a:rPr lang="en-US" dirty="0"/>
              <a:t>Natural language text processed by BERT must first be </a:t>
            </a:r>
            <a:r>
              <a:rPr lang="en-US" b="1" dirty="0">
                <a:hlinkClick r:id="rId2"/>
              </a:rPr>
              <a:t>tokenized</a:t>
            </a:r>
            <a:endParaRPr lang="en-US" b="1" dirty="0"/>
          </a:p>
          <a:p>
            <a:r>
              <a:rPr lang="en-US" dirty="0"/>
              <a:t>Tokenization can be done at the word level</a:t>
            </a:r>
          </a:p>
          <a:p>
            <a:r>
              <a:rPr lang="en-US" dirty="0"/>
              <a:t>Tokenization can be done at the sentence or phrase level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CA90412-7D1A-DC9F-F957-411DD7B71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EC07ACD-7946-0EF4-5B42-76542FD668AF}"/>
              </a:ext>
            </a:extLst>
          </p:cNvPr>
          <p:cNvSpPr txBox="1"/>
          <p:nvPr/>
        </p:nvSpPr>
        <p:spPr>
          <a:xfrm>
            <a:off x="7181707" y="6423951"/>
            <a:ext cx="48597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Example from Kagel example notebook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5BA12B-A850-53B3-F34F-435466B406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29823" y="1152354"/>
            <a:ext cx="6214110" cy="9050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7CF8EB7-94F2-FE4C-A30D-79B2F202AB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64467" y="2106688"/>
            <a:ext cx="6214111" cy="290737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8467504-3691-DE92-CE46-554BB51063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99112" y="5126356"/>
            <a:ext cx="6144820" cy="1369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15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E6E46-67AB-79C6-6FA6-017DD1D90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FAC77-4BF2-77A9-2A07-E469FFC72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2593"/>
            <a:ext cx="10515600" cy="2942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Tokenization can be performed at many levels</a:t>
            </a:r>
          </a:p>
          <a:p>
            <a:r>
              <a:rPr lang="en-US" dirty="0"/>
              <a:t>Models like BERT do not simply use tokenized words and sentences  </a:t>
            </a:r>
          </a:p>
          <a:p>
            <a:r>
              <a:rPr lang="en-US" dirty="0"/>
              <a:t>Sub-word tokenization is used. </a:t>
            </a:r>
          </a:p>
          <a:p>
            <a:r>
              <a:rPr lang="en-US" dirty="0"/>
              <a:t>Example of the result shows both words, parts of words and other general tokes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B643275-5279-20C7-C263-D817AF274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C71314-C144-068F-F58D-231CD2534E77}"/>
              </a:ext>
            </a:extLst>
          </p:cNvPr>
          <p:cNvSpPr txBox="1"/>
          <p:nvPr/>
        </p:nvSpPr>
        <p:spPr>
          <a:xfrm>
            <a:off x="2521008" y="5362048"/>
            <a:ext cx="6333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Example from TensorFlow </a:t>
            </a:r>
            <a:r>
              <a:rPr lang="en-US" dirty="0" err="1">
                <a:hlinkClick r:id="rId2"/>
              </a:rPr>
              <a:t>Subword</a:t>
            </a:r>
            <a:r>
              <a:rPr lang="en-US" dirty="0">
                <a:hlinkClick r:id="rId2"/>
              </a:rPr>
              <a:t> Tokenizer Documentation</a:t>
            </a:r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C3E63E18-20A8-2115-6D28-58D3C3489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4174" y="3722974"/>
            <a:ext cx="10063652" cy="1384995"/>
          </a:xfrm>
          <a:prstGeom prst="rect">
            <a:avLst/>
          </a:prstGeom>
          <a:solidFill>
            <a:srgbClr val="FFF7ED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['[PAD]', '[UNK]', '[START]', '[END]', '!', '#', '$', '%', '&amp;', “’”]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['as', 'all', 'at', 'one’, </a:t>
            </a:r>
            <a:r>
              <a:rPr lang="en-US" altLang="en-US" dirty="0">
                <a:solidFill>
                  <a:srgbClr val="37474F"/>
                </a:solidFill>
                <a:latin typeface="Roboto Mono" panose="00000009000000000000" pitchFamily="49" charset="0"/>
              </a:rPr>
              <a:t>‘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people', 're', 'like', 'if', 'our', 'from’]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['choose', 'consider', 'extraordinary', 'focus', 'generation’, </a:t>
            </a:r>
            <a:r>
              <a:rPr lang="en-US" altLang="en-US" dirty="0">
                <a:solidFill>
                  <a:srgbClr val="37474F"/>
                </a:solidFill>
                <a:latin typeface="Roboto Mono" panose="00000009000000000000" pitchFamily="49" charset="0"/>
              </a:rPr>
              <a:t>‘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killed’,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'patterns', 'putting', 'scientific', 'wait’]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['##_', '##`', '##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  <a:cs typeface="Angsana New" panose="02020603050405020304" pitchFamily="18" charset="-34"/>
              </a:rPr>
              <a:t>ย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', '##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  <a:cs typeface="Angsana New" panose="02020603050405020304" pitchFamily="18" charset="-34"/>
              </a:rPr>
              <a:t>ร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', '##</a:t>
            </a:r>
            <a:r>
              <a:rPr kumimoji="0" lang="th-TH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  <a:cs typeface="Angsana New" panose="02020603050405020304" pitchFamily="18" charset="-34"/>
              </a:rPr>
              <a:t>อ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37474F"/>
                </a:solidFill>
                <a:effectLst/>
                <a:latin typeface="Roboto Mono" panose="00000009000000000000" pitchFamily="49" charset="0"/>
              </a:rPr>
              <a:t>', '##–', '##—', '##’', '##♪', '##♫']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94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B37A3-49F9-853D-776F-BE6E4E279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1D6E1-2DB2-E392-97CD-1D28356E0D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9524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token embedding has three components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305EB3-B1CA-A6C2-E62A-1A6AAE5F3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FF867A-156D-D61C-8FD6-BDB8E17CA2D5}"/>
              </a:ext>
            </a:extLst>
          </p:cNvPr>
          <p:cNvSpPr txBox="1"/>
          <p:nvPr/>
        </p:nvSpPr>
        <p:spPr>
          <a:xfrm>
            <a:off x="4560047" y="6376894"/>
            <a:ext cx="36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Image credit, Wikipedia Commons</a:t>
            </a:r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C20537B-2668-A967-B76C-6A8D7D400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1766" y="3568727"/>
            <a:ext cx="6816893" cy="175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8FA411-3021-C154-F30C-D266661A5D9D}"/>
              </a:ext>
            </a:extLst>
          </p:cNvPr>
          <p:cNvSpPr txBox="1">
            <a:spLocks/>
          </p:cNvSpPr>
          <p:nvPr/>
        </p:nvSpPr>
        <p:spPr>
          <a:xfrm>
            <a:off x="436245" y="2537460"/>
            <a:ext cx="4752975" cy="38394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dirty="0"/>
              <a:t>Input strings with separators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Text token embedding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Positional embeddings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Segment embeddings </a:t>
            </a:r>
          </a:p>
          <a:p>
            <a:pPr marL="0" indent="0">
              <a:buNone/>
            </a:pPr>
            <a:r>
              <a:rPr lang="en-US" dirty="0"/>
              <a:t>To capture semantics, BERT processes tokes both left to right and right to left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FC658CF-C7CF-4A00-E4D8-BE63394A1BC9}"/>
              </a:ext>
            </a:extLst>
          </p:cNvPr>
          <p:cNvCxnSpPr>
            <a:cxnSpLocks/>
          </p:cNvCxnSpPr>
          <p:nvPr/>
        </p:nvCxnSpPr>
        <p:spPr>
          <a:xfrm>
            <a:off x="3779520" y="3009207"/>
            <a:ext cx="2266604" cy="72597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681CC5-CEE1-93A9-85B5-7A7BE6A7A492}"/>
              </a:ext>
            </a:extLst>
          </p:cNvPr>
          <p:cNvCxnSpPr>
            <a:cxnSpLocks/>
          </p:cNvCxnSpPr>
          <p:nvPr/>
        </p:nvCxnSpPr>
        <p:spPr>
          <a:xfrm>
            <a:off x="4300451" y="3652058"/>
            <a:ext cx="1108364" cy="5652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DD6BC01-37CC-EC70-4AC3-FBF6255725AA}"/>
              </a:ext>
            </a:extLst>
          </p:cNvPr>
          <p:cNvCxnSpPr>
            <a:cxnSpLocks/>
          </p:cNvCxnSpPr>
          <p:nvPr/>
        </p:nvCxnSpPr>
        <p:spPr>
          <a:xfrm>
            <a:off x="4389120" y="4261658"/>
            <a:ext cx="932646" cy="3990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53D3A02-5B75-7D8A-9E3D-34ED7E57C49F}"/>
              </a:ext>
            </a:extLst>
          </p:cNvPr>
          <p:cNvCxnSpPr>
            <a:cxnSpLocks/>
          </p:cNvCxnSpPr>
          <p:nvPr/>
        </p:nvCxnSpPr>
        <p:spPr>
          <a:xfrm>
            <a:off x="4300451" y="4738255"/>
            <a:ext cx="814647" cy="37130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94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91525"/>
                <a:ext cx="10515600" cy="5350779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Web search </a:t>
                </a:r>
                <a:r>
                  <a:rPr lang="en-US" dirty="0"/>
                  <a:t>is undoubtedly the most widely used data mining application</a:t>
                </a:r>
                <a:endParaRPr lang="en-US" b="1" dirty="0"/>
              </a:p>
              <a:p>
                <a:r>
                  <a:rPr lang="en-US" dirty="0"/>
                  <a:t>Major search engines, like Google, Bing, Yahoo!, Baidu are complex</a:t>
                </a:r>
              </a:p>
              <a:p>
                <a:pPr lvl="1"/>
                <a:r>
                  <a:rPr lang="en-US" dirty="0"/>
                  <a:t>Employ multiple algorithms </a:t>
                </a:r>
              </a:p>
              <a:p>
                <a:pPr lvl="1"/>
                <a:r>
                  <a:rPr lang="en-US" dirty="0"/>
                  <a:t>Based on page content and hyperlinks</a:t>
                </a:r>
              </a:p>
              <a:p>
                <a:pPr lvl="1"/>
                <a:r>
                  <a:rPr lang="en-US" dirty="0"/>
                  <a:t>Typically use other information – e.g. user profiles and history</a:t>
                </a:r>
              </a:p>
              <a:p>
                <a:r>
                  <a:rPr lang="en-US" dirty="0"/>
                  <a:t>Complexity arises from:</a:t>
                </a:r>
              </a:p>
              <a:p>
                <a:pPr lvl="1"/>
                <a:r>
                  <a:rPr lang="en-US" dirty="0"/>
                  <a:t>Massive data volumes </a:t>
                </a:r>
              </a:p>
              <a:p>
                <a:pPr lvl="1"/>
                <a:r>
                  <a:rPr lang="en-US" dirty="0"/>
                  <a:t>Unlimited number of possible queries - can’t really know user intent</a:t>
                </a:r>
              </a:p>
              <a:p>
                <a:pPr lvl="1"/>
                <a:r>
                  <a:rPr lang="en-US" dirty="0"/>
                  <a:t>Pages in many formats, text, images, videos, documents, etc. </a:t>
                </a:r>
              </a:p>
              <a:p>
                <a:pPr lvl="1"/>
                <a:r>
                  <a:rPr lang="en-US" dirty="0"/>
                  <a:t>Web spam</a:t>
                </a:r>
              </a:p>
              <a:p>
                <a:pPr lvl="1"/>
                <a:r>
                  <a:rPr lang="en-US" dirty="0"/>
                  <a:t>Enormous number of topics</a:t>
                </a:r>
              </a:p>
              <a:p>
                <a:r>
                  <a:rPr lang="en-US" dirty="0"/>
                  <a:t>Small number of large companies dominate search   </a:t>
                </a:r>
              </a:p>
              <a:p>
                <a:pPr lvl="1"/>
                <a:r>
                  <a:rPr lang="en-US" dirty="0"/>
                  <a:t>Google’s US market share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90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en-US" dirty="0"/>
                  <a:t>, 2024 </a:t>
                </a:r>
              </a:p>
              <a:p>
                <a:pPr lvl="1"/>
                <a:r>
                  <a:rPr lang="en-US" dirty="0"/>
                  <a:t>Trade secrets make study of this subject difficult – cannot know details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C502E2-3889-41D4-9A2E-D8C04ADE51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91525"/>
                <a:ext cx="10515600" cy="5350779"/>
              </a:xfrm>
              <a:blipFill>
                <a:blip r:embed="rId2"/>
                <a:stretch>
                  <a:fillRect l="-1043" t="-22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9693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1D629-F954-EF54-B591-189F8A046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E607DE-B451-7D32-2BE8-C32BC13A01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4894" y="1002128"/>
            <a:ext cx="10515600" cy="927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models output embedding vectors from input text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7A44E9D-1C6D-9194-AD4A-692B5C37A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95D941-0CA8-5141-149A-026EF0A1F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814" y="2907829"/>
            <a:ext cx="8835266" cy="3293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309D8C4-46E9-DB5A-D0D3-76653A92B4EE}"/>
              </a:ext>
            </a:extLst>
          </p:cNvPr>
          <p:cNvSpPr txBox="1"/>
          <p:nvPr/>
        </p:nvSpPr>
        <p:spPr>
          <a:xfrm>
            <a:off x="4560047" y="6376894"/>
            <a:ext cx="36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Image credit, Wikipedia Commons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F130E0C-08A2-3B7E-70F7-CC2056C4F3EE}"/>
              </a:ext>
            </a:extLst>
          </p:cNvPr>
          <p:cNvSpPr txBox="1"/>
          <p:nvPr/>
        </p:nvSpPr>
        <p:spPr>
          <a:xfrm>
            <a:off x="405784" y="3166243"/>
            <a:ext cx="29708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BERT encoder processes tokens in multiple transformer layers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1F6FB6-04B6-2502-30DA-D4C58986A416}"/>
              </a:ext>
            </a:extLst>
          </p:cNvPr>
          <p:cNvSpPr txBox="1"/>
          <p:nvPr/>
        </p:nvSpPr>
        <p:spPr>
          <a:xfrm>
            <a:off x="246717" y="4819015"/>
            <a:ext cx="303369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/>
              <a:t>Input IDs (keys) and embedded tokens (values) are bidirectionally processed by the BERT algorithm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F8EEC8-3CB6-DE1E-4662-0F1B984670E8}"/>
              </a:ext>
            </a:extLst>
          </p:cNvPr>
          <p:cNvSpPr txBox="1"/>
          <p:nvPr/>
        </p:nvSpPr>
        <p:spPr>
          <a:xfrm>
            <a:off x="1330662" y="2052419"/>
            <a:ext cx="36246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The final hidden </a:t>
            </a:r>
            <a:r>
              <a:rPr lang="en-US" sz="2000"/>
              <a:t>state is </a:t>
            </a:r>
            <a:r>
              <a:rPr lang="en-US" sz="2000" dirty="0"/>
              <a:t>the full token embeddings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BB1E42-CB46-31BB-EF56-0A605518E6CE}"/>
              </a:ext>
            </a:extLst>
          </p:cNvPr>
          <p:cNvSpPr txBox="1"/>
          <p:nvPr/>
        </p:nvSpPr>
        <p:spPr>
          <a:xfrm>
            <a:off x="7052310" y="2012285"/>
            <a:ext cx="471905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000" dirty="0"/>
              <a:t>Embedding vector for input text is created from the final hidden state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252E78-B6C9-CD09-99EB-47B95D49FC72}"/>
              </a:ext>
            </a:extLst>
          </p:cNvPr>
          <p:cNvCxnSpPr>
            <a:cxnSpLocks/>
          </p:cNvCxnSpPr>
          <p:nvPr/>
        </p:nvCxnSpPr>
        <p:spPr>
          <a:xfrm flipV="1">
            <a:off x="2863215" y="5640705"/>
            <a:ext cx="714375" cy="21516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A623DBA-1F2D-A7E3-0AE2-9E3CA3D290FD}"/>
              </a:ext>
            </a:extLst>
          </p:cNvPr>
          <p:cNvCxnSpPr>
            <a:cxnSpLocks/>
          </p:cNvCxnSpPr>
          <p:nvPr/>
        </p:nvCxnSpPr>
        <p:spPr>
          <a:xfrm>
            <a:off x="2908935" y="5855872"/>
            <a:ext cx="891540" cy="20774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14CB191-0D33-E263-C2A5-DFCB9C5524D3}"/>
              </a:ext>
            </a:extLst>
          </p:cNvPr>
          <p:cNvCxnSpPr>
            <a:cxnSpLocks/>
          </p:cNvCxnSpPr>
          <p:nvPr/>
        </p:nvCxnSpPr>
        <p:spPr>
          <a:xfrm>
            <a:off x="2489835" y="4274149"/>
            <a:ext cx="1773555" cy="64710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1862B4-C488-AC7D-F8C4-79E90130FCD9}"/>
              </a:ext>
            </a:extLst>
          </p:cNvPr>
          <p:cNvCxnSpPr>
            <a:cxnSpLocks/>
          </p:cNvCxnSpPr>
          <p:nvPr/>
        </p:nvCxnSpPr>
        <p:spPr>
          <a:xfrm>
            <a:off x="3577590" y="2828990"/>
            <a:ext cx="2114550" cy="1102927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DC54F6A-6240-F0DB-92D1-E84FE531EDF0}"/>
              </a:ext>
            </a:extLst>
          </p:cNvPr>
          <p:cNvCxnSpPr>
            <a:cxnSpLocks/>
          </p:cNvCxnSpPr>
          <p:nvPr/>
        </p:nvCxnSpPr>
        <p:spPr>
          <a:xfrm>
            <a:off x="9824085" y="2653070"/>
            <a:ext cx="1037253" cy="46732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178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6627D-B11B-C878-5A93-9D7D61448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E9B79-9825-1CC2-9BE8-B0E6868C9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927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transformer layers use bidirectional attention to compute embeddings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82A5B7-C232-BFB4-F776-5B40BB20E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3CE6D8-6AAA-8B39-887C-B929A8CCF85A}"/>
              </a:ext>
            </a:extLst>
          </p:cNvPr>
          <p:cNvSpPr txBox="1"/>
          <p:nvPr/>
        </p:nvSpPr>
        <p:spPr>
          <a:xfrm>
            <a:off x="4560047" y="6376894"/>
            <a:ext cx="36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Image credit, Wikipedia Commons</a:t>
            </a:r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15CA6B2-47DB-D693-2AE8-6EBB69F72D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3234" y="2772022"/>
            <a:ext cx="7798077" cy="371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409196-A37F-1956-0A74-0B03BB369135}"/>
              </a:ext>
            </a:extLst>
          </p:cNvPr>
          <p:cNvSpPr txBox="1"/>
          <p:nvPr/>
        </p:nvSpPr>
        <p:spPr>
          <a:xfrm>
            <a:off x="210335" y="2088601"/>
            <a:ext cx="54913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Embedding hidden state is based on attention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220C082-E49B-51F0-DCC2-D036C85935D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2956001" y="2488711"/>
            <a:ext cx="1473124" cy="3630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DA4B5AE-B967-F96A-7F7F-7DC48864269F}"/>
              </a:ext>
            </a:extLst>
          </p:cNvPr>
          <p:cNvSpPr txBox="1"/>
          <p:nvPr/>
        </p:nvSpPr>
        <p:spPr>
          <a:xfrm>
            <a:off x="6096000" y="1965036"/>
            <a:ext cx="6096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Transformers compute bidirectional </a:t>
            </a:r>
            <a:r>
              <a:rPr lang="en-US" sz="2000" b="1" dirty="0"/>
              <a:t>cross attention </a:t>
            </a:r>
            <a:r>
              <a:rPr lang="en-US" sz="2000" dirty="0"/>
              <a:t>between input tokens to capture semantics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5448700-A2F1-E8B3-DF87-41B17FFD8ED2}"/>
              </a:ext>
            </a:extLst>
          </p:cNvPr>
          <p:cNvCxnSpPr>
            <a:cxnSpLocks/>
            <a:stCxn id="11" idx="2"/>
          </p:cNvCxnSpPr>
          <p:nvPr/>
        </p:nvCxnSpPr>
        <p:spPr>
          <a:xfrm flipH="1">
            <a:off x="9035416" y="2672922"/>
            <a:ext cx="108584" cy="53319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8B01AD-7FB5-643C-3D4D-5500142A0D4F}"/>
              </a:ext>
            </a:extLst>
          </p:cNvPr>
          <p:cNvSpPr txBox="1"/>
          <p:nvPr/>
        </p:nvSpPr>
        <p:spPr>
          <a:xfrm>
            <a:off x="210335" y="4081530"/>
            <a:ext cx="245285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Token embeddings are input to transformer encoder layers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8ECF47A-93F9-5664-3797-31CC038BAD86}"/>
              </a:ext>
            </a:extLst>
          </p:cNvPr>
          <p:cNvCxnSpPr>
            <a:cxnSpLocks/>
            <a:stCxn id="18" idx="2"/>
          </p:cNvCxnSpPr>
          <p:nvPr/>
        </p:nvCxnSpPr>
        <p:spPr>
          <a:xfrm>
            <a:off x="1436763" y="5712746"/>
            <a:ext cx="1455027" cy="385159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7888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DCFE6-17D6-E8B7-86B4-D01C8A7ED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635886-D2C7-14A1-3CF9-AFE4B563D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198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uses </a:t>
            </a:r>
            <a:r>
              <a:rPr lang="en-US" b="1" dirty="0"/>
              <a:t>self-supervised learning </a:t>
            </a:r>
            <a:r>
              <a:rPr lang="en-US" dirty="0"/>
              <a:t>with two simultaneous 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Masked language model (MLM) learns to predict masked (missing) tokens </a:t>
            </a:r>
          </a:p>
          <a:p>
            <a:pPr lvl="1"/>
            <a:r>
              <a:rPr lang="en-US" dirty="0"/>
              <a:t>A randomly sampled fraction of tokens are masked at the input  </a:t>
            </a:r>
          </a:p>
          <a:p>
            <a:pPr lvl="1"/>
            <a:r>
              <a:rPr lang="en-US" dirty="0"/>
              <a:t>The loss function measures how well the model predicts the missing tokens </a:t>
            </a:r>
          </a:p>
          <a:p>
            <a:pPr lvl="1"/>
            <a:r>
              <a:rPr lang="en-US" dirty="0"/>
              <a:t>To ensure diversity, random tokens are used to compute the loss function about 10% of the time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Next sentence prediction learns to generate next sentence in a sequence </a:t>
            </a:r>
          </a:p>
          <a:p>
            <a:pPr lvl="1"/>
            <a:r>
              <a:rPr lang="en-US" dirty="0"/>
              <a:t>Loss function based on prediction if next sentence is the correct one</a:t>
            </a:r>
          </a:p>
          <a:p>
            <a:pPr lvl="1"/>
            <a:r>
              <a:rPr lang="en-US" dirty="0"/>
              <a:t>Random sentences are substituted to create the negative cases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8EBDA64-BEF4-A30C-D517-B6823F582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</p:spTree>
    <p:extLst>
      <p:ext uri="{BB962C8B-B14F-4D97-AF65-F5344CB8AC3E}">
        <p14:creationId xmlns:p14="http://schemas.microsoft.com/office/powerpoint/2010/main" val="49147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71E88-BEED-7202-73ED-787A305BD3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0A209-F972-20BB-D07C-799C27619C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62858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BERT uses MLM as </a:t>
            </a:r>
            <a:r>
              <a:rPr lang="en-US" b="1" dirty="0"/>
              <a:t>self-supervised learning</a:t>
            </a: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03C7444-DCB8-D7F0-4E05-EF215FE6B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Overview of BERT models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284818F-CB57-540A-88EE-72DE8F8B15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6440" y="2028826"/>
            <a:ext cx="7885055" cy="4089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851930-978B-2217-9623-48442588CA73}"/>
              </a:ext>
            </a:extLst>
          </p:cNvPr>
          <p:cNvSpPr txBox="1"/>
          <p:nvPr/>
        </p:nvSpPr>
        <p:spPr>
          <a:xfrm>
            <a:off x="7154657" y="6342604"/>
            <a:ext cx="36874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Image credit, Wikipedia Commons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D14A5E-2BDB-EA10-1DE1-E39B68CA567E}"/>
              </a:ext>
            </a:extLst>
          </p:cNvPr>
          <p:cNvSpPr txBox="1"/>
          <p:nvPr/>
        </p:nvSpPr>
        <p:spPr>
          <a:xfrm>
            <a:off x="130506" y="5634718"/>
            <a:ext cx="380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Start with the full input sequence of tokens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A8933FF-4DFF-7474-976A-A8F903B7C43E}"/>
              </a:ext>
            </a:extLst>
          </p:cNvPr>
          <p:cNvCxnSpPr>
            <a:cxnSpLocks/>
          </p:cNvCxnSpPr>
          <p:nvPr/>
        </p:nvCxnSpPr>
        <p:spPr>
          <a:xfrm flipV="1">
            <a:off x="3120390" y="5812155"/>
            <a:ext cx="1725930" cy="21717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B6FAA93-A51E-4A8B-C853-FC69A94BD55B}"/>
              </a:ext>
            </a:extLst>
          </p:cNvPr>
          <p:cNvSpPr txBox="1"/>
          <p:nvPr/>
        </p:nvSpPr>
        <p:spPr>
          <a:xfrm>
            <a:off x="260046" y="4661608"/>
            <a:ext cx="380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000" dirty="0"/>
              <a:t>Random input tokens are masked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16EE1BB-00AF-9623-92E9-7CA96100DA51}"/>
              </a:ext>
            </a:extLst>
          </p:cNvPr>
          <p:cNvCxnSpPr>
            <a:cxnSpLocks/>
          </p:cNvCxnSpPr>
          <p:nvPr/>
        </p:nvCxnSpPr>
        <p:spPr>
          <a:xfrm>
            <a:off x="3474720" y="4991921"/>
            <a:ext cx="701720" cy="22587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4246370-7701-5F8C-D630-0142DC053B4B}"/>
              </a:ext>
            </a:extLst>
          </p:cNvPr>
          <p:cNvSpPr txBox="1"/>
          <p:nvPr/>
        </p:nvSpPr>
        <p:spPr>
          <a:xfrm>
            <a:off x="1115391" y="2191433"/>
            <a:ext cx="38071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000" dirty="0"/>
              <a:t>Embedding  vector is used to predict missing tokens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BB74A7-48AA-4B61-6002-263CB4564852}"/>
              </a:ext>
            </a:extLst>
          </p:cNvPr>
          <p:cNvCxnSpPr>
            <a:cxnSpLocks/>
          </p:cNvCxnSpPr>
          <p:nvPr/>
        </p:nvCxnSpPr>
        <p:spPr>
          <a:xfrm flipV="1">
            <a:off x="4754880" y="2251710"/>
            <a:ext cx="3617595" cy="29327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01ADF5B-D74C-2B37-F19B-C35AF2E44DA2}"/>
              </a:ext>
            </a:extLst>
          </p:cNvPr>
          <p:cNvCxnSpPr>
            <a:cxnSpLocks/>
          </p:cNvCxnSpPr>
          <p:nvPr/>
        </p:nvCxnSpPr>
        <p:spPr>
          <a:xfrm>
            <a:off x="4754880" y="2544985"/>
            <a:ext cx="3617595" cy="68035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50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9CCA8F-3B9F-5F80-C3C3-F1FA85619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E7795-48AE-70F1-4A83-6E62F8808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Reranking</a:t>
            </a:r>
          </a:p>
        </p:txBody>
      </p:sp>
    </p:spTree>
    <p:extLst>
      <p:ext uri="{BB962C8B-B14F-4D97-AF65-F5344CB8AC3E}">
        <p14:creationId xmlns:p14="http://schemas.microsoft.com/office/powerpoint/2010/main" val="15608240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5CFBB-8869-1467-E003-BE8B9C983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E44A4-EC75-E602-3B76-4536C036A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198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Using ANNS on embeddings produces only approximate rankings </a:t>
            </a:r>
          </a:p>
          <a:p>
            <a:r>
              <a:rPr lang="en-US" dirty="0"/>
              <a:t>Reranking aims to improve approximate rankings   </a:t>
            </a:r>
          </a:p>
          <a:p>
            <a:r>
              <a:rPr lang="en-US" dirty="0"/>
              <a:t>Reranking is performed on a larger number of approximately ranked items</a:t>
            </a:r>
          </a:p>
          <a:p>
            <a:r>
              <a:rPr lang="en-US" dirty="0"/>
              <a:t>Reranking uses slower more accurate algorithms    </a:t>
            </a:r>
          </a:p>
          <a:p>
            <a:pPr lvl="1"/>
            <a:r>
              <a:rPr lang="en-US" dirty="0"/>
              <a:t>BM25 – slow tokenization on large corpus </a:t>
            </a:r>
          </a:p>
          <a:p>
            <a:pPr lvl="1"/>
            <a:r>
              <a:rPr lang="en-US" dirty="0"/>
              <a:t>Cross-encoders for dense embedding</a:t>
            </a:r>
          </a:p>
          <a:p>
            <a:pPr lvl="1"/>
            <a:r>
              <a:rPr lang="en-US" dirty="0"/>
              <a:t>Hybrid dense-sparse pipelines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486AACA-8417-0595-2EAE-18BAAA1D6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Reranking Can Greatly Improve 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1173304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71FAB-3497-C01C-FC3F-410E51432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8B00C-51B1-495A-2D3B-425875C9E0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1986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Cross encoding improves ranking </a:t>
            </a:r>
          </a:p>
          <a:p>
            <a:r>
              <a:rPr lang="en-US" dirty="0"/>
              <a:t>Dense embeddings of single text string do not account for similarity with any other strings   </a:t>
            </a:r>
          </a:p>
          <a:p>
            <a:r>
              <a:rPr lang="en-US" b="1" dirty="0"/>
              <a:t>Cross-encoders score similarity between specific pairs </a:t>
            </a:r>
            <a:r>
              <a:rPr lang="en-US" dirty="0"/>
              <a:t>of text strings </a:t>
            </a:r>
          </a:p>
          <a:p>
            <a:pPr lvl="1"/>
            <a:r>
              <a:rPr lang="en-US" dirty="0"/>
              <a:t>Cross-encoding uses attention (context) from both strings </a:t>
            </a:r>
          </a:p>
          <a:p>
            <a:pPr lvl="1"/>
            <a:r>
              <a:rPr lang="en-US" dirty="0"/>
              <a:t>More accurate result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9A3E334-E3BC-FF6E-6A9A-FADF18A10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Reranking Can Greatly Improve 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3944292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E6BE69-03EA-343C-EAE7-C467C9C3D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FBC4C1-68DE-837D-76D5-A8F6A3E824E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19864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Cross encoding improves ranking </a:t>
                </a:r>
              </a:p>
              <a:p>
                <a:r>
                  <a:rPr lang="en-US" b="1" dirty="0"/>
                  <a:t>Cross-encoders score similarity between specific pairs </a:t>
                </a:r>
                <a:r>
                  <a:rPr lang="en-US" dirty="0"/>
                  <a:t>of text strings </a:t>
                </a:r>
              </a:p>
              <a:p>
                <a:r>
                  <a:rPr lang="en-US" dirty="0"/>
                  <a:t>Cross-encoding is inherently slow   </a:t>
                </a:r>
              </a:p>
              <a:p>
                <a:pPr lvl="1"/>
                <a:r>
                  <a:rPr lang="en-US" dirty="0"/>
                  <a:t>Cross-encode all pairwise combinations,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complexity </a:t>
                </a:r>
              </a:p>
              <a:p>
                <a:pPr lvl="1"/>
                <a:r>
                  <a:rPr lang="en-US" dirty="0"/>
                  <a:t>Further, </a:t>
                </a:r>
                <a:r>
                  <a:rPr lang="en-US" b="1" dirty="0"/>
                  <a:t>cross attention </a:t>
                </a:r>
                <a:r>
                  <a:rPr lang="en-US" dirty="0"/>
                  <a:t>calculation slow     </a:t>
                </a:r>
              </a:p>
              <a:p>
                <a:r>
                  <a:rPr lang="en-US" dirty="0"/>
                  <a:t>Solution; </a:t>
                </a:r>
                <a:r>
                  <a:rPr lang="en-US" b="1" dirty="0"/>
                  <a:t>pipeline!   </a:t>
                </a:r>
                <a:endParaRPr lang="en-US" dirty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Large scale ANN search - </a:t>
                </a:r>
                <a:r>
                  <a:rPr lang="en-US" b="1" dirty="0"/>
                  <a:t>ranker</a:t>
                </a:r>
                <a:r>
                  <a:rPr lang="en-US" dirty="0"/>
                  <a:t>  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Find top </a:t>
                </a:r>
                <a:r>
                  <a:rPr lang="en-US" i="1" dirty="0"/>
                  <a:t>k</a:t>
                </a:r>
                <a:r>
                  <a:rPr lang="en-US" dirty="0"/>
                  <a:t> ranks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 err="1"/>
                  <a:t>Rerank</a:t>
                </a:r>
                <a:r>
                  <a:rPr lang="en-US" dirty="0"/>
                  <a:t> top </a:t>
                </a:r>
                <a:r>
                  <a:rPr lang="en-US" i="1" dirty="0"/>
                  <a:t>k </a:t>
                </a:r>
                <a:r>
                  <a:rPr lang="en-US" dirty="0"/>
                  <a:t>with cross-encoder – </a:t>
                </a:r>
                <a:r>
                  <a:rPr lang="en-US" b="1" dirty="0"/>
                  <a:t>receiver</a:t>
                </a:r>
                <a:r>
                  <a:rPr lang="en-US" dirty="0"/>
                  <a:t> 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Return top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r>
                  <a:rPr lang="en-US" dirty="0"/>
                  <a:t>Many cross-encoder algorithms available </a:t>
                </a:r>
              </a:p>
              <a:p>
                <a:pPr lvl="1"/>
                <a:r>
                  <a:rPr lang="en-US" dirty="0"/>
                  <a:t>Example: </a:t>
                </a:r>
                <a:r>
                  <a:rPr lang="en-US" dirty="0" err="1">
                    <a:hlinkClick r:id="rId2"/>
                  </a:rPr>
                  <a:t>HuggingFace</a:t>
                </a:r>
                <a:r>
                  <a:rPr lang="en-US" dirty="0">
                    <a:hlinkClick r:id="rId2"/>
                  </a:rPr>
                  <a:t> currently lists 31 cross-encoder models 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FBC4C1-68DE-837D-76D5-A8F6A3E824E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198648"/>
              </a:xfrm>
              <a:blipFill>
                <a:blip r:embed="rId3"/>
                <a:stretch>
                  <a:fillRect l="-1217" t="-2579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6EBCCDAE-6F2E-304D-6A41-CBFAFE28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+mn-lt"/>
              </a:rPr>
              <a:t>Reranking Can Greatly Improve Information Retrieval</a:t>
            </a:r>
          </a:p>
        </p:txBody>
      </p:sp>
    </p:spTree>
    <p:extLst>
      <p:ext uri="{BB962C8B-B14F-4D97-AF65-F5344CB8AC3E}">
        <p14:creationId xmlns:p14="http://schemas.microsoft.com/office/powerpoint/2010/main" val="566368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A2927-4467-996A-B3D2-DB264BC23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AD206AA-D3F9-8756-CC8E-04364C090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527" y="3011806"/>
            <a:ext cx="7466954" cy="332453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D280F-1F5D-BF9E-3A53-FA748D38EF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10713"/>
            <a:ext cx="10688955" cy="7505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Example: </a:t>
            </a:r>
            <a:r>
              <a:rPr lang="en-US" b="1" dirty="0"/>
              <a:t>Sentence BERT </a:t>
            </a:r>
            <a:r>
              <a:rPr lang="en-US" dirty="0"/>
              <a:t>accurately score similarity between text strings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ED2166-A8FD-FA4C-F1B5-38FBBC0F3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Reranking with Sentence BERT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9B693A2-9F63-C4B4-ACF1-8A18C3467DD1}"/>
              </a:ext>
            </a:extLst>
          </p:cNvPr>
          <p:cNvSpPr txBox="1"/>
          <p:nvPr/>
        </p:nvSpPr>
        <p:spPr>
          <a:xfrm>
            <a:off x="2980204" y="6336341"/>
            <a:ext cx="5769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Image credit, </a:t>
            </a:r>
            <a:r>
              <a:rPr lang="en-US" dirty="0" err="1">
                <a:hlinkClick r:id="rId3"/>
              </a:rPr>
              <a:t>Pincone</a:t>
            </a:r>
            <a:r>
              <a:rPr lang="en-US" dirty="0">
                <a:hlinkClick r:id="rId3"/>
              </a:rPr>
              <a:t> </a:t>
            </a:r>
            <a:r>
              <a:rPr lang="en-US" dirty="0" err="1">
                <a:hlinkClick r:id="rId3"/>
              </a:rPr>
              <a:t>Rerankers</a:t>
            </a:r>
            <a:r>
              <a:rPr lang="en-US" dirty="0">
                <a:hlinkClick r:id="rId3"/>
              </a:rPr>
              <a:t> and Two-Stage Retrieval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9815E2-67EC-034A-CEFA-90FCF39DC39B}"/>
              </a:ext>
            </a:extLst>
          </p:cNvPr>
          <p:cNvSpPr txBox="1"/>
          <p:nvPr/>
        </p:nvSpPr>
        <p:spPr>
          <a:xfrm>
            <a:off x="4184790" y="1861217"/>
            <a:ext cx="34561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Inputs are query and candidate document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2BB8A49-B33D-F1A7-E760-FACEEF1CCFB2}"/>
              </a:ext>
            </a:extLst>
          </p:cNvPr>
          <p:cNvCxnSpPr>
            <a:cxnSpLocks/>
          </p:cNvCxnSpPr>
          <p:nvPr/>
        </p:nvCxnSpPr>
        <p:spPr>
          <a:xfrm>
            <a:off x="6000789" y="2692216"/>
            <a:ext cx="1308696" cy="46246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0191F57-87E7-3B35-833E-FD0C7A92E069}"/>
              </a:ext>
            </a:extLst>
          </p:cNvPr>
          <p:cNvSpPr txBox="1"/>
          <p:nvPr/>
        </p:nvSpPr>
        <p:spPr>
          <a:xfrm>
            <a:off x="8191005" y="4576044"/>
            <a:ext cx="38071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Transformer layers process both documents </a:t>
            </a:r>
            <a:r>
              <a:rPr lang="en-US" sz="2400" b="1" dirty="0"/>
              <a:t>bi-directionally</a:t>
            </a:r>
            <a:r>
              <a:rPr lang="en-US" sz="2400" dirty="0"/>
              <a:t> and simultaneously</a:t>
            </a:r>
            <a:endParaRPr lang="en-US" sz="2400" b="1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BF4240A-82F9-81D8-B614-6DFAF481A0BC}"/>
              </a:ext>
            </a:extLst>
          </p:cNvPr>
          <p:cNvCxnSpPr>
            <a:cxnSpLocks/>
          </p:cNvCxnSpPr>
          <p:nvPr/>
        </p:nvCxnSpPr>
        <p:spPr>
          <a:xfrm flipH="1">
            <a:off x="7178040" y="4874895"/>
            <a:ext cx="101296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6E4189-BF42-12F8-6DB7-9EF64047AAF0}"/>
              </a:ext>
            </a:extLst>
          </p:cNvPr>
          <p:cNvSpPr txBox="1"/>
          <p:nvPr/>
        </p:nvSpPr>
        <p:spPr>
          <a:xfrm>
            <a:off x="348615" y="5239904"/>
            <a:ext cx="3491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b="1" dirty="0"/>
              <a:t>Cross-attention </a:t>
            </a:r>
            <a:r>
              <a:rPr lang="en-US" sz="2400" dirty="0"/>
              <a:t>Similarity score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1C6A6E0-706E-5977-1738-E40FA9075B51}"/>
              </a:ext>
            </a:extLst>
          </p:cNvPr>
          <p:cNvCxnSpPr>
            <a:cxnSpLocks/>
          </p:cNvCxnSpPr>
          <p:nvPr/>
        </p:nvCxnSpPr>
        <p:spPr>
          <a:xfrm>
            <a:off x="3742834" y="5747287"/>
            <a:ext cx="1389236" cy="21353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ABBF051-5AED-6DF9-C26E-DCC42055FE2B}"/>
              </a:ext>
            </a:extLst>
          </p:cNvPr>
          <p:cNvCxnSpPr>
            <a:cxnSpLocks/>
          </p:cNvCxnSpPr>
          <p:nvPr/>
        </p:nvCxnSpPr>
        <p:spPr>
          <a:xfrm flipH="1">
            <a:off x="4120515" y="2692215"/>
            <a:ext cx="1880274" cy="51343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8817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5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4C2BE-8269-04D6-701A-EACEB335B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E0AF0-EDAF-C364-AD20-02FEF8D16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Sparse-Dense Retriever Receiver Pipelines</a:t>
            </a:r>
          </a:p>
        </p:txBody>
      </p:sp>
    </p:spTree>
    <p:extLst>
      <p:ext uri="{BB962C8B-B14F-4D97-AF65-F5344CB8AC3E}">
        <p14:creationId xmlns:p14="http://schemas.microsoft.com/office/powerpoint/2010/main" val="37065842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9C904F-6B0E-2277-CFBE-978784BFE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7E589-5BDE-6699-F9F3-FF57CACBC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69A5A-4E55-96BE-1039-71C8305C3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pitfalls in web search</a:t>
            </a:r>
          </a:p>
          <a:p>
            <a:r>
              <a:rPr lang="en-US" dirty="0"/>
              <a:t>Limited length query may not contain complete semantics or context</a:t>
            </a:r>
          </a:p>
          <a:p>
            <a:r>
              <a:rPr lang="en-US" dirty="0"/>
              <a:t>Natural language used for query is often ambiguous </a:t>
            </a:r>
          </a:p>
          <a:p>
            <a:pPr lvl="1"/>
            <a:r>
              <a:rPr lang="en-US" dirty="0"/>
              <a:t>Example: Query for ‘</a:t>
            </a:r>
            <a:r>
              <a:rPr lang="en-US" i="1" dirty="0"/>
              <a:t>Jaguar numbers</a:t>
            </a:r>
            <a:r>
              <a:rPr lang="en-US" dirty="0"/>
              <a:t>’ could refer to an endangered large cat, an automobile, a sports team, or maybe something else??</a:t>
            </a:r>
          </a:p>
          <a:p>
            <a:r>
              <a:rPr lang="en-US" dirty="0"/>
              <a:t>Keywords are not unique to a topic</a:t>
            </a:r>
          </a:p>
          <a:p>
            <a:pPr lvl="1"/>
            <a:r>
              <a:rPr lang="en-US" dirty="0"/>
              <a:t>Example: ‘</a:t>
            </a:r>
            <a:r>
              <a:rPr lang="en-US" i="1" dirty="0"/>
              <a:t>Ban</a:t>
            </a:r>
            <a:r>
              <a:rPr lang="en-US" dirty="0"/>
              <a:t>k’ can refer to a </a:t>
            </a:r>
            <a:r>
              <a:rPr lang="en-US" i="1" dirty="0"/>
              <a:t>financial institution</a:t>
            </a:r>
            <a:r>
              <a:rPr lang="en-US" dirty="0"/>
              <a:t>, the </a:t>
            </a:r>
            <a:r>
              <a:rPr lang="en-US" i="1" dirty="0"/>
              <a:t>edge of river</a:t>
            </a:r>
            <a:r>
              <a:rPr lang="en-US" dirty="0"/>
              <a:t>, or the </a:t>
            </a:r>
            <a:r>
              <a:rPr lang="en-US" i="1" dirty="0"/>
              <a:t>an aircraft maneuver, or …  </a:t>
            </a:r>
          </a:p>
          <a:p>
            <a:r>
              <a:rPr lang="en-US" dirty="0"/>
              <a:t>Keywords have synonyms</a:t>
            </a:r>
          </a:p>
          <a:p>
            <a:pPr lvl="1"/>
            <a:r>
              <a:rPr lang="en-US" dirty="0"/>
              <a:t>Example of two queries with </a:t>
            </a:r>
            <a:r>
              <a:rPr lang="en-US" b="1" dirty="0"/>
              <a:t>different key words </a:t>
            </a:r>
            <a:r>
              <a:rPr lang="en-US" dirty="0"/>
              <a:t>but </a:t>
            </a:r>
            <a:r>
              <a:rPr lang="en-US" b="1" dirty="0"/>
              <a:t>identical semantics </a:t>
            </a:r>
          </a:p>
          <a:p>
            <a:pPr marL="457200" lvl="1" indent="0" algn="ctr">
              <a:buNone/>
            </a:pPr>
            <a:r>
              <a:rPr lang="en-US" dirty="0"/>
              <a:t>“</a:t>
            </a:r>
            <a:r>
              <a:rPr lang="en-US" i="1" dirty="0"/>
              <a:t>What has been the loss of </a:t>
            </a:r>
            <a:r>
              <a:rPr lang="en-US" b="1" i="1" dirty="0">
                <a:solidFill>
                  <a:srgbClr val="C00000"/>
                </a:solidFill>
              </a:rPr>
              <a:t>farm land </a:t>
            </a:r>
            <a:r>
              <a:rPr lang="en-US" i="1" dirty="0"/>
              <a:t>in the US in 2024</a:t>
            </a:r>
            <a:r>
              <a:rPr lang="en-US" dirty="0"/>
              <a:t>”    </a:t>
            </a:r>
          </a:p>
          <a:p>
            <a:pPr marL="457200" lvl="1" indent="0" algn="ctr">
              <a:buNone/>
            </a:pPr>
            <a:r>
              <a:rPr lang="en-US" dirty="0"/>
              <a:t>“</a:t>
            </a:r>
            <a:r>
              <a:rPr lang="en-US" i="1" dirty="0"/>
              <a:t>How many </a:t>
            </a:r>
            <a:r>
              <a:rPr lang="en-US" b="1" i="1" dirty="0">
                <a:solidFill>
                  <a:srgbClr val="C00000"/>
                </a:solidFill>
              </a:rPr>
              <a:t>cultivated acers </a:t>
            </a:r>
            <a:r>
              <a:rPr lang="en-US" i="1" dirty="0"/>
              <a:t>were lost in the US </a:t>
            </a:r>
            <a:r>
              <a:rPr lang="en-US" i="1" dirty="0" err="1"/>
              <a:t>durring</a:t>
            </a:r>
            <a:r>
              <a:rPr lang="en-US" i="1" dirty="0"/>
              <a:t> 2024</a:t>
            </a:r>
            <a:r>
              <a:rPr lang="en-US" dirty="0"/>
              <a:t>”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151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63D48E-7DDD-6156-0A05-4EB203394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31A44-874E-8831-E915-8CFF2A4FB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Sparse-Dense Pipelines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B0CBF9-87CC-11AC-AD83-94CE226B28C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7187198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Generally, we can improve performance of vector search concatenating sparse and dense searches </a:t>
            </a:r>
          </a:p>
          <a:p>
            <a:r>
              <a:rPr lang="en-US" dirty="0">
                <a:latin typeface="+mn-lt"/>
              </a:rPr>
              <a:t>Known as </a:t>
            </a:r>
            <a:r>
              <a:rPr lang="en-US" b="1" dirty="0">
                <a:latin typeface="+mn-lt"/>
              </a:rPr>
              <a:t>retriever (ranker) receiver (</a:t>
            </a:r>
            <a:r>
              <a:rPr lang="en-US" b="1" dirty="0" err="1">
                <a:latin typeface="+mn-lt"/>
              </a:rPr>
              <a:t>reranker</a:t>
            </a:r>
            <a:r>
              <a:rPr lang="en-US" b="1" dirty="0">
                <a:latin typeface="+mn-lt"/>
              </a:rPr>
              <a:t>) </a:t>
            </a:r>
            <a:r>
              <a:rPr lang="en-US" dirty="0">
                <a:latin typeface="+mn-lt"/>
              </a:rPr>
              <a:t>model   </a:t>
            </a:r>
          </a:p>
          <a:p>
            <a:r>
              <a:rPr lang="en-US" dirty="0">
                <a:latin typeface="+mn-lt"/>
              </a:rPr>
              <a:t>Retriever finds candidate list of near neighbors</a:t>
            </a:r>
          </a:p>
          <a:p>
            <a:r>
              <a:rPr lang="en-US" dirty="0">
                <a:latin typeface="+mn-lt"/>
              </a:rPr>
              <a:t>Receiver performs an exhaustive search to improve ranking </a:t>
            </a:r>
          </a:p>
          <a:p>
            <a:r>
              <a:rPr lang="en-US" dirty="0">
                <a:latin typeface="+mn-lt"/>
              </a:rPr>
              <a:t>Choice of retriever and receiver algorithms on different operating points in the trade-off space</a:t>
            </a:r>
          </a:p>
          <a:p>
            <a:pPr marL="0" indent="0">
              <a:buNone/>
            </a:pPr>
            <a:r>
              <a:rPr lang="en-US" sz="2000" dirty="0">
                <a:latin typeface="+mn-lt"/>
              </a:rPr>
              <a:t>You can find an overview of retriever receiver model in </a:t>
            </a:r>
            <a:r>
              <a:rPr lang="en-US" sz="2000" dirty="0">
                <a:latin typeface="+mn-lt"/>
                <a:hlinkClick r:id="rId3"/>
              </a:rPr>
              <a:t>this post </a:t>
            </a:r>
            <a:endParaRPr lang="en-US" sz="2000" dirty="0">
              <a:latin typeface="+mn-lt"/>
            </a:endParaRPr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9725A6CF-0B0D-044D-B5B6-DE9B7965339A}"/>
              </a:ext>
            </a:extLst>
          </p:cNvPr>
          <p:cNvSpPr/>
          <p:nvPr/>
        </p:nvSpPr>
        <p:spPr>
          <a:xfrm>
            <a:off x="8131804" y="2645404"/>
            <a:ext cx="3618482" cy="2919234"/>
          </a:xfrm>
          <a:prstGeom prst="triangl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6EA804-9933-F229-12BD-74D194299BD8}"/>
              </a:ext>
            </a:extLst>
          </p:cNvPr>
          <p:cNvSpPr txBox="1"/>
          <p:nvPr/>
        </p:nvSpPr>
        <p:spPr>
          <a:xfrm>
            <a:off x="9002152" y="1814407"/>
            <a:ext cx="18777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Low Memory -Scalable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2A55F2-3C05-63F7-9CF9-01D795678EB1}"/>
              </a:ext>
            </a:extLst>
          </p:cNvPr>
          <p:cNvSpPr txBox="1"/>
          <p:nvPr/>
        </p:nvSpPr>
        <p:spPr>
          <a:xfrm>
            <a:off x="7179129" y="5577562"/>
            <a:ext cx="26615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Low Computational Complexity-Scalable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2E1CDF-2012-FB77-C632-1BA165B1028C}"/>
              </a:ext>
            </a:extLst>
          </p:cNvPr>
          <p:cNvSpPr txBox="1"/>
          <p:nvPr/>
        </p:nvSpPr>
        <p:spPr>
          <a:xfrm>
            <a:off x="10510157" y="5577562"/>
            <a:ext cx="1681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High Recall -Accuracy</a:t>
            </a:r>
          </a:p>
        </p:txBody>
      </p:sp>
    </p:spTree>
    <p:extLst>
      <p:ext uri="{BB962C8B-B14F-4D97-AF65-F5344CB8AC3E}">
        <p14:creationId xmlns:p14="http://schemas.microsoft.com/office/powerpoint/2010/main" val="3047731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C0241B-924E-B48F-B460-9CE668D9F0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0AD42-DAD5-4725-1403-878184EF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+mn-lt"/>
              </a:rPr>
              <a:t>Improving Document Vector Similarity Search at Massive Scale</a:t>
            </a:r>
          </a:p>
        </p:txBody>
      </p:sp>
      <p:sp>
        <p:nvSpPr>
          <p:cNvPr id="56" name="Cylinder 55">
            <a:extLst>
              <a:ext uri="{FF2B5EF4-FFF2-40B4-BE49-F238E27FC236}">
                <a16:creationId xmlns:a16="http://schemas.microsoft.com/office/drawing/2014/main" id="{E21D285A-AA81-2874-6A31-2D7742CD17C7}"/>
              </a:ext>
            </a:extLst>
          </p:cNvPr>
          <p:cNvSpPr/>
          <p:nvPr/>
        </p:nvSpPr>
        <p:spPr>
          <a:xfrm>
            <a:off x="5143280" y="1229506"/>
            <a:ext cx="1671801" cy="3299208"/>
          </a:xfrm>
          <a:prstGeom prst="can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D254820-8DED-025F-488E-1D3F8A5AA4FD}"/>
              </a:ext>
            </a:extLst>
          </p:cNvPr>
          <p:cNvSpPr/>
          <p:nvPr/>
        </p:nvSpPr>
        <p:spPr>
          <a:xfrm>
            <a:off x="5267644" y="17315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53E802C-66D0-0B39-6A0C-B55A2720EF0E}"/>
              </a:ext>
            </a:extLst>
          </p:cNvPr>
          <p:cNvSpPr/>
          <p:nvPr/>
        </p:nvSpPr>
        <p:spPr>
          <a:xfrm>
            <a:off x="5267644" y="21664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86E9696-0EE4-0CD9-4A16-84BCFB30630C}"/>
              </a:ext>
            </a:extLst>
          </p:cNvPr>
          <p:cNvSpPr/>
          <p:nvPr/>
        </p:nvSpPr>
        <p:spPr>
          <a:xfrm>
            <a:off x="5267644" y="26013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002177B-7C15-D713-2C11-3DA7DDDF2494}"/>
              </a:ext>
            </a:extLst>
          </p:cNvPr>
          <p:cNvSpPr/>
          <p:nvPr/>
        </p:nvSpPr>
        <p:spPr>
          <a:xfrm>
            <a:off x="5267644" y="3036238"/>
            <a:ext cx="1423072" cy="332462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D9BAB36B-7A81-FA08-5673-890D19087D89}"/>
                  </a:ext>
                </a:extLst>
              </p:cNvPr>
              <p:cNvSpPr txBox="1"/>
              <p:nvPr/>
            </p:nvSpPr>
            <p:spPr>
              <a:xfrm>
                <a:off x="5432018" y="3260011"/>
                <a:ext cx="1070042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7ED4ED4A-168A-178A-A862-336247A61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018" y="3260011"/>
                <a:ext cx="1070042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4" name="Rectangle 73">
            <a:extLst>
              <a:ext uri="{FF2B5EF4-FFF2-40B4-BE49-F238E27FC236}">
                <a16:creationId xmlns:a16="http://schemas.microsoft.com/office/drawing/2014/main" id="{D5F49486-F71E-0BD6-58D7-44DFB76186C0}"/>
              </a:ext>
            </a:extLst>
          </p:cNvPr>
          <p:cNvSpPr/>
          <p:nvPr/>
        </p:nvSpPr>
        <p:spPr>
          <a:xfrm>
            <a:off x="5143280" y="4069809"/>
            <a:ext cx="1671801" cy="264121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Vector Database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E915D33-7457-6A08-AF80-2F19EDD87934}"/>
              </a:ext>
            </a:extLst>
          </p:cNvPr>
          <p:cNvSpPr/>
          <p:nvPr/>
        </p:nvSpPr>
        <p:spPr>
          <a:xfrm>
            <a:off x="2207805" y="5139971"/>
            <a:ext cx="1423072" cy="67180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Query Vector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90D7E087-32A3-0AE6-4095-D061FA77B832}"/>
              </a:ext>
            </a:extLst>
          </p:cNvPr>
          <p:cNvSpPr/>
          <p:nvPr/>
        </p:nvSpPr>
        <p:spPr>
          <a:xfrm>
            <a:off x="3878356" y="5013747"/>
            <a:ext cx="1994135" cy="930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Retriever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EF7EE66-53C2-A1E7-27CD-7F11430B6202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>
            <a:off x="3630877" y="5475872"/>
            <a:ext cx="247479" cy="321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E67D4A1B-5D91-EC3A-1DE6-DE7D52FBF86B}"/>
              </a:ext>
            </a:extLst>
          </p:cNvPr>
          <p:cNvSpPr/>
          <p:nvPr/>
        </p:nvSpPr>
        <p:spPr>
          <a:xfrm>
            <a:off x="6237773" y="4886636"/>
            <a:ext cx="1468902" cy="1162682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Receiver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F8A7D030-459E-179A-D05C-4320E2726E51}"/>
              </a:ext>
            </a:extLst>
          </p:cNvPr>
          <p:cNvCxnSpPr>
            <a:cxnSpLocks/>
            <a:stCxn id="87" idx="3"/>
            <a:endCxn id="93" idx="1"/>
          </p:cNvCxnSpPr>
          <p:nvPr/>
        </p:nvCxnSpPr>
        <p:spPr>
          <a:xfrm flipV="1">
            <a:off x="5872491" y="5467977"/>
            <a:ext cx="365282" cy="1111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01DDDB73-1AB4-F60F-CEE4-E647B14823A0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4875424" y="4504709"/>
            <a:ext cx="1221631" cy="509038"/>
          </a:xfrm>
          <a:prstGeom prst="straightConnector1">
            <a:avLst/>
          </a:prstGeom>
          <a:ln w="508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D8C90C4E-3DFE-7440-0183-398428CCFBBD}"/>
              </a:ext>
            </a:extLst>
          </p:cNvPr>
          <p:cNvSpPr/>
          <p:nvPr/>
        </p:nvSpPr>
        <p:spPr>
          <a:xfrm>
            <a:off x="7707471" y="5228732"/>
            <a:ext cx="590642" cy="574570"/>
          </a:xfrm>
          <a:prstGeom prst="rightArrow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7A9C8EA9-9FCA-916C-AF5D-809909A6AF4A}"/>
              </a:ext>
            </a:extLst>
          </p:cNvPr>
          <p:cNvSpPr/>
          <p:nvPr/>
        </p:nvSpPr>
        <p:spPr>
          <a:xfrm>
            <a:off x="8246611" y="4916211"/>
            <a:ext cx="1312808" cy="1162682"/>
          </a:xfrm>
          <a:prstGeom prst="roundRect">
            <a:avLst/>
          </a:prstGeom>
          <a:noFill/>
          <a:ln w="317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Ranked List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5F147B-7F19-3236-8F45-2B0C858E2592}"/>
              </a:ext>
            </a:extLst>
          </p:cNvPr>
          <p:cNvSpPr txBox="1"/>
          <p:nvPr/>
        </p:nvSpPr>
        <p:spPr>
          <a:xfrm>
            <a:off x="1462857" y="1146378"/>
            <a:ext cx="319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Embedding vectors of documents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8F1497A-CEFE-3212-4668-AAB1FFCF3A3D}"/>
              </a:ext>
            </a:extLst>
          </p:cNvPr>
          <p:cNvCxnSpPr>
            <a:cxnSpLocks/>
          </p:cNvCxnSpPr>
          <p:nvPr/>
        </p:nvCxnSpPr>
        <p:spPr>
          <a:xfrm>
            <a:off x="3878356" y="1623407"/>
            <a:ext cx="1199142" cy="626501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92BAECD-BB43-65DC-7657-10733FC86F71}"/>
              </a:ext>
            </a:extLst>
          </p:cNvPr>
          <p:cNvSpPr txBox="1"/>
          <p:nvPr/>
        </p:nvSpPr>
        <p:spPr>
          <a:xfrm>
            <a:off x="495622" y="4046588"/>
            <a:ext cx="319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Embedding vector from query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BC3408-E57A-0168-157A-18DB30660C57}"/>
              </a:ext>
            </a:extLst>
          </p:cNvPr>
          <p:cNvCxnSpPr>
            <a:cxnSpLocks/>
            <a:stCxn id="9" idx="2"/>
            <a:endCxn id="86" idx="0"/>
          </p:cNvCxnSpPr>
          <p:nvPr/>
        </p:nvCxnSpPr>
        <p:spPr>
          <a:xfrm>
            <a:off x="2092965" y="4877585"/>
            <a:ext cx="826376" cy="262386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AFAEFCBF-DD47-8526-D325-4E66F8529942}"/>
              </a:ext>
            </a:extLst>
          </p:cNvPr>
          <p:cNvSpPr txBox="1"/>
          <p:nvPr/>
        </p:nvSpPr>
        <p:spPr>
          <a:xfrm>
            <a:off x="1858198" y="2356503"/>
            <a:ext cx="31946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Retriever crease list of candidates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7BB72E2-DA4B-B6C7-AFA6-6C1477AD41C4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3455541" y="3187500"/>
            <a:ext cx="1142563" cy="1826247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3D7374B-187F-A3A1-0F08-BA5017396965}"/>
              </a:ext>
            </a:extLst>
          </p:cNvPr>
          <p:cNvSpPr txBox="1"/>
          <p:nvPr/>
        </p:nvSpPr>
        <p:spPr>
          <a:xfrm>
            <a:off x="7181159" y="2854906"/>
            <a:ext cx="4339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4"/>
            </a:pPr>
            <a:r>
              <a:rPr lang="en-US" sz="2400" dirty="0"/>
              <a:t>Ranker improves result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B802B12-ABCC-00A0-81D3-017989204615}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7618095" y="3316571"/>
            <a:ext cx="1732951" cy="1621692"/>
          </a:xfrm>
          <a:prstGeom prst="straightConnector1">
            <a:avLst/>
          </a:prstGeom>
          <a:ln w="508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67E4CF1-6BE6-4D23-89E3-8739C1744B96}"/>
              </a:ext>
            </a:extLst>
          </p:cNvPr>
          <p:cNvCxnSpPr>
            <a:cxnSpLocks/>
            <a:endCxn id="93" idx="2"/>
          </p:cNvCxnSpPr>
          <p:nvPr/>
        </p:nvCxnSpPr>
        <p:spPr>
          <a:xfrm flipV="1">
            <a:off x="6972224" y="6049318"/>
            <a:ext cx="0" cy="29042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143B75A-75FC-E9D0-B1AF-37501BBFBC4E}"/>
              </a:ext>
            </a:extLst>
          </p:cNvPr>
          <p:cNvCxnSpPr>
            <a:cxnSpLocks/>
            <a:endCxn id="86" idx="2"/>
          </p:cNvCxnSpPr>
          <p:nvPr/>
        </p:nvCxnSpPr>
        <p:spPr>
          <a:xfrm flipV="1">
            <a:off x="2919341" y="5811772"/>
            <a:ext cx="0" cy="527967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20884EF7-CDDB-08B6-D029-62C040AFE467}"/>
              </a:ext>
            </a:extLst>
          </p:cNvPr>
          <p:cNvCxnSpPr>
            <a:cxnSpLocks/>
          </p:cNvCxnSpPr>
          <p:nvPr/>
        </p:nvCxnSpPr>
        <p:spPr>
          <a:xfrm>
            <a:off x="2919341" y="6339739"/>
            <a:ext cx="4052883" cy="0"/>
          </a:xfrm>
          <a:prstGeom prst="straightConnector1">
            <a:avLst/>
          </a:prstGeom>
          <a:ln w="3175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184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9" grpId="0"/>
      <p:bldP spid="28" grpId="0"/>
      <p:bldP spid="3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B9C05-0B4F-C9DA-FC9C-C39DEFDD0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4B811-C53E-5CCE-958D-F3474DAB7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40504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There are several possibilities to create retriever-ranker pipelines  </a:t>
            </a:r>
          </a:p>
          <a:p>
            <a:r>
              <a:rPr lang="en-US" dirty="0"/>
              <a:t>Sparse vector retriever followed by cross encoder transformer model   </a:t>
            </a:r>
          </a:p>
          <a:p>
            <a:pPr lvl="1"/>
            <a:r>
              <a:rPr lang="en-US" dirty="0"/>
              <a:t>Sparse retriever creates filtered set of candidate documents based on keywords </a:t>
            </a:r>
          </a:p>
          <a:p>
            <a:pPr lvl="1"/>
            <a:r>
              <a:rPr lang="en-US" dirty="0" err="1"/>
              <a:t>Reranker</a:t>
            </a:r>
            <a:r>
              <a:rPr lang="en-US" dirty="0"/>
              <a:t> performs exhaustive pairwise search between candidate documents and query     </a:t>
            </a:r>
          </a:p>
          <a:p>
            <a:r>
              <a:rPr lang="en-US" dirty="0"/>
              <a:t>Dense vector retriever followed by sparse vector receiver </a:t>
            </a:r>
          </a:p>
          <a:p>
            <a:pPr lvl="1"/>
            <a:r>
              <a:rPr lang="en-US" dirty="0"/>
              <a:t>Efficient ANNS used to find candidate document set</a:t>
            </a:r>
          </a:p>
          <a:p>
            <a:pPr lvl="1"/>
            <a:r>
              <a:rPr lang="en-US" dirty="0"/>
              <a:t>Sparse vector receiver filters and </a:t>
            </a:r>
            <a:r>
              <a:rPr lang="en-US" dirty="0" err="1"/>
              <a:t>reranks</a:t>
            </a:r>
            <a:r>
              <a:rPr lang="en-US" dirty="0"/>
              <a:t> candidate documents</a:t>
            </a:r>
          </a:p>
          <a:p>
            <a:r>
              <a:rPr lang="en-US" dirty="0"/>
              <a:t>Dense vector retriever followed by cross encoder transformer model   </a:t>
            </a:r>
          </a:p>
          <a:p>
            <a:pPr lvl="1"/>
            <a:r>
              <a:rPr lang="en-US" dirty="0"/>
              <a:t>Efficient ANNS used to find candidate document set</a:t>
            </a:r>
          </a:p>
          <a:p>
            <a:pPr lvl="1"/>
            <a:r>
              <a:rPr lang="en-US" dirty="0" err="1"/>
              <a:t>Reranker</a:t>
            </a:r>
            <a:r>
              <a:rPr lang="en-US" dirty="0"/>
              <a:t> performs exhaustive pairwise search between candidate documents and query     </a:t>
            </a:r>
          </a:p>
          <a:p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D7F9355-DC65-78D8-0E79-6909AB21E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Sparse-Dense Pipelines</a:t>
            </a:r>
          </a:p>
        </p:txBody>
      </p:sp>
    </p:spTree>
    <p:extLst>
      <p:ext uri="{BB962C8B-B14F-4D97-AF65-F5344CB8AC3E}">
        <p14:creationId xmlns:p14="http://schemas.microsoft.com/office/powerpoint/2010/main" val="16751909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94F0CE-8636-4A19-F77F-FDF99947A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085C2-17CC-5CC3-EF45-954D10BAF6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6005945" cy="54050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use sparse and dense models in parallel to improve reranking </a:t>
            </a:r>
          </a:p>
          <a:p>
            <a:r>
              <a:rPr lang="en-US" dirty="0"/>
              <a:t>Sparse and dense retrievers are used in parallel   </a:t>
            </a:r>
          </a:p>
          <a:p>
            <a:r>
              <a:rPr lang="en-US" dirty="0"/>
              <a:t>Dense and sparse scores are </a:t>
            </a:r>
            <a:r>
              <a:rPr lang="en-US" b="1" dirty="0"/>
              <a:t>integrated</a:t>
            </a:r>
            <a:r>
              <a:rPr lang="en-US" dirty="0"/>
              <a:t> to optimize results </a:t>
            </a:r>
          </a:p>
          <a:p>
            <a:pPr lvl="1"/>
            <a:r>
              <a:rPr lang="en-US" dirty="0"/>
              <a:t>Integrate by simple weighted sum  </a:t>
            </a:r>
          </a:p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374435-0392-E24E-F7DE-F58575D4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Hybrid </a:t>
            </a:r>
            <a:r>
              <a:rPr lang="en-US" dirty="0" err="1">
                <a:latin typeface="+mn-lt"/>
              </a:rPr>
              <a:t>Reranker</a:t>
            </a:r>
            <a:endParaRPr lang="en-US" dirty="0">
              <a:latin typeface="+mn-lt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F609A7-27B6-98C2-46D3-26B09DB5AA14}"/>
              </a:ext>
            </a:extLst>
          </p:cNvPr>
          <p:cNvSpPr/>
          <p:nvPr/>
        </p:nvSpPr>
        <p:spPr>
          <a:xfrm>
            <a:off x="8488868" y="1407624"/>
            <a:ext cx="2358172" cy="1040304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Ranks from dense ranker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C01D451-E0CC-905C-FF68-5280EC92DD85}"/>
              </a:ext>
            </a:extLst>
          </p:cNvPr>
          <p:cNvSpPr/>
          <p:nvPr/>
        </p:nvSpPr>
        <p:spPr>
          <a:xfrm>
            <a:off x="9830269" y="3123988"/>
            <a:ext cx="1994135" cy="1182004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Dense embedding Retriever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F19911-1DCB-E298-862D-B9B712B516F8}"/>
              </a:ext>
            </a:extLst>
          </p:cNvPr>
          <p:cNvSpPr/>
          <p:nvPr/>
        </p:nvSpPr>
        <p:spPr>
          <a:xfrm>
            <a:off x="7491801" y="3123987"/>
            <a:ext cx="1994135" cy="1182005"/>
          </a:xfrm>
          <a:prstGeom prst="roundRect">
            <a:avLst/>
          </a:pr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Sparse embedding Retriever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E491498-5B26-8DC4-B5AE-FAADD0977781}"/>
              </a:ext>
            </a:extLst>
          </p:cNvPr>
          <p:cNvSpPr/>
          <p:nvPr/>
        </p:nvSpPr>
        <p:spPr>
          <a:xfrm>
            <a:off x="8626092" y="5052142"/>
            <a:ext cx="2083723" cy="1337575"/>
          </a:xfrm>
          <a:prstGeom prst="ellipse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Integrate scores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44B7E13-924F-6602-2140-3B86C5697844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 flipH="1">
            <a:off x="8488869" y="2447928"/>
            <a:ext cx="1179085" cy="6760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1E0CABC-4340-6C40-16F8-625D5B492C3A}"/>
              </a:ext>
            </a:extLst>
          </p:cNvPr>
          <p:cNvCxnSpPr>
            <a:cxnSpLocks/>
            <a:stCxn id="2" idx="2"/>
            <a:endCxn id="5" idx="0"/>
          </p:cNvCxnSpPr>
          <p:nvPr/>
        </p:nvCxnSpPr>
        <p:spPr>
          <a:xfrm>
            <a:off x="9667954" y="2447928"/>
            <a:ext cx="1159383" cy="6760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A8B4F7F-6128-156A-2298-8BB9FA9E83FC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8488869" y="4305992"/>
            <a:ext cx="1179085" cy="746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98D381-A355-28EB-35CB-27F04345726F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9667954" y="4305992"/>
            <a:ext cx="1159383" cy="746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824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98562-EEE9-3DCD-B693-2968FB340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08C981-27CD-6C84-B6AB-046B44EB3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6285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Comparing retriever-ranker pipelines 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3BF00FB-E1A2-B4C4-1F2E-E07291510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Sparse-Dense Pipelines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EF614F1-7F92-2C36-A642-81391EFFB1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061132"/>
                  </p:ext>
                </p:extLst>
              </p:nvPr>
            </p:nvGraphicFramePr>
            <p:xfrm>
              <a:off x="537556" y="2099579"/>
              <a:ext cx="11526982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93819">
                      <a:extLst>
                        <a:ext uri="{9D8B030D-6E8A-4147-A177-3AD203B41FA5}">
                          <a16:colId xmlns:a16="http://schemas.microsoft.com/office/drawing/2014/main" val="1214304641"/>
                        </a:ext>
                      </a:extLst>
                    </a:gridCol>
                    <a:gridCol w="3164378">
                      <a:extLst>
                        <a:ext uri="{9D8B030D-6E8A-4147-A177-3AD203B41FA5}">
                          <a16:colId xmlns:a16="http://schemas.microsoft.com/office/drawing/2014/main" val="1931742613"/>
                        </a:ext>
                      </a:extLst>
                    </a:gridCol>
                    <a:gridCol w="3059083">
                      <a:extLst>
                        <a:ext uri="{9D8B030D-6E8A-4147-A177-3AD203B41FA5}">
                          <a16:colId xmlns:a16="http://schemas.microsoft.com/office/drawing/2014/main" val="3736202116"/>
                        </a:ext>
                      </a:extLst>
                    </a:gridCol>
                    <a:gridCol w="2809702">
                      <a:extLst>
                        <a:ext uri="{9D8B030D-6E8A-4147-A177-3AD203B41FA5}">
                          <a16:colId xmlns:a16="http://schemas.microsoft.com/office/drawing/2014/main" val="257381810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Pipeline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Speed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Memory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43069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Sparse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Limited by sparse filter, high for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limit for sparse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17851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Dense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 for dense, high for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Depends on dense index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43544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Dense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Sparse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 for dense, improved by sparse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Depends on dense index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574479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Dense </a:t>
                          </a: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Hybrid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 for dense, weighted improvement of hybrid </a:t>
                          </a:r>
                          <a:r>
                            <a:rPr lang="en-US" sz="2400" dirty="0" err="1">
                              <a:solidFill>
                                <a:schemeClr val="tx1"/>
                              </a:solidFill>
                            </a:rPr>
                            <a:t>retriver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Depends on dense index</a:t>
                          </a:r>
                        </a:p>
                        <a:p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77806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3EF614F1-7F92-2C36-A642-81391EFFB1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061132"/>
                  </p:ext>
                </p:extLst>
              </p:nvPr>
            </p:nvGraphicFramePr>
            <p:xfrm>
              <a:off x="537556" y="2099579"/>
              <a:ext cx="11526982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493819">
                      <a:extLst>
                        <a:ext uri="{9D8B030D-6E8A-4147-A177-3AD203B41FA5}">
                          <a16:colId xmlns:a16="http://schemas.microsoft.com/office/drawing/2014/main" val="1214304641"/>
                        </a:ext>
                      </a:extLst>
                    </a:gridCol>
                    <a:gridCol w="3164378">
                      <a:extLst>
                        <a:ext uri="{9D8B030D-6E8A-4147-A177-3AD203B41FA5}">
                          <a16:colId xmlns:a16="http://schemas.microsoft.com/office/drawing/2014/main" val="1931742613"/>
                        </a:ext>
                      </a:extLst>
                    </a:gridCol>
                    <a:gridCol w="3059083">
                      <a:extLst>
                        <a:ext uri="{9D8B030D-6E8A-4147-A177-3AD203B41FA5}">
                          <a16:colId xmlns:a16="http://schemas.microsoft.com/office/drawing/2014/main" val="3736202116"/>
                        </a:ext>
                      </a:extLst>
                    </a:gridCol>
                    <a:gridCol w="2809702">
                      <a:extLst>
                        <a:ext uri="{9D8B030D-6E8A-4147-A177-3AD203B41FA5}">
                          <a16:colId xmlns:a16="http://schemas.microsoft.com/office/drawing/2014/main" val="2573818104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Pipeline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Recall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Speed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Memory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94306977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4" t="-61481" r="-363570" b="-36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Limited by sparse filter, high for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85259" t="-61481" r="-92629" b="-36148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1785158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4" t="-160294" r="-363570" b="-2588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 for dense, high for cross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Depends on dense index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65435442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4" t="-262222" r="-363570" b="-16074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 for dense, improved by sparse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Depends on dense index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5744798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44" t="-250769" r="-363570" b="-112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Low for dense, weighted improvement of hybrid </a:t>
                          </a:r>
                          <a:r>
                            <a:rPr lang="en-US" sz="2400" dirty="0" err="1">
                              <a:solidFill>
                                <a:schemeClr val="tx1"/>
                              </a:solidFill>
                            </a:rPr>
                            <a:t>retriver</a:t>
                          </a:r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Depends on dense index</a:t>
                          </a:r>
                        </a:p>
                        <a:p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877806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4243884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51FB8-3CAC-AD70-8847-5A4CBCF6F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2EF80-C345-F027-BB42-47633E292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The Sparse Lexical and Expansion (SPLADE) model  </a:t>
            </a:r>
          </a:p>
        </p:txBody>
      </p:sp>
    </p:spTree>
    <p:extLst>
      <p:ext uri="{BB962C8B-B14F-4D97-AF65-F5344CB8AC3E}">
        <p14:creationId xmlns:p14="http://schemas.microsoft.com/office/powerpoint/2010/main" val="418317924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39B2FF-07F2-BBDD-4FAF-37F86CEB8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CAF58-D2AD-B0FC-6D12-371CE1792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SPLADE models are a modern approach to sparse natural language embedding</a:t>
            </a:r>
          </a:p>
          <a:p>
            <a:r>
              <a:rPr lang="en-US" dirty="0"/>
              <a:t>Older sparse embedding methods, TF-IDF and BM25, require exact word matches   </a:t>
            </a:r>
          </a:p>
          <a:p>
            <a:r>
              <a:rPr lang="en-US" dirty="0"/>
              <a:t>SPLADE models perform </a:t>
            </a:r>
            <a:r>
              <a:rPr lang="en-US" b="1" dirty="0"/>
              <a:t>sparse embedding </a:t>
            </a:r>
            <a:r>
              <a:rPr lang="en-US" dirty="0"/>
              <a:t>using </a:t>
            </a:r>
            <a:r>
              <a:rPr lang="en-US" b="1" dirty="0"/>
              <a:t>term expansion </a:t>
            </a:r>
          </a:p>
          <a:p>
            <a:pPr lvl="1"/>
            <a:r>
              <a:rPr lang="en-US" dirty="0"/>
              <a:t>Learn synonyms to terms in vocabulary </a:t>
            </a:r>
          </a:p>
          <a:p>
            <a:pPr lvl="1"/>
            <a:r>
              <a:rPr lang="en-US" dirty="0"/>
              <a:t>Match terms or synonyms</a:t>
            </a:r>
          </a:p>
          <a:p>
            <a:r>
              <a:rPr lang="en-US" dirty="0"/>
              <a:t>SPLADE models use term expansion to create </a:t>
            </a:r>
            <a:r>
              <a:rPr lang="en-US" b="1" dirty="0"/>
              <a:t>single stage retrievers </a:t>
            </a:r>
            <a:r>
              <a:rPr lang="en-US" dirty="0"/>
              <a:t>with good recall </a:t>
            </a:r>
          </a:p>
          <a:p>
            <a:pPr marL="0" indent="0">
              <a:buNone/>
            </a:pPr>
            <a:r>
              <a:rPr lang="en-US" sz="2000" dirty="0"/>
              <a:t>The seminal papers on SPLADE algorithms are </a:t>
            </a:r>
            <a:r>
              <a:rPr lang="pl-PL" sz="2000" dirty="0">
                <a:hlinkClick r:id="rId2"/>
              </a:rPr>
              <a:t>Formal,</a:t>
            </a:r>
            <a:r>
              <a:rPr lang="en-US" sz="2000" dirty="0">
                <a:hlinkClick r:id="rId2"/>
              </a:rPr>
              <a:t> </a:t>
            </a:r>
            <a:r>
              <a:rPr lang="pl-PL" sz="2000" dirty="0">
                <a:hlinkClick r:id="rId2"/>
              </a:rPr>
              <a:t>Piwowarski, </a:t>
            </a:r>
            <a:r>
              <a:rPr lang="en-US" sz="2000" dirty="0">
                <a:hlinkClick r:id="rId2"/>
              </a:rPr>
              <a:t>and </a:t>
            </a:r>
            <a:r>
              <a:rPr lang="pl-PL" sz="2000" dirty="0">
                <a:hlinkClick r:id="rId2"/>
              </a:rPr>
              <a:t>Clinchant</a:t>
            </a:r>
            <a:r>
              <a:rPr lang="en-US" sz="2000" dirty="0">
                <a:hlinkClick r:id="rId2"/>
              </a:rPr>
              <a:t>, 2021</a:t>
            </a:r>
            <a:r>
              <a:rPr lang="en-US" sz="2000" dirty="0"/>
              <a:t> and </a:t>
            </a:r>
            <a:r>
              <a:rPr lang="en-US" sz="2000" dirty="0">
                <a:hlinkClick r:id="rId3"/>
              </a:rPr>
              <a:t>Formal, </a:t>
            </a:r>
            <a:r>
              <a:rPr lang="en-US" sz="2000" dirty="0" err="1">
                <a:hlinkClick r:id="rId3"/>
              </a:rPr>
              <a:t>Lassance</a:t>
            </a:r>
            <a:r>
              <a:rPr lang="en-US" sz="2000" dirty="0">
                <a:hlinkClick r:id="rId3"/>
              </a:rPr>
              <a:t>, Piwowarski, and </a:t>
            </a:r>
            <a:r>
              <a:rPr lang="en-US" sz="2000" dirty="0" err="1">
                <a:hlinkClick r:id="rId3"/>
              </a:rPr>
              <a:t>Clinchant</a:t>
            </a:r>
            <a:r>
              <a:rPr lang="en-US" sz="2000" dirty="0">
                <a:hlinkClick r:id="rId3"/>
              </a:rPr>
              <a:t>, 2021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978EC89-DB52-68F8-7A1C-ECC7761B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Sparse Lexical and Expansion (SPLADE) mode</a:t>
            </a:r>
          </a:p>
        </p:txBody>
      </p:sp>
    </p:spTree>
    <p:extLst>
      <p:ext uri="{BB962C8B-B14F-4D97-AF65-F5344CB8AC3E}">
        <p14:creationId xmlns:p14="http://schemas.microsoft.com/office/powerpoint/2010/main" val="1959375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B5261-9D3D-F977-0765-42395529E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39A46-E5AE-D0F4-E1BC-84B7383B65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SPLADE models are a modern approach to sparse natural language embedding</a:t>
            </a:r>
          </a:p>
          <a:p>
            <a:r>
              <a:rPr lang="en-US" dirty="0"/>
              <a:t>SPLADE models perform term expansion so exact term match is not required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DC08E2-D14C-FFDB-98D5-879D0DFCC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Sparse Lexical and Expansion (SPLADE) mode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B83263-701D-E883-2872-E1A1EF2FA4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251" y="3021238"/>
            <a:ext cx="10064886" cy="340361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304398D-5004-3D4C-FEF1-1017890E3C7A}"/>
              </a:ext>
            </a:extLst>
          </p:cNvPr>
          <p:cNvSpPr txBox="1"/>
          <p:nvPr/>
        </p:nvSpPr>
        <p:spPr>
          <a:xfrm>
            <a:off x="3086911" y="6368610"/>
            <a:ext cx="507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3"/>
              </a:rPr>
              <a:t>Drawing from post by James Briggs of Pinecone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9012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6BFC9F-320B-F831-7714-E781FDC40D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C823B-6ADB-B576-F3C0-80C068415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4200728" cy="52317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SPLADE models are a modern approach to sparse natural language embedding</a:t>
            </a:r>
          </a:p>
          <a:p>
            <a:r>
              <a:rPr lang="en-US" dirty="0"/>
              <a:t>SPLADE uses BERT with contrastive learning to find probabilities of alternative terms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E45241C-3007-5608-61D8-90BB24B83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Sparse Lexical and Expansion (SPLADE) mode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DCC9D1-5575-773A-04E8-629142F93781}"/>
              </a:ext>
            </a:extLst>
          </p:cNvPr>
          <p:cNvSpPr txBox="1"/>
          <p:nvPr/>
        </p:nvSpPr>
        <p:spPr>
          <a:xfrm>
            <a:off x="6368375" y="6055032"/>
            <a:ext cx="507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2"/>
              </a:rPr>
              <a:t>Drawing from post by James Briggs of Pinecone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9F83332-D72A-77AE-197C-28C32FAD03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1237" y="1387812"/>
            <a:ext cx="6671192" cy="4383139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D2A0130-BB63-3C40-7F54-11A7343AABD8}"/>
              </a:ext>
            </a:extLst>
          </p:cNvPr>
          <p:cNvCxnSpPr>
            <a:cxnSpLocks/>
          </p:cNvCxnSpPr>
          <p:nvPr/>
        </p:nvCxnSpPr>
        <p:spPr>
          <a:xfrm flipV="1">
            <a:off x="4666211" y="2504902"/>
            <a:ext cx="2743200" cy="9240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0563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506CE-F121-5206-FE51-76BAFFD67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56F9D7-7C5B-42BF-B6E3-630932BF0C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SPLADE model performance</a:t>
                </a:r>
              </a:p>
              <a:p>
                <a:r>
                  <a:rPr lang="en-US" dirty="0"/>
                  <a:t>Use of term expansion enables SPLADE models to produce higher recall compared to older models like BM25</a:t>
                </a:r>
              </a:p>
              <a:p>
                <a:r>
                  <a:rPr lang="en-US" dirty="0"/>
                  <a:t>SPLADE performs a linear scan of the corpus given a query 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complexity</a:t>
                </a:r>
              </a:p>
              <a:p>
                <a:pPr lvl="1"/>
                <a:r>
                  <a:rPr lang="en-US" dirty="0"/>
                  <a:t>Slower calculation per document</a:t>
                </a:r>
              </a:p>
              <a:p>
                <a:r>
                  <a:rPr lang="en-US" dirty="0"/>
                  <a:t>Use of BERT model for term expansion for each query increases query time by a fixed constant</a:t>
                </a:r>
              </a:p>
              <a:p>
                <a:pPr lvl="1"/>
                <a:r>
                  <a:rPr lang="en-US" dirty="0"/>
                  <a:t>Perform term expansion once per query</a:t>
                </a:r>
              </a:p>
              <a:p>
                <a:r>
                  <a:rPr lang="en-US" dirty="0"/>
                  <a:t>SPADE is an effective model but not scalable to massive corpus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E56F9D7-7C5B-42BF-B6E3-630932BF0C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10712"/>
                <a:ext cx="10515600" cy="5066251"/>
              </a:xfrm>
              <a:blipFill>
                <a:blip r:embed="rId2"/>
                <a:stretch>
                  <a:fillRect l="-1217" t="-1925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itle 1">
            <a:extLst>
              <a:ext uri="{FF2B5EF4-FFF2-40B4-BE49-F238E27FC236}">
                <a16:creationId xmlns:a16="http://schemas.microsoft.com/office/drawing/2014/main" id="{E634DCC3-1775-09D1-C0B8-8D02D99A4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The Sparse Lexical and Expansion (SPLADE) mode</a:t>
            </a:r>
          </a:p>
        </p:txBody>
      </p:sp>
    </p:spTree>
    <p:extLst>
      <p:ext uri="{BB962C8B-B14F-4D97-AF65-F5344CB8AC3E}">
        <p14:creationId xmlns:p14="http://schemas.microsoft.com/office/powerpoint/2010/main" val="43437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Introduction to Web 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3037"/>
            <a:ext cx="10515600" cy="53727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about the role of LLMs in search?   </a:t>
            </a:r>
          </a:p>
          <a:p>
            <a:r>
              <a:rPr lang="en-US" dirty="0"/>
              <a:t>LLMs create a </a:t>
            </a:r>
            <a:r>
              <a:rPr lang="en-US" b="1" dirty="0"/>
              <a:t>summary of documents </a:t>
            </a:r>
            <a:r>
              <a:rPr lang="en-US" dirty="0"/>
              <a:t>discovered with a high similarity to a query </a:t>
            </a:r>
          </a:p>
          <a:p>
            <a:r>
              <a:rPr lang="en-US" dirty="0"/>
              <a:t>LLMs require an </a:t>
            </a:r>
            <a:r>
              <a:rPr lang="en-US" b="1" dirty="0"/>
              <a:t>efficient search of documents </a:t>
            </a:r>
            <a:r>
              <a:rPr lang="en-US" dirty="0"/>
              <a:t>(web) as basis of summary </a:t>
            </a:r>
          </a:p>
          <a:p>
            <a:r>
              <a:rPr lang="en-US" dirty="0"/>
              <a:t>Web search and ranking are key to effective summarization by LLMs through RAG algorithms  </a:t>
            </a:r>
          </a:p>
          <a:p>
            <a:r>
              <a:rPr lang="en-US" dirty="0"/>
              <a:t>The economics of using LLMs as a primary search tool is not favorable given the high cost per token!   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35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58DE5-95EA-6431-A18F-1D94D7B75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81285-419C-C318-0340-383BED3C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Models for Image Embedding</a:t>
            </a:r>
          </a:p>
        </p:txBody>
      </p:sp>
    </p:spTree>
    <p:extLst>
      <p:ext uri="{BB962C8B-B14F-4D97-AF65-F5344CB8AC3E}">
        <p14:creationId xmlns:p14="http://schemas.microsoft.com/office/powerpoint/2010/main" val="68891371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1EFD4F-4B28-50AF-F3B7-467956D69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D8CF5-AE7F-A35E-5FF5-ADEE04886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do similarity search on images?</a:t>
            </a:r>
          </a:p>
          <a:p>
            <a:r>
              <a:rPr lang="en-US" dirty="0"/>
              <a:t>Vector embeddings can be found for other data, not just natural language</a:t>
            </a:r>
          </a:p>
          <a:p>
            <a:r>
              <a:rPr lang="en-US" dirty="0"/>
              <a:t>There are two commonly used methods to create embeddings for images  </a:t>
            </a:r>
          </a:p>
          <a:p>
            <a:r>
              <a:rPr lang="en-US" dirty="0"/>
              <a:t>Similar methods are used for videos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016BA1-81C4-8A49-2232-7E965A22A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embeddings</a:t>
            </a:r>
          </a:p>
        </p:txBody>
      </p:sp>
    </p:spTree>
    <p:extLst>
      <p:ext uri="{BB962C8B-B14F-4D97-AF65-F5344CB8AC3E}">
        <p14:creationId xmlns:p14="http://schemas.microsoft.com/office/powerpoint/2010/main" val="1008183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024A2-AB9E-675E-A00B-ACD4E8B0B0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271E2-924A-388D-4854-3DF153408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There are two commonly used methods to create embeddings for images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Using feature maps from convolutional neural networks or transformer networks    </a:t>
            </a:r>
          </a:p>
          <a:p>
            <a:pPr lvl="1"/>
            <a:r>
              <a:rPr lang="en-US" dirty="0"/>
              <a:t>Network pretrained </a:t>
            </a:r>
          </a:p>
          <a:p>
            <a:pPr lvl="1"/>
            <a:r>
              <a:rPr lang="en-US" dirty="0"/>
              <a:t>Flatten multi-dimensional feature map is embedding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Contrastive language-image pre-training (CLIP) models </a:t>
            </a:r>
          </a:p>
          <a:p>
            <a:pPr lvl="1"/>
            <a:r>
              <a:rPr lang="en-US" dirty="0"/>
              <a:t>Model has both a text encoder and an image encoder  </a:t>
            </a:r>
          </a:p>
          <a:p>
            <a:pPr lvl="1"/>
            <a:r>
              <a:rPr lang="en-US" dirty="0"/>
              <a:t>Contrastive learning used to find embeddings for similarity between text query and image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B288817-2F72-137B-39F8-8D665E0CA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embeddings</a:t>
            </a:r>
          </a:p>
        </p:txBody>
      </p:sp>
    </p:spTree>
    <p:extLst>
      <p:ext uri="{BB962C8B-B14F-4D97-AF65-F5344CB8AC3E}">
        <p14:creationId xmlns:p14="http://schemas.microsoft.com/office/powerpoint/2010/main" val="808923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36109-F91B-7FB7-E4E4-71D64B9E9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02724-41BB-288F-EEE8-E499F0DBB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3"/>
            <a:ext cx="10515600" cy="6490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do similarity search on images?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6CBE795-70B7-0380-F7B4-5D5C9F694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embeddings</a:t>
            </a: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0F71A58-6117-2A73-B7C3-5366217111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6DA3E48-3684-3B3C-48AC-FFA5FA26D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867" y="2133145"/>
            <a:ext cx="5619533" cy="40433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9AAA6C-6F2D-137D-FA96-098A202CEAB3}"/>
              </a:ext>
            </a:extLst>
          </p:cNvPr>
          <p:cNvSpPr txBox="1"/>
          <p:nvPr/>
        </p:nvSpPr>
        <p:spPr>
          <a:xfrm>
            <a:off x="7410896" y="1981604"/>
            <a:ext cx="3491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dirty="0"/>
              <a:t>Embedded text queries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CC0FDE5-B679-43E1-D012-A40E2DD5713B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5505855" y="2397103"/>
            <a:ext cx="1905041" cy="1926766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AC8703C-624D-4210-1032-1A0C44179158}"/>
              </a:ext>
            </a:extLst>
          </p:cNvPr>
          <p:cNvSpPr txBox="1"/>
          <p:nvPr/>
        </p:nvSpPr>
        <p:spPr>
          <a:xfrm>
            <a:off x="7304783" y="5464148"/>
            <a:ext cx="4699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3"/>
            </a:pPr>
            <a:r>
              <a:rPr lang="en-US" sz="2400" dirty="0"/>
              <a:t>Similarity scores computed between text and image embeddings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69A32BD-66C2-3E5C-7EAD-3290D33E40AF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869021" y="5747288"/>
            <a:ext cx="1435762" cy="31702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C3930AC-8A44-302E-E15D-05A3B86DFFD5}"/>
              </a:ext>
            </a:extLst>
          </p:cNvPr>
          <p:cNvSpPr txBox="1"/>
          <p:nvPr/>
        </p:nvSpPr>
        <p:spPr>
          <a:xfrm>
            <a:off x="7553567" y="3818734"/>
            <a:ext cx="34918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dirty="0"/>
              <a:t>Embedded images from database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172ED3F-1A19-96D0-970F-E4646497EF28}"/>
              </a:ext>
            </a:extLst>
          </p:cNvPr>
          <p:cNvCxnSpPr>
            <a:cxnSpLocks/>
          </p:cNvCxnSpPr>
          <p:nvPr/>
        </p:nvCxnSpPr>
        <p:spPr>
          <a:xfrm flipH="1">
            <a:off x="6310009" y="4410211"/>
            <a:ext cx="1310220" cy="68059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3878FCF-CEC5-4918-988C-3CB7672E10F7}"/>
              </a:ext>
            </a:extLst>
          </p:cNvPr>
          <p:cNvSpPr txBox="1"/>
          <p:nvPr/>
        </p:nvSpPr>
        <p:spPr>
          <a:xfrm>
            <a:off x="1874196" y="6290553"/>
            <a:ext cx="3547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Drawing from Radford, et. al., 2021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663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/>
      <p:bldP spid="18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32CC0-C406-9CAC-71A7-E8CD0AF66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6C2EB-6EDF-885B-28F1-8505FF37B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do similarity search on images?</a:t>
            </a:r>
          </a:p>
          <a:p>
            <a:r>
              <a:rPr lang="en-US" dirty="0"/>
              <a:t>The CLIP model was introduced by </a:t>
            </a:r>
            <a:r>
              <a:rPr lang="en-US" dirty="0">
                <a:hlinkClick r:id="rId2"/>
              </a:rPr>
              <a:t>Radford, et. al., 2021</a:t>
            </a:r>
            <a:endParaRPr lang="en-US" dirty="0"/>
          </a:p>
          <a:p>
            <a:r>
              <a:rPr lang="en-US" dirty="0"/>
              <a:t>You can find an example of using the </a:t>
            </a:r>
            <a:r>
              <a:rPr lang="en-US" dirty="0" err="1">
                <a:hlinkClick r:id="rId3"/>
              </a:rPr>
              <a:t>HuggingFace</a:t>
            </a:r>
            <a:r>
              <a:rPr lang="en-US" dirty="0">
                <a:hlinkClick r:id="rId3"/>
              </a:rPr>
              <a:t> CLIP models here</a:t>
            </a:r>
            <a:endParaRPr lang="en-US" dirty="0"/>
          </a:p>
          <a:p>
            <a:r>
              <a:rPr lang="en-US" dirty="0"/>
              <a:t>You can find another example of </a:t>
            </a:r>
            <a:r>
              <a:rPr lang="en-US" dirty="0">
                <a:hlinkClick r:id="rId4"/>
              </a:rPr>
              <a:t>image embeddings on the </a:t>
            </a:r>
            <a:r>
              <a:rPr lang="en-US" dirty="0" err="1">
                <a:hlinkClick r:id="rId4"/>
              </a:rPr>
              <a:t>HuggingFace</a:t>
            </a:r>
            <a:r>
              <a:rPr lang="en-US" dirty="0">
                <a:hlinkClick r:id="rId4"/>
              </a:rPr>
              <a:t> web site here</a:t>
            </a:r>
            <a:r>
              <a:rPr lang="en-US" dirty="0"/>
              <a:t>  </a:t>
            </a:r>
          </a:p>
          <a:p>
            <a:r>
              <a:rPr lang="en-US" dirty="0"/>
              <a:t>You can find a </a:t>
            </a:r>
            <a:r>
              <a:rPr lang="en-US" dirty="0">
                <a:hlinkClick r:id="rId5"/>
              </a:rPr>
              <a:t>post and video discussing semantic image search </a:t>
            </a:r>
            <a:r>
              <a:rPr lang="en-US" dirty="0"/>
              <a:t>on the </a:t>
            </a:r>
            <a:r>
              <a:rPr lang="en-US" dirty="0" err="1"/>
              <a:t>Ultralytics</a:t>
            </a:r>
            <a:r>
              <a:rPr lang="en-US" dirty="0"/>
              <a:t> web site 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393B70C-29FE-8E4A-6281-E7BEE0659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Image embeddings</a:t>
            </a:r>
          </a:p>
        </p:txBody>
      </p:sp>
    </p:spTree>
    <p:extLst>
      <p:ext uri="{BB962C8B-B14F-4D97-AF65-F5344CB8AC3E}">
        <p14:creationId xmlns:p14="http://schemas.microsoft.com/office/powerpoint/2010/main" val="23982556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2757D-9716-4C25-BA54-81C26D6EC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696"/>
            <a:ext cx="10515600" cy="930682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+mn-lt"/>
              </a:rPr>
              <a:t>Lesson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502E2-3889-41D4-9A2E-D8C04ADE51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525"/>
            <a:ext cx="10515600" cy="535077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Overview of graph theory and web search   </a:t>
            </a:r>
          </a:p>
          <a:p>
            <a:r>
              <a:rPr lang="en-US" b="1" dirty="0"/>
              <a:t>Vector search </a:t>
            </a:r>
            <a:r>
              <a:rPr lang="en-US" dirty="0"/>
              <a:t>is used for the general </a:t>
            </a:r>
            <a:r>
              <a:rPr lang="en-US" b="1" dirty="0"/>
              <a:t>information retrieval problem </a:t>
            </a:r>
          </a:p>
          <a:p>
            <a:r>
              <a:rPr lang="en-US" dirty="0"/>
              <a:t>BERT family of models provide efficient and effective dense text embeddings</a:t>
            </a:r>
          </a:p>
          <a:p>
            <a:r>
              <a:rPr lang="en-US" dirty="0"/>
              <a:t>Sparse text embedding models require exact term matches</a:t>
            </a:r>
          </a:p>
          <a:p>
            <a:r>
              <a:rPr lang="en-US" dirty="0"/>
              <a:t>Dense-sparse, or sparse-dense, receiver-ranker, information retrieval pipelines improve recall</a:t>
            </a:r>
          </a:p>
          <a:p>
            <a:r>
              <a:rPr lang="en-US" dirty="0"/>
              <a:t>SPLADE models enable single stage retrieval</a:t>
            </a:r>
          </a:p>
          <a:p>
            <a:r>
              <a:rPr lang="en-US" dirty="0"/>
              <a:t>CLIP models used for embedding text queries and image databases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67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7FB2A-64A6-1996-D082-0A7461828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8650422A-BFD6-1F83-87B0-FA8DCF825B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17" y="1369527"/>
            <a:ext cx="9207048" cy="52664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7E1CE8-024E-F8AB-025A-2A93B1849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Search at Scale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B1098-7ECB-25F9-05F0-758C2AE550A5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3375" y="896080"/>
            <a:ext cx="11668778" cy="6202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Example of massive similarity search for </a:t>
            </a:r>
            <a:r>
              <a:rPr lang="en-US" b="1" dirty="0">
                <a:latin typeface="+mn-lt"/>
              </a:rPr>
              <a:t>retrieval augmented generation (RAG)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1019CA2-BA1A-E2E1-78A3-C2582ADB5F0B}"/>
              </a:ext>
            </a:extLst>
          </p:cNvPr>
          <p:cNvSpPr/>
          <p:nvPr/>
        </p:nvSpPr>
        <p:spPr>
          <a:xfrm>
            <a:off x="3531503" y="1888392"/>
            <a:ext cx="3135085" cy="3668051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F4CDADA-0FAC-F1B1-4950-E6DC225A4ACA}"/>
              </a:ext>
            </a:extLst>
          </p:cNvPr>
          <p:cNvSpPr txBox="1">
            <a:spLocks/>
          </p:cNvSpPr>
          <p:nvPr/>
        </p:nvSpPr>
        <p:spPr>
          <a:xfrm>
            <a:off x="8283137" y="2752138"/>
            <a:ext cx="3565003" cy="1324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We are focused on </a:t>
            </a:r>
            <a:r>
              <a:rPr lang="en-US" b="1" dirty="0">
                <a:latin typeface="+mn-lt"/>
              </a:rPr>
              <a:t>massive index and search problem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7EBAA9B-4E4D-D25B-CBA7-6F47DDDC573F}"/>
              </a:ext>
            </a:extLst>
          </p:cNvPr>
          <p:cNvCxnSpPr>
            <a:cxnSpLocks/>
          </p:cNvCxnSpPr>
          <p:nvPr/>
        </p:nvCxnSpPr>
        <p:spPr>
          <a:xfrm flipH="1">
            <a:off x="6625481" y="3429000"/>
            <a:ext cx="1609344" cy="45720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5F3D503-1852-6FCF-407B-522B5813B88D}"/>
              </a:ext>
            </a:extLst>
          </p:cNvPr>
          <p:cNvSpPr txBox="1">
            <a:spLocks/>
          </p:cNvSpPr>
          <p:nvPr/>
        </p:nvSpPr>
        <p:spPr>
          <a:xfrm>
            <a:off x="8394729" y="4664597"/>
            <a:ext cx="3565003" cy="4140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>
                <a:latin typeface="+mn-lt"/>
                <a:hlinkClick r:id="rId4"/>
              </a:rPr>
              <a:t>Diagram from blog post by Ivan Ilin</a:t>
            </a:r>
            <a:endParaRPr lang="en-US" sz="1800" dirty="0">
              <a:latin typeface="+mn-lt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498C50B-93D9-94E9-22EF-24643195F3FA}"/>
              </a:ext>
            </a:extLst>
          </p:cNvPr>
          <p:cNvCxnSpPr>
            <a:cxnSpLocks/>
          </p:cNvCxnSpPr>
          <p:nvPr/>
        </p:nvCxnSpPr>
        <p:spPr>
          <a:xfrm flipH="1" flipV="1">
            <a:off x="7703146" y="2583519"/>
            <a:ext cx="579991" cy="305985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Content Placeholder 2">
            <a:extLst>
              <a:ext uri="{FF2B5EF4-FFF2-40B4-BE49-F238E27FC236}">
                <a16:creationId xmlns:a16="http://schemas.microsoft.com/office/drawing/2014/main" id="{AE1E6D14-F439-9555-30FF-0C95C823CED9}"/>
              </a:ext>
            </a:extLst>
          </p:cNvPr>
          <p:cNvSpPr txBox="1">
            <a:spLocks/>
          </p:cNvSpPr>
          <p:nvPr/>
        </p:nvSpPr>
        <p:spPr>
          <a:xfrm>
            <a:off x="8234825" y="1487066"/>
            <a:ext cx="3565003" cy="8746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b="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+mn-lt"/>
              </a:rPr>
              <a:t>Ranking typically uses </a:t>
            </a:r>
            <a:r>
              <a:rPr lang="en-US" b="1" dirty="0">
                <a:latin typeface="+mn-lt"/>
              </a:rPr>
              <a:t>cosine similarity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+mn-lt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02D35FC-4127-F048-6D07-C303389A7B02}"/>
              </a:ext>
            </a:extLst>
          </p:cNvPr>
          <p:cNvCxnSpPr>
            <a:cxnSpLocks/>
          </p:cNvCxnSpPr>
          <p:nvPr/>
        </p:nvCxnSpPr>
        <p:spPr>
          <a:xfrm flipH="1">
            <a:off x="7654834" y="1888392"/>
            <a:ext cx="579991" cy="363645"/>
          </a:xfrm>
          <a:prstGeom prst="straightConnector1">
            <a:avLst/>
          </a:prstGeom>
          <a:ln w="34925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128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C46EE-D836-21EC-AB43-6A09FA187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6FFEA-8D78-5804-7625-64FBC28EF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1838134"/>
          </a:xfrm>
        </p:spPr>
        <p:txBody>
          <a:bodyPr>
            <a:normAutofit/>
          </a:bodyPr>
          <a:lstStyle/>
          <a:p>
            <a:pPr algn="ctr"/>
            <a:r>
              <a:rPr lang="en-US" sz="3600" dirty="0">
                <a:latin typeface="+mn-lt"/>
              </a:rPr>
              <a:t>Components of Document Similarity Search Systems</a:t>
            </a:r>
          </a:p>
        </p:txBody>
      </p:sp>
    </p:spTree>
    <p:extLst>
      <p:ext uri="{BB962C8B-B14F-4D97-AF65-F5344CB8AC3E}">
        <p14:creationId xmlns:p14="http://schemas.microsoft.com/office/powerpoint/2010/main" val="2051073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FF18FE-FA5C-4A58-9D98-B6E6BF0AC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0712"/>
            <a:ext cx="10515600" cy="50662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Document search systems have a number of key components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Documents are </a:t>
            </a:r>
            <a:r>
              <a:rPr lang="en-US" b="1" dirty="0"/>
              <a:t>sharded</a:t>
            </a:r>
            <a:r>
              <a:rPr lang="en-US" dirty="0"/>
              <a:t> into smaller chunks that can be processed</a:t>
            </a:r>
          </a:p>
          <a:p>
            <a:pPr lvl="1"/>
            <a:r>
              <a:rPr lang="en-US" dirty="0"/>
              <a:t>Performance of embedding models degrades for long text strings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Transform shards to </a:t>
            </a:r>
            <a:r>
              <a:rPr lang="en-US" b="1" dirty="0"/>
              <a:t>embedding vectors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Store embedding vectors in database as </a:t>
            </a:r>
            <a:r>
              <a:rPr lang="en-US" b="1" dirty="0"/>
              <a:t>key-value pairs 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Embed queries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</a:t>
            </a:r>
            <a:r>
              <a:rPr lang="en-US" b="1" dirty="0"/>
              <a:t>vector similarity search </a:t>
            </a:r>
            <a:r>
              <a:rPr lang="en-US" dirty="0"/>
              <a:t>for responses to query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Rank responses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9DB073B-F460-4638-96F3-26E9BB4B6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894" y="290480"/>
            <a:ext cx="10515600" cy="62858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Components of a Document Search System</a:t>
            </a:r>
          </a:p>
        </p:txBody>
      </p:sp>
    </p:spTree>
    <p:extLst>
      <p:ext uri="{BB962C8B-B14F-4D97-AF65-F5344CB8AC3E}">
        <p14:creationId xmlns:p14="http://schemas.microsoft.com/office/powerpoint/2010/main" val="3169109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28619</TotalTime>
  <Words>4044</Words>
  <Application>Microsoft Office PowerPoint</Application>
  <PresentationFormat>Widescreen</PresentationFormat>
  <Paragraphs>594</Paragraphs>
  <Slides>65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65</vt:i4>
      </vt:variant>
    </vt:vector>
  </HeadingPairs>
  <TitlesOfParts>
    <vt:vector size="73" baseType="lpstr">
      <vt:lpstr>Arial</vt:lpstr>
      <vt:lpstr>Calibri</vt:lpstr>
      <vt:lpstr>Calibri Light</vt:lpstr>
      <vt:lpstr>Cambria Math</vt:lpstr>
      <vt:lpstr>Roboto Mono</vt:lpstr>
      <vt:lpstr>Segoe UI</vt:lpstr>
      <vt:lpstr>Segoe UI Light</vt:lpstr>
      <vt:lpstr>Office Theme</vt:lpstr>
      <vt:lpstr>CSCI E-96 Data Mining, Exploration and Discovery Information Retrieval and Search Algorithms</vt:lpstr>
      <vt:lpstr>Lesson Overview</vt:lpstr>
      <vt:lpstr>Information Retrieval </vt:lpstr>
      <vt:lpstr>Introduction to Web Searching</vt:lpstr>
      <vt:lpstr>Introduction to Web Searching</vt:lpstr>
      <vt:lpstr>Introduction to Web Searching</vt:lpstr>
      <vt:lpstr>Similarity Search at Scale</vt:lpstr>
      <vt:lpstr>Components of Document Similarity Search Systems</vt:lpstr>
      <vt:lpstr>Components of a Document Search System</vt:lpstr>
      <vt:lpstr>Document Vector Similarity Search</vt:lpstr>
      <vt:lpstr>Text embeddings</vt:lpstr>
      <vt:lpstr>Improving Document Vector Similarity Search at Massive Scale</vt:lpstr>
      <vt:lpstr>Information Retrieval and Web Searching</vt:lpstr>
      <vt:lpstr>Evaluation for Information Retrieval</vt:lpstr>
      <vt:lpstr>Evaluation of ANNS</vt:lpstr>
      <vt:lpstr>Evaluation of ANNS</vt:lpstr>
      <vt:lpstr>Evaluation of ANNS</vt:lpstr>
      <vt:lpstr>Evaluation of ANNS</vt:lpstr>
      <vt:lpstr>Evaluation of Retrival</vt:lpstr>
      <vt:lpstr>Evaluation of ANNS</vt:lpstr>
      <vt:lpstr>Sparse Text Embedding</vt:lpstr>
      <vt:lpstr>Overview of Sparse Encoding</vt:lpstr>
      <vt:lpstr>Overview of Sparse Encoding</vt:lpstr>
      <vt:lpstr>The TF-IDF model</vt:lpstr>
      <vt:lpstr>The TF-IDF model</vt:lpstr>
      <vt:lpstr>The TF-IDF model</vt:lpstr>
      <vt:lpstr>The BM25 model</vt:lpstr>
      <vt:lpstr>The BM25 model</vt:lpstr>
      <vt:lpstr>The BM25 model</vt:lpstr>
      <vt:lpstr>The BM25 model</vt:lpstr>
      <vt:lpstr>The BM25 model</vt:lpstr>
      <vt:lpstr>The BM25 model</vt:lpstr>
      <vt:lpstr>The BM25 model</vt:lpstr>
      <vt:lpstr>Short Introduction to BERT Models for Dense Text Embedding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Overview of BERT models</vt:lpstr>
      <vt:lpstr>Reranking</vt:lpstr>
      <vt:lpstr>Reranking Can Greatly Improve Information Retrieval</vt:lpstr>
      <vt:lpstr>Reranking Can Greatly Improve Information Retrieval</vt:lpstr>
      <vt:lpstr>Reranking Can Greatly Improve Information Retrieval</vt:lpstr>
      <vt:lpstr>Reranking with Sentence BERT</vt:lpstr>
      <vt:lpstr>Sparse-Dense Retriever Receiver Pipelines</vt:lpstr>
      <vt:lpstr>Sparse-Dense Pipelines</vt:lpstr>
      <vt:lpstr>Improving Document Vector Similarity Search at Massive Scale</vt:lpstr>
      <vt:lpstr>Sparse-Dense Pipelines</vt:lpstr>
      <vt:lpstr>Hybrid Reranker</vt:lpstr>
      <vt:lpstr>Sparse-Dense Pipelines</vt:lpstr>
      <vt:lpstr>The Sparse Lexical and Expansion (SPLADE) model  </vt:lpstr>
      <vt:lpstr>The Sparse Lexical and Expansion (SPLADE) mode</vt:lpstr>
      <vt:lpstr>The Sparse Lexical and Expansion (SPLADE) mode</vt:lpstr>
      <vt:lpstr>The Sparse Lexical and Expansion (SPLADE) mode</vt:lpstr>
      <vt:lpstr>The Sparse Lexical and Expansion (SPLADE) mode</vt:lpstr>
      <vt:lpstr>Models for Image Embedding</vt:lpstr>
      <vt:lpstr>Image embeddings</vt:lpstr>
      <vt:lpstr>Image embeddings</vt:lpstr>
      <vt:lpstr>Image embeddings</vt:lpstr>
      <vt:lpstr>Image embeddings</vt:lpstr>
      <vt:lpstr>Lesson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Markov Processes</dc:title>
  <dc:creator>Stephen Elston</dc:creator>
  <cp:lastModifiedBy>Stephen Elston</cp:lastModifiedBy>
  <cp:revision>813</cp:revision>
  <cp:lastPrinted>2019-10-02T16:41:34Z</cp:lastPrinted>
  <dcterms:created xsi:type="dcterms:W3CDTF">2019-05-23T01:52:03Z</dcterms:created>
  <dcterms:modified xsi:type="dcterms:W3CDTF">2025-10-22T19:57:15Z</dcterms:modified>
</cp:coreProperties>
</file>