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75" r:id="rId2"/>
    <p:sldId id="327" r:id="rId3"/>
    <p:sldId id="314" r:id="rId4"/>
    <p:sldId id="279" r:id="rId5"/>
    <p:sldId id="356" r:id="rId6"/>
    <p:sldId id="331" r:id="rId7"/>
    <p:sldId id="361" r:id="rId8"/>
    <p:sldId id="268" r:id="rId9"/>
    <p:sldId id="358" r:id="rId10"/>
    <p:sldId id="360" r:id="rId11"/>
    <p:sldId id="384" r:id="rId12"/>
    <p:sldId id="313" r:id="rId13"/>
    <p:sldId id="353" r:id="rId14"/>
    <p:sldId id="855" r:id="rId15"/>
    <p:sldId id="856" r:id="rId16"/>
    <p:sldId id="853" r:id="rId17"/>
    <p:sldId id="854" r:id="rId18"/>
    <p:sldId id="793" r:id="rId19"/>
    <p:sldId id="362" r:id="rId20"/>
    <p:sldId id="364" r:id="rId21"/>
    <p:sldId id="365" r:id="rId22"/>
    <p:sldId id="373" r:id="rId23"/>
    <p:sldId id="371" r:id="rId24"/>
    <p:sldId id="374" r:id="rId25"/>
    <p:sldId id="367" r:id="rId26"/>
    <p:sldId id="366" r:id="rId27"/>
    <p:sldId id="376" r:id="rId28"/>
    <p:sldId id="385" r:id="rId29"/>
    <p:sldId id="372" r:id="rId30"/>
    <p:sldId id="380" r:id="rId31"/>
    <p:sldId id="386" r:id="rId32"/>
    <p:sldId id="389" r:id="rId33"/>
    <p:sldId id="390" r:id="rId34"/>
    <p:sldId id="391" r:id="rId35"/>
    <p:sldId id="392" r:id="rId36"/>
    <p:sldId id="393" r:id="rId37"/>
    <p:sldId id="394" r:id="rId38"/>
    <p:sldId id="786" r:id="rId39"/>
    <p:sldId id="787" r:id="rId40"/>
    <p:sldId id="395" r:id="rId41"/>
    <p:sldId id="387" r:id="rId42"/>
    <p:sldId id="782" r:id="rId43"/>
    <p:sldId id="785" r:id="rId44"/>
    <p:sldId id="784" r:id="rId45"/>
    <p:sldId id="792" r:id="rId46"/>
    <p:sldId id="791" r:id="rId47"/>
    <p:sldId id="396" r:id="rId48"/>
    <p:sldId id="788" r:id="rId49"/>
    <p:sldId id="397" r:id="rId50"/>
    <p:sldId id="789" r:id="rId51"/>
    <p:sldId id="790" r:id="rId52"/>
    <p:sldId id="379" r:id="rId53"/>
    <p:sldId id="388" r:id="rId54"/>
    <p:sldId id="378" r:id="rId55"/>
    <p:sldId id="382" r:id="rId56"/>
    <p:sldId id="381" r:id="rId57"/>
    <p:sldId id="328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1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C41A-5BB8-557B-5C57-967C1AB5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E9B68-32EE-C607-8A4A-34128B68B7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BDA2B-50AA-693B-E45C-FC565BD2D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38AE-6FE3-4F99-68D3-1752B78B5C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3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aluation_measures_(information_retrieval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eIR/bei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(dictionary)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retrieval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algorithms?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r>
              <a:rPr lang="en-US" dirty="0">
                <a:latin typeface="+mn-lt"/>
              </a:rPr>
              <a:t>Many possible </a:t>
            </a:r>
            <a:r>
              <a:rPr lang="en-US" dirty="0" err="1">
                <a:latin typeface="+mn-lt"/>
                <a:hlinkClick r:id="rId3"/>
              </a:rPr>
              <a:t>retrival</a:t>
            </a:r>
            <a:r>
              <a:rPr lang="en-US" dirty="0">
                <a:latin typeface="+mn-lt"/>
                <a:hlinkClick r:id="rId3"/>
              </a:rPr>
              <a:t> performance metrics 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Precision</a:t>
            </a:r>
            <a:r>
              <a:rPr lang="en-US" dirty="0">
                <a:latin typeface="+mn-lt"/>
              </a:rPr>
              <a:t> measures the fraction of NNs found by algorithm that are true positives  </a:t>
            </a:r>
          </a:p>
          <a:p>
            <a:pPr lvl="1"/>
            <a:r>
              <a:rPr lang="en-US" b="1" dirty="0">
                <a:latin typeface="+mn-lt"/>
              </a:rPr>
              <a:t>F-scores</a:t>
            </a:r>
            <a:r>
              <a:rPr lang="en-US" dirty="0">
                <a:latin typeface="+mn-lt"/>
              </a:rPr>
              <a:t> weight precision and recall  </a:t>
            </a:r>
          </a:p>
          <a:p>
            <a:pPr lvl="1"/>
            <a:r>
              <a:rPr lang="en-US" b="1" dirty="0">
                <a:latin typeface="+mn-lt"/>
              </a:rPr>
              <a:t>Discounted cumulative gain (DCG) </a:t>
            </a:r>
            <a:r>
              <a:rPr lang="en-US" dirty="0">
                <a:latin typeface="+mn-lt"/>
              </a:rPr>
              <a:t>measures relative rankings 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  <a:p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341033" y="5577562"/>
            <a:ext cx="185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Retrival</a:t>
            </a:r>
            <a:r>
              <a:rPr lang="en-US" sz="2400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8777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2302A-CDA6-40BB-DD33-0ECEF10C5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9D455-6F91-CD11-D38C-BB9FB24D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886D0-56E2-4BAA-B8C4-C37D4B257A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41528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Retrieval performance evaluation is challenging </a:t>
            </a:r>
          </a:p>
          <a:p>
            <a:pPr lvl="1"/>
            <a:r>
              <a:rPr lang="en-US" dirty="0">
                <a:latin typeface="+mn-lt"/>
              </a:rPr>
              <a:t>Metrics rely on ground truth, difficult to establish </a:t>
            </a:r>
          </a:p>
          <a:p>
            <a:r>
              <a:rPr lang="en-US" dirty="0">
                <a:latin typeface="+mn-lt"/>
              </a:rPr>
              <a:t>Often need human evaluators   </a:t>
            </a:r>
          </a:p>
          <a:p>
            <a:pPr lvl="1"/>
            <a:r>
              <a:rPr lang="en-US" dirty="0">
                <a:latin typeface="+mn-lt"/>
              </a:rPr>
              <a:t>Slow </a:t>
            </a:r>
          </a:p>
          <a:p>
            <a:pPr lvl="1"/>
            <a:r>
              <a:rPr lang="en-US" dirty="0">
                <a:latin typeface="+mn-lt"/>
              </a:rPr>
              <a:t>Subjective</a:t>
            </a:r>
          </a:p>
          <a:p>
            <a:pPr lvl="1"/>
            <a:r>
              <a:rPr lang="en-US" dirty="0">
                <a:latin typeface="+mn-lt"/>
              </a:rPr>
              <a:t>Often use multiple evaluators   </a:t>
            </a:r>
          </a:p>
          <a:p>
            <a:r>
              <a:rPr lang="en-US" dirty="0">
                <a:latin typeface="+mn-lt"/>
              </a:rPr>
              <a:t>Benchmark data sets are limit</a:t>
            </a:r>
          </a:p>
          <a:p>
            <a:pPr lvl="1"/>
            <a:r>
              <a:rPr lang="en-US" dirty="0">
                <a:latin typeface="+mn-lt"/>
              </a:rPr>
              <a:t>Limited size</a:t>
            </a:r>
          </a:p>
          <a:p>
            <a:pPr lvl="1"/>
            <a:r>
              <a:rPr lang="en-US" dirty="0">
                <a:latin typeface="+mn-lt"/>
              </a:rPr>
              <a:t>Limited range of topics</a:t>
            </a:r>
          </a:p>
          <a:p>
            <a:pPr lvl="1"/>
            <a:r>
              <a:rPr lang="en-US" dirty="0">
                <a:latin typeface="+mn-lt"/>
              </a:rPr>
              <a:t>Limited language coverage</a:t>
            </a:r>
          </a:p>
          <a:p>
            <a:r>
              <a:rPr lang="en-US" dirty="0">
                <a:latin typeface="+mn-lt"/>
                <a:hlinkClick r:id="rId3"/>
              </a:rPr>
              <a:t>BIER dataset </a:t>
            </a:r>
            <a:r>
              <a:rPr lang="en-US" dirty="0">
                <a:latin typeface="+mn-lt"/>
              </a:rPr>
              <a:t>example of benchmarking dataset</a:t>
            </a:r>
          </a:p>
          <a:p>
            <a:pPr lvl="1"/>
            <a:r>
              <a:rPr lang="en-US" dirty="0">
                <a:latin typeface="+mn-lt"/>
              </a:rPr>
              <a:t>pronounced beer</a:t>
            </a:r>
          </a:p>
          <a:p>
            <a:pPr lvl="1"/>
            <a:r>
              <a:rPr lang="en-US" dirty="0">
                <a:latin typeface="+mn-lt"/>
              </a:rPr>
              <a:t>English language only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1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Cumulative Gain</a:t>
                </a:r>
                <a:r>
                  <a:rPr lang="en-US" dirty="0">
                    <a:latin typeface="+mn-lt"/>
                  </a:rPr>
                  <a:t> is at rank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the relative rank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relative rank,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is generally human scored  </a:t>
                </a:r>
              </a:p>
              <a:p>
                <a:pPr lvl="1"/>
                <a:r>
                  <a:rPr lang="en-US" dirty="0">
                    <a:latin typeface="+mn-lt"/>
                  </a:rPr>
                  <a:t>Scoring can be subjective – often use multiple evaluators  </a:t>
                </a:r>
              </a:p>
              <a:p>
                <a:pPr lvl="1"/>
                <a:r>
                  <a:rPr lang="en-US" dirty="0">
                    <a:latin typeface="+mn-lt"/>
                  </a:rPr>
                  <a:t>Ranking for more than small datasets is prohibitively labor intensives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Discounted Cumulative Gain</a:t>
                </a:r>
                <a:r>
                  <a:rPr lang="en-US" dirty="0">
                    <a:latin typeface="+mn-lt"/>
                  </a:rPr>
                  <a:t> adjusts cumulative gain to account for highly relevant documents appearing low in the ranking order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discount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down weights the cumulative gain based on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4693009"/>
              </a:xfrm>
              <a:blipFill>
                <a:blip r:embed="rId3"/>
                <a:stretch>
                  <a:fillRect l="-111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dense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 retrieval </a:t>
            </a:r>
            <a:r>
              <a:rPr lang="en-US" dirty="0"/>
              <a:t>is a foundation of many data mining tasks      </a:t>
            </a:r>
          </a:p>
          <a:p>
            <a:r>
              <a:rPr lang="en-US" dirty="0"/>
              <a:t>Tasks include </a:t>
            </a:r>
            <a:r>
              <a:rPr lang="en-US" b="1" dirty="0"/>
              <a:t>web search</a:t>
            </a:r>
            <a:r>
              <a:rPr lang="en-US" dirty="0"/>
              <a:t>, </a:t>
            </a:r>
            <a:r>
              <a:rPr lang="en-US" b="1" dirty="0"/>
              <a:t>recommenders</a:t>
            </a:r>
            <a:r>
              <a:rPr lang="en-US" dirty="0"/>
              <a:t>, and </a:t>
            </a:r>
            <a:r>
              <a:rPr lang="en-US" b="1" dirty="0"/>
              <a:t>RAG systems  </a:t>
            </a:r>
          </a:p>
          <a:p>
            <a:r>
              <a:rPr lang="en-US" dirty="0"/>
              <a:t>Vector search is core to information retrieval </a:t>
            </a:r>
          </a:p>
          <a:p>
            <a:r>
              <a:rPr lang="en-US" dirty="0"/>
              <a:t>Vector search requires embedding </a:t>
            </a:r>
          </a:p>
          <a:p>
            <a:pPr lvl="1"/>
            <a:r>
              <a:rPr lang="en-US" dirty="0"/>
              <a:t>Dense embedding BERT family of models</a:t>
            </a:r>
          </a:p>
          <a:p>
            <a:pPr lvl="1"/>
            <a:r>
              <a:rPr lang="en-US" dirty="0"/>
              <a:t>Sparse text embedding models, e.g. BM25</a:t>
            </a:r>
          </a:p>
          <a:p>
            <a:r>
              <a:rPr lang="en-US" dirty="0"/>
              <a:t>Sparse-dense information retrieval pipelines improve performance</a:t>
            </a:r>
          </a:p>
          <a:p>
            <a:pPr lvl="1"/>
            <a:r>
              <a:rPr lang="en-US" dirty="0"/>
              <a:t>Efficient search for large number of potential results  </a:t>
            </a:r>
          </a:p>
          <a:p>
            <a:pPr lvl="1"/>
            <a:r>
              <a:rPr lang="en-US" dirty="0"/>
              <a:t>Reranking improves overall results </a:t>
            </a:r>
          </a:p>
          <a:p>
            <a:r>
              <a:rPr lang="en-US" dirty="0"/>
              <a:t>SPLADE models for improve sparse embedding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62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Sentence BERT models can 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simultaneously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ranked for final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retrieval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b="1" dirty="0"/>
              <a:t>Web search</a:t>
            </a:r>
          </a:p>
          <a:p>
            <a:r>
              <a:rPr lang="en-US" b="1" dirty="0"/>
              <a:t>Product similarity </a:t>
            </a:r>
            <a:r>
              <a:rPr lang="en-US" dirty="0"/>
              <a:t>for recommendations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is an alternative to dense embedding   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13409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is a method to normalize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dirty="0"/>
              <a:t>Term frequency is the frequency that a term or word appears in a document </a:t>
            </a:r>
          </a:p>
          <a:p>
            <a:pPr lvl="1"/>
            <a:r>
              <a:rPr lang="en-US" dirty="0"/>
              <a:t>Inverse document frequency is the log of the ratio of number of documents to the number of documents where the term occurs. </a:t>
            </a:r>
          </a:p>
          <a:p>
            <a:r>
              <a:rPr lang="en-US" dirty="0"/>
              <a:t>TF-IDF is an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  <a:p>
            <a:pPr lvl="1"/>
            <a:r>
              <a:rPr lang="en-US" dirty="0"/>
              <a:t>No sensitivity to semantics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194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4041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is widely used and is considered a benchmark to measure sparse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6942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4572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167209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normalization weight 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4299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6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994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</a:t>
            </a:r>
          </a:p>
          <a:p>
            <a:r>
              <a:rPr lang="en-US" dirty="0"/>
              <a:t>Sparse and dense </a:t>
            </a:r>
            <a:r>
              <a:rPr lang="en-US" dirty="0" err="1"/>
              <a:t>retrivers</a:t>
            </a:r>
            <a:r>
              <a:rPr lang="en-US" dirty="0"/>
              <a:t> are used in parallel 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Pipelines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555370" y="1083398"/>
            <a:ext cx="23581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96771" y="2431260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Retriever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558303" y="2431259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Retriever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92594" y="4359414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8555371" y="1755199"/>
            <a:ext cx="1179085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734456" y="1755199"/>
            <a:ext cx="1159383" cy="676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555371" y="3613264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734456" y="3613264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61481" r="-336425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833" t="-61481" r="-92629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160294" r="-336425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262222" r="-336425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retreivers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contain complete semantics or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Sparse-dense, or receiver-ranker,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37209" y="5566989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6101282" y="6024721"/>
            <a:ext cx="235927" cy="7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437811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8331344" y="6019152"/>
            <a:ext cx="387535" cy="131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34277" y="5057951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13014" y="5419052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56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 animBg="1"/>
      <p:bldP spid="67" grpId="0" animBg="1"/>
      <p:bldP spid="74" grpId="0"/>
      <p:bldP spid="84" grpId="0" animBg="1"/>
      <p:bldP spid="85" grpId="0" animBg="1"/>
      <p:bldP spid="86" grpId="0" animBg="1"/>
      <p:bldP spid="87" grpId="0" animBg="1"/>
      <p:bldP spid="93" grpId="0" animBg="1"/>
      <p:bldP spid="102" grpId="0" animBg="1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27698</TotalTime>
  <Words>3582</Words>
  <Application>Microsoft Office PowerPoint</Application>
  <PresentationFormat>Widescreen</PresentationFormat>
  <Paragraphs>518</Paragraphs>
  <Slides>57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Information Retrieval </vt:lpstr>
      <vt:lpstr>Introduction to Web Searching</vt:lpstr>
      <vt:lpstr>Introduction to Web Searching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Retrieval</vt:lpstr>
      <vt:lpstr>Evaluation of ANNS</vt:lpstr>
      <vt:lpstr>Evaluation of ANNS</vt:lpstr>
      <vt:lpstr>Evaluation of Retrival</vt:lpstr>
      <vt:lpstr>Evaluation of ANNS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 with Sentence BERT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Sparse-Dense Pipelines</vt:lpstr>
      <vt:lpstr>Sparse-Dense Pipelines</vt:lpstr>
      <vt:lpstr>Improving Document Vector Similarity Search at Massive Scale</vt:lpstr>
      <vt:lpstr>Hybrid Pipelines</vt:lpstr>
      <vt:lpstr>Sparse-Dense Pipelines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783</cp:revision>
  <cp:lastPrinted>2019-10-02T16:41:34Z</cp:lastPrinted>
  <dcterms:created xsi:type="dcterms:W3CDTF">2019-05-23T01:52:03Z</dcterms:created>
  <dcterms:modified xsi:type="dcterms:W3CDTF">2025-10-20T02:36:53Z</dcterms:modified>
</cp:coreProperties>
</file>