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5" r:id="rId2"/>
    <p:sldId id="327" r:id="rId3"/>
    <p:sldId id="279" r:id="rId4"/>
    <p:sldId id="356" r:id="rId5"/>
    <p:sldId id="314" r:id="rId6"/>
    <p:sldId id="331" r:id="rId7"/>
    <p:sldId id="361" r:id="rId8"/>
    <p:sldId id="268" r:id="rId9"/>
    <p:sldId id="358" r:id="rId10"/>
    <p:sldId id="360" r:id="rId11"/>
    <p:sldId id="384" r:id="rId12"/>
    <p:sldId id="313" r:id="rId13"/>
    <p:sldId id="353" r:id="rId14"/>
    <p:sldId id="853" r:id="rId15"/>
    <p:sldId id="854" r:id="rId16"/>
    <p:sldId id="793" r:id="rId17"/>
    <p:sldId id="362" r:id="rId18"/>
    <p:sldId id="364" r:id="rId19"/>
    <p:sldId id="365" r:id="rId20"/>
    <p:sldId id="373" r:id="rId21"/>
    <p:sldId id="371" r:id="rId22"/>
    <p:sldId id="374" r:id="rId23"/>
    <p:sldId id="367" r:id="rId24"/>
    <p:sldId id="366" r:id="rId25"/>
    <p:sldId id="376" r:id="rId26"/>
    <p:sldId id="385" r:id="rId27"/>
    <p:sldId id="372" r:id="rId28"/>
    <p:sldId id="380" r:id="rId29"/>
    <p:sldId id="386" r:id="rId30"/>
    <p:sldId id="389" r:id="rId31"/>
    <p:sldId id="390" r:id="rId32"/>
    <p:sldId id="391" r:id="rId33"/>
    <p:sldId id="392" r:id="rId34"/>
    <p:sldId id="393" r:id="rId35"/>
    <p:sldId id="394" r:id="rId36"/>
    <p:sldId id="786" r:id="rId37"/>
    <p:sldId id="787" r:id="rId38"/>
    <p:sldId id="395" r:id="rId39"/>
    <p:sldId id="387" r:id="rId40"/>
    <p:sldId id="782" r:id="rId41"/>
    <p:sldId id="785" r:id="rId42"/>
    <p:sldId id="784" r:id="rId43"/>
    <p:sldId id="792" r:id="rId44"/>
    <p:sldId id="791" r:id="rId45"/>
    <p:sldId id="396" r:id="rId46"/>
    <p:sldId id="788" r:id="rId47"/>
    <p:sldId id="397" r:id="rId48"/>
    <p:sldId id="789" r:id="rId49"/>
    <p:sldId id="790" r:id="rId50"/>
    <p:sldId id="379" r:id="rId51"/>
    <p:sldId id="388" r:id="rId52"/>
    <p:sldId id="378" r:id="rId53"/>
    <p:sldId id="382" r:id="rId54"/>
    <p:sldId id="381" r:id="rId55"/>
    <p:sldId id="32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4" autoAdjust="0"/>
    <p:restoredTop sz="94106" autoAdjust="0"/>
  </p:normalViewPr>
  <p:slideViewPr>
    <p:cSldViewPr snapToGrid="0">
      <p:cViewPr varScale="1">
        <p:scale>
          <a:sx n="69" d="100"/>
          <a:sy n="69" d="100"/>
        </p:scale>
        <p:origin x="6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0E277-7B52-48CF-8A81-813C08FCADB8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49324-B10A-42F9-8BB3-F1803A0C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6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164EC-238F-12E3-584D-A11993300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C94E58-6F0E-F1F7-C99D-3F9CF99EE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5628EC-8F48-EAA3-2287-2A3363071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E6C30-5EB4-37E4-8213-57510FAE1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3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296D5-245A-C885-9FB3-9C8D23314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025348-56FC-9964-C3C2-675F9D71B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3393DB-3232-E8CD-BB5C-6E160AF02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20E5F-630D-53F5-69F6-122B47402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80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087D-0DC7-6EEE-97E4-397D8D53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D0DAB-0CC1-C222-2E07-FB5FDB4F0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64B4D-5979-0A6D-0EC2-F12F11AC3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45-43DE-E9BB-8216-D041F138D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21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kapi_BM25" TargetMode="External"/><Relationship Id="rId7" Type="http://schemas.openxmlformats.org/officeDocument/2006/relationships/hyperlink" Target="https://en.wikipedia.org/wiki/Information_retrieval" TargetMode="External"/><Relationship Id="rId2" Type="http://schemas.openxmlformats.org/officeDocument/2006/relationships/hyperlink" Target="https://developers.google.com/search/docs/appearance/ranking-systems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ageRank" TargetMode="External"/><Relationship Id="rId5" Type="http://schemas.openxmlformats.org/officeDocument/2006/relationships/hyperlink" Target="https://en.wikipedia.org/wiki/Ranking_(information_retrieval)" TargetMode="External"/><Relationship Id="rId4" Type="http://schemas.openxmlformats.org/officeDocument/2006/relationships/hyperlink" Target="https://www.pinecone.io/learn/splade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0.01108" TargetMode="External"/><Relationship Id="rId2" Type="http://schemas.openxmlformats.org/officeDocument/2006/relationships/hyperlink" Target="https://arxiv.org/abs/1810.048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8.10063" TargetMode="External"/><Relationship Id="rId5" Type="http://schemas.openxmlformats.org/officeDocument/2006/relationships/hyperlink" Target="https://arxiv.org/abs/2010.02559" TargetMode="External"/><Relationship Id="rId4" Type="http://schemas.openxmlformats.org/officeDocument/2006/relationships/hyperlink" Target="https://arxiv.org/abs/1911.02116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huggingface.co/learn/llm-course/en/chapter1/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tishgunjal/tokenization-in-nlp" TargetMode="External"/><Relationship Id="rId2" Type="http://schemas.openxmlformats.org/officeDocument/2006/relationships/hyperlink" Target="https://nlp.stanford.edu/IR-book/html/htmledition/tokenization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guide/subwords_tokeniz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Bag-of-words_mode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elastic.co/blog/practical-bm25-part-2-the-bm25-algorithm-and-its-variable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astic.co/blog/practical-bm25-part-2-the-bm25-algorithm-and-its-variables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ort.arxiv.org/abs/2109.10086" TargetMode="External"/><Relationship Id="rId2" Type="http://schemas.openxmlformats.org/officeDocument/2006/relationships/hyperlink" Target="https://arxiv.org/abs/2107.05720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plade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pinecone.io/learn/splade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ormation_retrieva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002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en/model_doc/clip" TargetMode="External"/><Relationship Id="rId2" Type="http://schemas.openxmlformats.org/officeDocument/2006/relationships/hyperlink" Target="https://arxiv.org/abs/2103.0002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ultralytics.com/guides/similarity-search/" TargetMode="External"/><Relationship Id="rId4" Type="http://schemas.openxmlformats.org/officeDocument/2006/relationships/hyperlink" Target="https://huggingface.co/docs/transformers/en/tasks/image_feature_extraction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Information Retrieval and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9A73A-1981-27C1-7865-719E0DF1A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Text embeddings map natural language to a real-valued vector</a:t>
                </a:r>
              </a:p>
              <a:p>
                <a:r>
                  <a:rPr lang="en-US" b="1" dirty="0"/>
                  <a:t>Dense embeddings</a:t>
                </a:r>
                <a:r>
                  <a:rPr lang="en-US" dirty="0"/>
                  <a:t> map text strings to a real-valued embeddings  </a:t>
                </a:r>
              </a:p>
              <a:p>
                <a:pPr lvl="1"/>
                <a:r>
                  <a:rPr lang="en-US" dirty="0"/>
                  <a:t>Dense real-valued vector, few if any zero values </a:t>
                </a:r>
              </a:p>
              <a:p>
                <a:pPr lvl="1"/>
                <a:r>
                  <a:rPr lang="en-US" dirty="0"/>
                  <a:t>Length is approximately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Sparse embeddings</a:t>
                </a:r>
                <a:r>
                  <a:rPr lang="en-US" dirty="0"/>
                  <a:t> map words to a sparse vector of mostly zeros    </a:t>
                </a:r>
              </a:p>
              <a:p>
                <a:pPr lvl="1"/>
                <a:r>
                  <a:rPr lang="en-US" dirty="0"/>
                  <a:t>Vector is length of vocabulary, e.g.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Encoding is binary, a word is in the string or it is not – one-hot-encoding </a:t>
                </a:r>
              </a:p>
              <a:p>
                <a:pPr lvl="1"/>
                <a:r>
                  <a:rPr lang="en-US" dirty="0"/>
                  <a:t>Generally, store as hash table or use dimensionality reduction for efficiency  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30A4D87-E4E6-7571-98A2-3681858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Text embeddings</a:t>
            </a:r>
          </a:p>
        </p:txBody>
      </p:sp>
    </p:spTree>
    <p:extLst>
      <p:ext uri="{BB962C8B-B14F-4D97-AF65-F5344CB8AC3E}">
        <p14:creationId xmlns:p14="http://schemas.microsoft.com/office/powerpoint/2010/main" val="37563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AEE73-EC6D-60C5-9E81-B89122234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6744-1E2C-3807-DD12-3B40457C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5CB819FF-112E-67D7-77CD-CD9A0ACC18B6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5BDD53-4C14-8120-16EF-20A68B8F262F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208909-ACBE-233A-E280-3AA9BDD53876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145845-F396-644D-4AF5-45D2C2AF661A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29B2B2-5B39-7E98-E6CC-B5E20160C511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A415E4FE-3C26-F64F-433D-30BC4CAB9D49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721B384-0040-E8D1-1879-CE1E920EC3C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4779F5A-689E-1ECE-F017-DD883B84F743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ANN Vector Search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9CF368-678B-1529-B5C2-BBEC679953A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AA94292-F7AF-0717-3F4D-859711782ED6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12E04BD-E27C-E991-5751-187717363F8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E331C9-B983-AE73-DF0B-F33C8A94B2AF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9F49E6F8-10B5-58EE-9C33-D74402E4AAB9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3D35792-3327-B6FE-262F-C0024DE2B635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B2DE5-798B-FB13-101B-4CE5A166253D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8D1646-7C46-F2E3-9580-29F135674D46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C07D77-CCE8-232C-634C-290BA032AE26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 from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94E943-0661-2F28-2338-83743E9BA436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4BAD8F-A1ED-036A-34D8-2785A65B9BAD}"/>
              </a:ext>
            </a:extLst>
          </p:cNvPr>
          <p:cNvSpPr txBox="1"/>
          <p:nvPr/>
        </p:nvSpPr>
        <p:spPr>
          <a:xfrm>
            <a:off x="1858198" y="2356503"/>
            <a:ext cx="319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Fast approximate NN search results in large number of matches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71A04-5CCD-5972-3E1D-CD3C756B14A1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926163"/>
            <a:ext cx="1142563" cy="1087584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1A3EDA-C300-393F-B556-7E279B6D27D0}"/>
              </a:ext>
            </a:extLst>
          </p:cNvPr>
          <p:cNvSpPr txBox="1"/>
          <p:nvPr/>
        </p:nvSpPr>
        <p:spPr>
          <a:xfrm>
            <a:off x="7181159" y="2854906"/>
            <a:ext cx="433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ANN search results reranked by more exact, possibly slower, search algorithm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47A81E-FBEB-75DF-78C5-986E070FE920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4055235"/>
            <a:ext cx="1732951" cy="883028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CD05A3-DFE1-AC9C-8E21-CB4EF183B46A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596E87-E974-1A73-35D2-F2743E7B1C43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BFCBF8-2721-7B39-4592-522506F7C4FF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2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and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Google uses </a:t>
            </a:r>
            <a:r>
              <a:rPr lang="en-US" dirty="0">
                <a:hlinkClick r:id="rId2"/>
              </a:rPr>
              <a:t>multiple algorithms to rank search results </a:t>
            </a:r>
            <a:endParaRPr lang="en-US" dirty="0"/>
          </a:p>
          <a:p>
            <a:r>
              <a:rPr lang="en-US" b="1" dirty="0"/>
              <a:t>Dense</a:t>
            </a:r>
            <a:r>
              <a:rPr lang="en-US" dirty="0"/>
              <a:t> semantic search using embedding vectors from BERT family of algorithms</a:t>
            </a:r>
          </a:p>
          <a:p>
            <a:pPr lvl="1"/>
            <a:r>
              <a:rPr lang="en-US" dirty="0"/>
              <a:t>Search vector similarity between query and page embeddings  </a:t>
            </a:r>
          </a:p>
          <a:p>
            <a:r>
              <a:rPr lang="en-US" b="1" dirty="0"/>
              <a:t>Sparse </a:t>
            </a:r>
            <a:r>
              <a:rPr lang="en-US" dirty="0"/>
              <a:t>exact match search for key words </a:t>
            </a:r>
          </a:p>
          <a:p>
            <a:pPr lvl="1"/>
            <a:r>
              <a:rPr lang="en-US" dirty="0"/>
              <a:t>A sparse search over a fixed vocabulary with algorithms like </a:t>
            </a:r>
            <a:r>
              <a:rPr lang="en-US" dirty="0">
                <a:hlinkClick r:id="rId3"/>
              </a:rPr>
              <a:t>BM25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SPLADE</a:t>
            </a:r>
            <a:r>
              <a:rPr lang="en-US" dirty="0"/>
              <a:t>  </a:t>
            </a:r>
          </a:p>
          <a:p>
            <a:r>
              <a:rPr lang="en-US" dirty="0"/>
              <a:t>Vector search for </a:t>
            </a:r>
            <a:r>
              <a:rPr lang="en-US" b="1" dirty="0"/>
              <a:t>duplicate pages </a:t>
            </a:r>
          </a:p>
          <a:p>
            <a:r>
              <a:rPr lang="en-US" b="1" dirty="0"/>
              <a:t>Freshness</a:t>
            </a:r>
            <a:r>
              <a:rPr lang="en-US" dirty="0"/>
              <a:t> metrics to prioritize up to date information </a:t>
            </a:r>
          </a:p>
          <a:p>
            <a:r>
              <a:rPr lang="en-US" b="1" dirty="0">
                <a:hlinkClick r:id="rId5"/>
              </a:rPr>
              <a:t>Ranking algorithms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Multiple algorithms, including the venerable and famous </a:t>
            </a:r>
            <a:r>
              <a:rPr lang="en-US" b="1" dirty="0">
                <a:hlinkClick r:id="rId6"/>
              </a:rPr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These algorithms are common to the general </a:t>
            </a:r>
            <a:r>
              <a:rPr lang="en-US" b="1" dirty="0">
                <a:hlinkClick r:id="rId7"/>
              </a:rPr>
              <a:t>information </a:t>
            </a:r>
            <a:r>
              <a:rPr lang="en-US" b="1" dirty="0" err="1">
                <a:hlinkClick r:id="rId7"/>
              </a:rPr>
              <a:t>retrival</a:t>
            </a:r>
            <a:r>
              <a:rPr lang="en-US" b="1" dirty="0">
                <a:hlinkClick r:id="rId7"/>
              </a:rPr>
              <a:t> </a:t>
            </a:r>
            <a:r>
              <a:rPr lang="en-US" dirty="0"/>
              <a:t>problem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C78A-1DB4-84D9-7376-C34D4CB2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72BD-1914-B73E-6846-E4775854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Evaluation for Information </a:t>
            </a:r>
            <a:r>
              <a:rPr lang="en-US" sz="3600" dirty="0" err="1">
                <a:latin typeface="+mn-lt"/>
              </a:rPr>
              <a:t>Retrival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7EDA4-E076-A211-9351-8B646F443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3446-78F7-B2FA-8212-01F0C8B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</a:t>
            </a:r>
            <a:r>
              <a:rPr lang="en-US"/>
              <a:t>Retrival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1DB4-A09E-955F-A4BD-4AB9AFA623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4693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ANNS algorithms </a:t>
            </a:r>
          </a:p>
          <a:p>
            <a:r>
              <a:rPr lang="en-US" b="1" dirty="0">
                <a:latin typeface="+mn-lt"/>
              </a:rPr>
              <a:t>Cumulative Gain</a:t>
            </a:r>
            <a:r>
              <a:rPr lang="en-US" dirty="0">
                <a:latin typeface="+mn-lt"/>
              </a:rPr>
              <a:t> is defined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Ground truth obtained from flat (exact) similarity search</a:t>
            </a:r>
          </a:p>
          <a:p>
            <a:pPr lvl="1"/>
            <a:r>
              <a:rPr lang="en-US" dirty="0">
                <a:latin typeface="+mn-lt"/>
              </a:rPr>
              <a:t>Ground truth (exact search) contains all True Positives </a:t>
            </a:r>
          </a:p>
          <a:p>
            <a:pPr lvl="1"/>
            <a:r>
              <a:rPr lang="en-US" dirty="0">
                <a:latin typeface="+mn-lt"/>
              </a:rPr>
              <a:t>True Positives missed by ANNS are considered False Negatives  </a:t>
            </a: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048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4AA14-92F6-8967-6A71-7D34B2F4C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52EE-6D6D-F069-4991-5C4C8083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1787-8A63-233F-2E55-D88CD601E0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4693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ANNS algorithms </a:t>
            </a:r>
          </a:p>
          <a:p>
            <a:r>
              <a:rPr lang="en-US" b="1" dirty="0">
                <a:latin typeface="+mn-lt"/>
              </a:rPr>
              <a:t>Discounted Cumulative Gain</a:t>
            </a:r>
            <a:r>
              <a:rPr lang="en-US" dirty="0">
                <a:latin typeface="+mn-lt"/>
              </a:rPr>
              <a:t> is defined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Ground truth obtained from flat (exact) similarity search</a:t>
            </a:r>
          </a:p>
          <a:p>
            <a:pPr lvl="1"/>
            <a:r>
              <a:rPr lang="en-US" dirty="0">
                <a:latin typeface="+mn-lt"/>
              </a:rPr>
              <a:t>Ground truth (exact search) contains all True Positives </a:t>
            </a:r>
          </a:p>
          <a:p>
            <a:pPr lvl="1"/>
            <a:r>
              <a:rPr lang="en-US" dirty="0">
                <a:latin typeface="+mn-lt"/>
              </a:rPr>
              <a:t>True Positives missed by ANNS are considered False Negatives  </a:t>
            </a: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8469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1ADE7-61E8-EBFF-D3A4-2175669BA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EFBF-E130-A9A5-0E90-A236105B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Short Introduction to BERT Models for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427066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CF3F-CCFA-38FF-7FF5-9FBE6CCB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6282-DCC2-793B-4801-938FFF99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dense text embedding models  </a:t>
            </a:r>
          </a:p>
          <a:p>
            <a:r>
              <a:rPr lang="en-US" dirty="0"/>
              <a:t>The original BERT model was introduced by </a:t>
            </a:r>
            <a:r>
              <a:rPr lang="en-US" dirty="0">
                <a:hlinkClick r:id="rId2"/>
              </a:rPr>
              <a:t>Devlin, et. al., 2019</a:t>
            </a:r>
            <a:endParaRPr lang="en-US" dirty="0"/>
          </a:p>
          <a:p>
            <a:r>
              <a:rPr lang="en-US" dirty="0"/>
              <a:t>There is a large and growing family of fast, efficient and effective BERT models </a:t>
            </a:r>
          </a:p>
          <a:p>
            <a:pPr lvl="1"/>
            <a:r>
              <a:rPr lang="en-US" dirty="0" err="1"/>
              <a:t>DistilBERT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Sanh, et. al., 2019</a:t>
            </a:r>
            <a:r>
              <a:rPr lang="en-US" dirty="0"/>
              <a:t>, a faster and lighter distillation of BERT</a:t>
            </a:r>
          </a:p>
          <a:p>
            <a:pPr lvl="1"/>
            <a:r>
              <a:rPr lang="en-US" dirty="0" err="1"/>
              <a:t>XlmROBERTa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Conneau</a:t>
            </a:r>
            <a:r>
              <a:rPr lang="en-US" dirty="0">
                <a:hlinkClick r:id="rId4"/>
              </a:rPr>
              <a:t>, et. al., 2019</a:t>
            </a:r>
            <a:r>
              <a:rPr lang="en-US" dirty="0"/>
              <a:t>, a larger </a:t>
            </a:r>
            <a:r>
              <a:rPr lang="en-US" dirty="0" err="1"/>
              <a:t>mulit</a:t>
            </a:r>
            <a:r>
              <a:rPr lang="en-US" dirty="0"/>
              <a:t>-language embedding model </a:t>
            </a:r>
          </a:p>
          <a:p>
            <a:pPr lvl="1"/>
            <a:r>
              <a:rPr lang="en-US" dirty="0" err="1"/>
              <a:t>LegalBERT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Chalkidis, et. al., 2020</a:t>
            </a:r>
            <a:r>
              <a:rPr lang="en-US" dirty="0"/>
              <a:t>, trained on legal documents</a:t>
            </a:r>
          </a:p>
          <a:p>
            <a:pPr lvl="1"/>
            <a:r>
              <a:rPr lang="en-US" dirty="0" err="1"/>
              <a:t>FinBERT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Araci, 2019</a:t>
            </a:r>
            <a:r>
              <a:rPr lang="en-US" dirty="0"/>
              <a:t>, trained on financial statements 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ECDA8-FDFE-2649-52BE-F22A79BD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29040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D912-DE23-6690-6888-0EEE29E3B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0A77E-F16C-3DEF-078E-54300553B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Bidirectional encoder representation from transformer (BERT) models are a family of text embedding models  </a:t>
                </a:r>
              </a:p>
              <a:p>
                <a:r>
                  <a:rPr lang="en-US" dirty="0"/>
                  <a:t>BERT is an </a:t>
                </a:r>
                <a:r>
                  <a:rPr lang="en-US" b="1" dirty="0"/>
                  <a:t>encoder only model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Maps natural language </a:t>
                </a:r>
                <a:r>
                  <a:rPr lang="en-US" b="1" dirty="0"/>
                  <a:t>tokens </a:t>
                </a:r>
                <a:r>
                  <a:rPr lang="en-US" dirty="0"/>
                  <a:t>to an embedding </a:t>
                </a:r>
              </a:p>
              <a:p>
                <a:pPr lvl="1"/>
                <a:r>
                  <a:rPr lang="en-US" dirty="0"/>
                  <a:t>BERT vocabulary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BERT uses a transformer attention model</a:t>
                </a:r>
              </a:p>
              <a:p>
                <a:pPr lvl="1"/>
                <a:r>
                  <a:rPr lang="en-US" dirty="0"/>
                  <a:t>We will not discuss the details here</a:t>
                </a:r>
              </a:p>
              <a:p>
                <a:pPr lvl="1"/>
                <a:r>
                  <a:rPr lang="en-US" dirty="0"/>
                  <a:t>For one of the many introductions to transformer models, see </a:t>
                </a:r>
                <a:r>
                  <a:rPr lang="en-US" dirty="0">
                    <a:hlinkClick r:id="rId2"/>
                  </a:rPr>
                  <a:t>this tutorial on the </a:t>
                </a:r>
                <a:r>
                  <a:rPr lang="en-US" dirty="0" err="1">
                    <a:hlinkClick r:id="rId2"/>
                  </a:rPr>
                  <a:t>HuggingFace</a:t>
                </a:r>
                <a:r>
                  <a:rPr lang="en-US" dirty="0">
                    <a:hlinkClick r:id="rId2"/>
                  </a:rPr>
                  <a:t> web site</a:t>
                </a:r>
                <a:endParaRPr lang="en-US" dirty="0"/>
              </a:p>
              <a:p>
                <a:r>
                  <a:rPr lang="en-US" dirty="0"/>
                  <a:t>BERT process tokens </a:t>
                </a:r>
                <a:r>
                  <a:rPr lang="en-US" b="1" dirty="0"/>
                  <a:t>bidirectionally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Tokens processed </a:t>
                </a:r>
                <a:r>
                  <a:rPr lang="en-US" b="1" dirty="0"/>
                  <a:t>right to left</a:t>
                </a:r>
              </a:p>
              <a:p>
                <a:pPr lvl="1"/>
                <a:r>
                  <a:rPr lang="en-US" b="1" dirty="0"/>
                  <a:t>And, </a:t>
                </a:r>
                <a:r>
                  <a:rPr lang="en-US" dirty="0"/>
                  <a:t>tokens processed </a:t>
                </a:r>
                <a:r>
                  <a:rPr lang="en-US" b="1" dirty="0"/>
                  <a:t>left to right </a:t>
                </a:r>
              </a:p>
              <a:p>
                <a:pPr lvl="1"/>
                <a:r>
                  <a:rPr lang="en-US" dirty="0"/>
                  <a:t>Bidirectional processing allows BERT embeddings to represent </a:t>
                </a:r>
                <a:r>
                  <a:rPr lang="en-US" b="1" dirty="0"/>
                  <a:t>semantics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0A77E-F16C-3DEF-078E-54300553B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3"/>
                <a:stretch>
                  <a:fillRect l="-1217" t="-2647" r="-406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DE9AC76-7BF7-95A2-968C-BCDFB13A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3138905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3C6CB-2DB6-9473-5B6D-A0FF8715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E56-97C8-02E2-5C7C-34C2D456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996815" cy="5266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(BERT) models </a:t>
            </a:r>
            <a:r>
              <a:rPr lang="en-US" b="1" dirty="0"/>
              <a:t>process tokenized text</a:t>
            </a:r>
          </a:p>
          <a:p>
            <a:r>
              <a:rPr lang="en-US" dirty="0"/>
              <a:t>Natural language text processed by BERT must first be </a:t>
            </a:r>
            <a:r>
              <a:rPr lang="en-US" b="1" dirty="0">
                <a:hlinkClick r:id="rId2"/>
              </a:rPr>
              <a:t>tokenized</a:t>
            </a:r>
            <a:endParaRPr lang="en-US" b="1" dirty="0"/>
          </a:p>
          <a:p>
            <a:r>
              <a:rPr lang="en-US" dirty="0"/>
              <a:t>Tokenization can be done at the word level</a:t>
            </a:r>
          </a:p>
          <a:p>
            <a:r>
              <a:rPr lang="en-US" dirty="0"/>
              <a:t>Tokenization can be done at the sentence or phrase level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A90412-7D1A-DC9F-F957-411DD7B7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07ACD-7946-0EF4-5B42-76542FD668AF}"/>
              </a:ext>
            </a:extLst>
          </p:cNvPr>
          <p:cNvSpPr txBox="1"/>
          <p:nvPr/>
        </p:nvSpPr>
        <p:spPr>
          <a:xfrm>
            <a:off x="7181707" y="6423951"/>
            <a:ext cx="485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Example from Kagel example notebook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BA12B-A850-53B3-F34F-435466B40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823" y="1152354"/>
            <a:ext cx="6214110" cy="905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CF8EB7-94F2-FE4C-A30D-79B2F202A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467" y="2106688"/>
            <a:ext cx="6214111" cy="2907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467504-3691-DE92-CE46-554BB5106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112" y="5126356"/>
            <a:ext cx="6144820" cy="13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5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introducing graph theory through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and </a:t>
            </a:r>
            <a:r>
              <a:rPr lang="en-US" b="1" dirty="0"/>
              <a:t>information retrieval </a:t>
            </a:r>
          </a:p>
          <a:p>
            <a:r>
              <a:rPr lang="en-US" dirty="0"/>
              <a:t>Appyling vector search for information retrieval </a:t>
            </a:r>
          </a:p>
          <a:p>
            <a:r>
              <a:rPr lang="en-US" dirty="0"/>
              <a:t>Brief introduction to dense text embedding with the BERT family of models</a:t>
            </a:r>
          </a:p>
          <a:p>
            <a:r>
              <a:rPr lang="en-US" dirty="0"/>
              <a:t>Sparse text embedding models</a:t>
            </a:r>
          </a:p>
          <a:p>
            <a:r>
              <a:rPr lang="en-US" dirty="0"/>
              <a:t>Sparse-dense information retrieval pipelines</a:t>
            </a:r>
          </a:p>
          <a:p>
            <a:r>
              <a:rPr lang="en-US" dirty="0"/>
              <a:t>SPLADE models for single stage retrieval</a:t>
            </a:r>
          </a:p>
          <a:p>
            <a:r>
              <a:rPr lang="en-US" dirty="0"/>
              <a:t>CLIP models for embedding text queries and images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6E46-67AB-79C6-6FA6-017DD1D90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AC77-4BF2-77A9-2A07-E469FFC7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593"/>
            <a:ext cx="10515600" cy="294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Tokenization can be performed at many levels</a:t>
            </a:r>
          </a:p>
          <a:p>
            <a:r>
              <a:rPr lang="en-US" dirty="0"/>
              <a:t>Models like BERT do not simply use tokenized words and sentences  </a:t>
            </a:r>
          </a:p>
          <a:p>
            <a:r>
              <a:rPr lang="en-US" dirty="0"/>
              <a:t>Sub-word tokenization is used. </a:t>
            </a:r>
          </a:p>
          <a:p>
            <a:r>
              <a:rPr lang="en-US" dirty="0"/>
              <a:t>Example of the result shows both words, parts of words and other general tokes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43275-5279-20C7-C263-D817AF27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1314-C144-068F-F58D-231CD2534E77}"/>
              </a:ext>
            </a:extLst>
          </p:cNvPr>
          <p:cNvSpPr txBox="1"/>
          <p:nvPr/>
        </p:nvSpPr>
        <p:spPr>
          <a:xfrm>
            <a:off x="2521008" y="5362048"/>
            <a:ext cx="633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Example from TensorFlow </a:t>
            </a:r>
            <a:r>
              <a:rPr lang="en-US" dirty="0" err="1">
                <a:hlinkClick r:id="rId2"/>
              </a:rPr>
              <a:t>Subword</a:t>
            </a:r>
            <a:r>
              <a:rPr lang="en-US" dirty="0">
                <a:hlinkClick r:id="rId2"/>
              </a:rPr>
              <a:t> Tokenizer Documentation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E63E18-20A8-2115-6D28-58D3C348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174" y="3722974"/>
            <a:ext cx="10063652" cy="1384995"/>
          </a:xfrm>
          <a:prstGeom prst="rect">
            <a:avLst/>
          </a:prstGeom>
          <a:solidFill>
            <a:srgbClr val="FFF7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['[PAD]', '[UNK]', '[START]', '[END]', '!', '#', '$', '%', '&amp;', “’”]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['as', 'all', 'at', 'one’,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people', 're', 'like', 'if', 'our', 'from’]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['choose', 'consider', 'extraordinary', 'focus', 'generation’,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killed’,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'patterns', 'putting', 'scientific', 'wait’]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['##_', '##`',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'##–', '##—', '##’', '##♪', '##♫']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B37A3-49F9-853D-776F-BE6E4E279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D6E1-2DB2-E392-97CD-1D28356E0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52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token embedding has three components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305EB3-B1CA-A6C2-E62A-1A6AAE5F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F867A-156D-D61C-8FD6-BDB8E17CA2D5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C20537B-2668-A967-B76C-6A8D7D40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66" y="3568727"/>
            <a:ext cx="6816893" cy="17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8FA411-3021-C154-F30C-D266661A5D9D}"/>
              </a:ext>
            </a:extLst>
          </p:cNvPr>
          <p:cNvSpPr txBox="1">
            <a:spLocks/>
          </p:cNvSpPr>
          <p:nvPr/>
        </p:nvSpPr>
        <p:spPr>
          <a:xfrm>
            <a:off x="436245" y="2537460"/>
            <a:ext cx="4752975" cy="3839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Text token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Positional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Segment embeddings </a:t>
            </a:r>
          </a:p>
          <a:p>
            <a:pPr marL="0" indent="0">
              <a:buNone/>
            </a:pPr>
            <a:r>
              <a:rPr lang="en-US" dirty="0"/>
              <a:t>To capture semantics, BERT processes tokes both left to right and right to left</a:t>
            </a:r>
          </a:p>
        </p:txBody>
      </p:sp>
    </p:spTree>
    <p:extLst>
      <p:ext uri="{BB962C8B-B14F-4D97-AF65-F5344CB8AC3E}">
        <p14:creationId xmlns:p14="http://schemas.microsoft.com/office/powerpoint/2010/main" val="3709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1D629-F954-EF54-B591-189F8A046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07DE-B451-7D32-2BE8-C32BC13A0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002128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models output embedding vectors from input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44E9D-1C6D-9194-AD4A-692B5C37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95D941-0CA8-5141-149A-026EF0A1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14" y="2907829"/>
            <a:ext cx="8835266" cy="329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9D8C4-46E9-DB5A-D0D3-76653A92B4EE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30E0C-08A2-3B7E-70F7-CC2056C4F3EE}"/>
              </a:ext>
            </a:extLst>
          </p:cNvPr>
          <p:cNvSpPr txBox="1"/>
          <p:nvPr/>
        </p:nvSpPr>
        <p:spPr>
          <a:xfrm>
            <a:off x="405784" y="3166243"/>
            <a:ext cx="2970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BERT encoder processes tokens in multiple transformer layers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F6FB6-04B6-2502-30DA-D4C58986A416}"/>
              </a:ext>
            </a:extLst>
          </p:cNvPr>
          <p:cNvSpPr txBox="1"/>
          <p:nvPr/>
        </p:nvSpPr>
        <p:spPr>
          <a:xfrm>
            <a:off x="246717" y="4819015"/>
            <a:ext cx="3033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Input IDs (keys) and embedded tokens (values) are bidirectionally processed by the BERT algorithm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8EEC8-3CB6-DE1E-4662-0F1B984670E8}"/>
              </a:ext>
            </a:extLst>
          </p:cNvPr>
          <p:cNvSpPr txBox="1"/>
          <p:nvPr/>
        </p:nvSpPr>
        <p:spPr>
          <a:xfrm>
            <a:off x="1330662" y="2052419"/>
            <a:ext cx="362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The final hidden state are the full token embeddings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B1E42-CB46-31BB-EF56-0A605518E6CE}"/>
              </a:ext>
            </a:extLst>
          </p:cNvPr>
          <p:cNvSpPr txBox="1"/>
          <p:nvPr/>
        </p:nvSpPr>
        <p:spPr>
          <a:xfrm>
            <a:off x="7052310" y="2012285"/>
            <a:ext cx="4719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Embedding vector for input text is created from the final hidden state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252E78-B6C9-CD09-99EB-47B95D49FC72}"/>
              </a:ext>
            </a:extLst>
          </p:cNvPr>
          <p:cNvCxnSpPr>
            <a:cxnSpLocks/>
          </p:cNvCxnSpPr>
          <p:nvPr/>
        </p:nvCxnSpPr>
        <p:spPr>
          <a:xfrm flipV="1">
            <a:off x="2863215" y="5640705"/>
            <a:ext cx="714375" cy="2151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623DBA-1F2D-A7E3-0AE2-9E3CA3D290FD}"/>
              </a:ext>
            </a:extLst>
          </p:cNvPr>
          <p:cNvCxnSpPr>
            <a:cxnSpLocks/>
          </p:cNvCxnSpPr>
          <p:nvPr/>
        </p:nvCxnSpPr>
        <p:spPr>
          <a:xfrm>
            <a:off x="2908935" y="5855872"/>
            <a:ext cx="891540" cy="2077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4CB191-0D33-E263-C2A5-DFCB9C5524D3}"/>
              </a:ext>
            </a:extLst>
          </p:cNvPr>
          <p:cNvCxnSpPr>
            <a:cxnSpLocks/>
          </p:cNvCxnSpPr>
          <p:nvPr/>
        </p:nvCxnSpPr>
        <p:spPr>
          <a:xfrm>
            <a:off x="2489835" y="4274149"/>
            <a:ext cx="1773555" cy="6471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862B4-C488-AC7D-F8C4-79E90130FCD9}"/>
              </a:ext>
            </a:extLst>
          </p:cNvPr>
          <p:cNvCxnSpPr>
            <a:cxnSpLocks/>
          </p:cNvCxnSpPr>
          <p:nvPr/>
        </p:nvCxnSpPr>
        <p:spPr>
          <a:xfrm>
            <a:off x="3577590" y="2828990"/>
            <a:ext cx="2114550" cy="11029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C54F6A-6240-F0DB-92D1-E84FE531EDF0}"/>
              </a:ext>
            </a:extLst>
          </p:cNvPr>
          <p:cNvCxnSpPr>
            <a:cxnSpLocks/>
          </p:cNvCxnSpPr>
          <p:nvPr/>
        </p:nvCxnSpPr>
        <p:spPr>
          <a:xfrm>
            <a:off x="9824085" y="2653070"/>
            <a:ext cx="1037253" cy="467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1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6627D-B11B-C878-5A93-9D7D61448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9B79-9825-1CC2-9BE8-B0E6868C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transformer layers use bidirectional attention to compute embeddings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82A5B7-C232-BFB4-F776-5B40BB20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CE6D8-6AAA-8B39-887C-B929A8CCF85A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5CA6B2-47DB-D693-2AE8-6EBB69F7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34" y="2772022"/>
            <a:ext cx="7798077" cy="37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09196-A37F-1956-0A74-0B03BB369135}"/>
              </a:ext>
            </a:extLst>
          </p:cNvPr>
          <p:cNvSpPr txBox="1"/>
          <p:nvPr/>
        </p:nvSpPr>
        <p:spPr>
          <a:xfrm>
            <a:off x="210335" y="2088601"/>
            <a:ext cx="5491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hidden state is based on attention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20C082-E49B-51F0-DCC2-D036C85935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956001" y="2488711"/>
            <a:ext cx="1473124" cy="3630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A4B5AE-B967-F96A-7F7F-7DC48864269F}"/>
              </a:ext>
            </a:extLst>
          </p:cNvPr>
          <p:cNvSpPr txBox="1"/>
          <p:nvPr/>
        </p:nvSpPr>
        <p:spPr>
          <a:xfrm>
            <a:off x="6096000" y="1965036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Transformers compute bidirectional </a:t>
            </a:r>
            <a:r>
              <a:rPr lang="en-US" sz="2000" b="1" dirty="0"/>
              <a:t>cross attention </a:t>
            </a:r>
            <a:r>
              <a:rPr lang="en-US" sz="2000" dirty="0"/>
              <a:t>between input tokens to capture semantics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448700-A2F1-E8B3-DF87-41B17FFD8ED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035416" y="2672922"/>
            <a:ext cx="108584" cy="533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8B01AD-7FB5-643C-3D4D-5500142A0D4F}"/>
              </a:ext>
            </a:extLst>
          </p:cNvPr>
          <p:cNvSpPr txBox="1"/>
          <p:nvPr/>
        </p:nvSpPr>
        <p:spPr>
          <a:xfrm>
            <a:off x="210335" y="4081530"/>
            <a:ext cx="2452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Token embeddings are input to transformer encoder layers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ECF47A-93F9-5664-3797-31CC038BAD8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436763" y="5712746"/>
            <a:ext cx="1455027" cy="3851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CFE6-17D6-E8B7-86B4-D01C8A7ED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5886-D2C7-14A1-3CF9-AFE4B563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</a:t>
            </a:r>
            <a:r>
              <a:rPr lang="en-US" b="1" dirty="0"/>
              <a:t>self-supervised learning </a:t>
            </a:r>
            <a:r>
              <a:rPr lang="en-US" dirty="0"/>
              <a:t>with two simultaneous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Masked language model (MLM) learns to predict masked (missing) tokens </a:t>
            </a:r>
          </a:p>
          <a:p>
            <a:pPr lvl="1"/>
            <a:r>
              <a:rPr lang="en-US" dirty="0"/>
              <a:t>A randomly sampled fraction of tokens are masked at the input  </a:t>
            </a:r>
          </a:p>
          <a:p>
            <a:pPr lvl="1"/>
            <a:r>
              <a:rPr lang="en-US" dirty="0"/>
              <a:t>The loss function measures how well the model predicts the missing tokens </a:t>
            </a:r>
          </a:p>
          <a:p>
            <a:pPr lvl="1"/>
            <a:r>
              <a:rPr lang="en-US" dirty="0"/>
              <a:t>To ensure diversity, random tokens are used to compute the loss function about 10% of the 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sentence prediction learns to generate next sentence in a sequence </a:t>
            </a:r>
          </a:p>
          <a:p>
            <a:pPr lvl="1"/>
            <a:r>
              <a:rPr lang="en-US" dirty="0"/>
              <a:t>Loss function based on prediction if next sentence is the correct one</a:t>
            </a:r>
          </a:p>
          <a:p>
            <a:pPr lvl="1"/>
            <a:r>
              <a:rPr lang="en-US" dirty="0"/>
              <a:t>Random sentences are substituted to create the negative cases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EBDA64-BEF4-A30C-D517-B6823F58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4914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71E88-BEED-7202-73ED-787A305BD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A209-F972-20BB-D07C-799C2761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MLM as </a:t>
            </a:r>
            <a:r>
              <a:rPr lang="en-US" b="1" dirty="0"/>
              <a:t>self-supervised learning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3C7444-DCB8-D7F0-4E05-EF215FE6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84818F-CB57-540A-88EE-72DE8F8B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40" y="2028826"/>
            <a:ext cx="7885055" cy="408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851930-978B-2217-9623-48442588CA73}"/>
              </a:ext>
            </a:extLst>
          </p:cNvPr>
          <p:cNvSpPr txBox="1"/>
          <p:nvPr/>
        </p:nvSpPr>
        <p:spPr>
          <a:xfrm>
            <a:off x="7154657" y="634260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14A5E-2BDB-EA10-1DE1-E39B68CA567E}"/>
              </a:ext>
            </a:extLst>
          </p:cNvPr>
          <p:cNvSpPr txBox="1"/>
          <p:nvPr/>
        </p:nvSpPr>
        <p:spPr>
          <a:xfrm>
            <a:off x="130506" y="563471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with the full input sequence of tokens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8933FF-4DFF-7474-976A-A8F903B7C43E}"/>
              </a:ext>
            </a:extLst>
          </p:cNvPr>
          <p:cNvCxnSpPr>
            <a:cxnSpLocks/>
          </p:cNvCxnSpPr>
          <p:nvPr/>
        </p:nvCxnSpPr>
        <p:spPr>
          <a:xfrm flipV="1">
            <a:off x="3120390" y="5812155"/>
            <a:ext cx="1725930" cy="2171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6FAA93-A51E-4A8B-C853-FC69A94BD55B}"/>
              </a:ext>
            </a:extLst>
          </p:cNvPr>
          <p:cNvSpPr txBox="1"/>
          <p:nvPr/>
        </p:nvSpPr>
        <p:spPr>
          <a:xfrm>
            <a:off x="260046" y="466160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Random input tokens are masked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6EE1BB-00AF-9623-92E9-7CA96100DA51}"/>
              </a:ext>
            </a:extLst>
          </p:cNvPr>
          <p:cNvCxnSpPr>
            <a:cxnSpLocks/>
          </p:cNvCxnSpPr>
          <p:nvPr/>
        </p:nvCxnSpPr>
        <p:spPr>
          <a:xfrm>
            <a:off x="3474720" y="4991921"/>
            <a:ext cx="701720" cy="2258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246370-7701-5F8C-D630-0142DC053B4B}"/>
              </a:ext>
            </a:extLst>
          </p:cNvPr>
          <p:cNvSpPr txBox="1"/>
          <p:nvPr/>
        </p:nvSpPr>
        <p:spPr>
          <a:xfrm>
            <a:off x="1115391" y="2191433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 vector is used to predict missing tokens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BB74A7-48AA-4B61-6002-263CB4564852}"/>
              </a:ext>
            </a:extLst>
          </p:cNvPr>
          <p:cNvCxnSpPr>
            <a:cxnSpLocks/>
          </p:cNvCxnSpPr>
          <p:nvPr/>
        </p:nvCxnSpPr>
        <p:spPr>
          <a:xfrm flipV="1">
            <a:off x="4754880" y="2251710"/>
            <a:ext cx="3617595" cy="293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1ADF5B-D74C-2B37-F19B-C35AF2E44DA2}"/>
              </a:ext>
            </a:extLst>
          </p:cNvPr>
          <p:cNvCxnSpPr>
            <a:cxnSpLocks/>
          </p:cNvCxnSpPr>
          <p:nvPr/>
        </p:nvCxnSpPr>
        <p:spPr>
          <a:xfrm>
            <a:off x="4754880" y="2544985"/>
            <a:ext cx="3617595" cy="680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0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A2927-4467-996A-B3D2-DB264BC23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D206AA-D3F9-8756-CC8E-04364C09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27" y="3011806"/>
            <a:ext cx="7466954" cy="33245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280F-1F5D-BF9E-3A53-FA748D38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0713"/>
            <a:ext cx="10688955" cy="6285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Sentence BERT models can accurately score similarity between text strings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ED2166-A8FD-FA4C-F1B5-38FBBC0F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Reranking with Sentence BERT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93A2-9F63-C4B4-ACF1-8A18C3467DD1}"/>
              </a:ext>
            </a:extLst>
          </p:cNvPr>
          <p:cNvSpPr txBox="1"/>
          <p:nvPr/>
        </p:nvSpPr>
        <p:spPr>
          <a:xfrm>
            <a:off x="2980204" y="6336341"/>
            <a:ext cx="576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</a:t>
            </a:r>
            <a:r>
              <a:rPr lang="en-US" dirty="0" err="1">
                <a:hlinkClick r:id="rId3"/>
              </a:rPr>
              <a:t>Pincone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Rerankers</a:t>
            </a:r>
            <a:r>
              <a:rPr lang="en-US" dirty="0">
                <a:hlinkClick r:id="rId3"/>
              </a:rPr>
              <a:t> and Two-Stage Retrieval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815E2-67EC-034A-CEFA-90FCF39DC39B}"/>
              </a:ext>
            </a:extLst>
          </p:cNvPr>
          <p:cNvSpPr txBox="1"/>
          <p:nvPr/>
        </p:nvSpPr>
        <p:spPr>
          <a:xfrm>
            <a:off x="4184790" y="1861217"/>
            <a:ext cx="3456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Inputs are query and candidate document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BB8A49-B33D-F1A7-E760-FACEEF1CCFB2}"/>
              </a:ext>
            </a:extLst>
          </p:cNvPr>
          <p:cNvCxnSpPr>
            <a:cxnSpLocks/>
          </p:cNvCxnSpPr>
          <p:nvPr/>
        </p:nvCxnSpPr>
        <p:spPr>
          <a:xfrm>
            <a:off x="6000789" y="2692216"/>
            <a:ext cx="1308696" cy="4624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191F57-87E7-3B35-833E-FD0C7A92E069}"/>
              </a:ext>
            </a:extLst>
          </p:cNvPr>
          <p:cNvSpPr txBox="1"/>
          <p:nvPr/>
        </p:nvSpPr>
        <p:spPr>
          <a:xfrm>
            <a:off x="8191005" y="4576044"/>
            <a:ext cx="3807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Transformer layers process both documents simultaneously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F4240A-82F9-81D8-B614-6DFAF481A0BC}"/>
              </a:ext>
            </a:extLst>
          </p:cNvPr>
          <p:cNvCxnSpPr>
            <a:cxnSpLocks/>
          </p:cNvCxnSpPr>
          <p:nvPr/>
        </p:nvCxnSpPr>
        <p:spPr>
          <a:xfrm flipH="1">
            <a:off x="7178040" y="4874895"/>
            <a:ext cx="10129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6E4189-BF42-12F8-6DB7-9EF64047AAF0}"/>
              </a:ext>
            </a:extLst>
          </p:cNvPr>
          <p:cNvSpPr txBox="1"/>
          <p:nvPr/>
        </p:nvSpPr>
        <p:spPr>
          <a:xfrm>
            <a:off x="348615" y="523990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Similarity Scores ranked for final result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C6A6E0-706E-5977-1738-E40FA9075B51}"/>
              </a:ext>
            </a:extLst>
          </p:cNvPr>
          <p:cNvCxnSpPr>
            <a:cxnSpLocks/>
          </p:cNvCxnSpPr>
          <p:nvPr/>
        </p:nvCxnSpPr>
        <p:spPr>
          <a:xfrm>
            <a:off x="3742834" y="5747287"/>
            <a:ext cx="1389236" cy="2135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BBF051-5AED-6DF9-C26E-DCC42055FE2B}"/>
              </a:ext>
            </a:extLst>
          </p:cNvPr>
          <p:cNvCxnSpPr>
            <a:cxnSpLocks/>
          </p:cNvCxnSpPr>
          <p:nvPr/>
        </p:nvCxnSpPr>
        <p:spPr>
          <a:xfrm flipH="1">
            <a:off x="4120515" y="2692215"/>
            <a:ext cx="1880274" cy="5134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C8EB9-A4DA-522F-F3F3-6199E4C40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A78-6D7E-E4B6-11FA-80B85555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2334260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1B107-3411-EAA8-AE6A-84751300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6421-D3C5-F4CB-AC96-494B89AB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3072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Spare text embedding is an alternative to dense embedding   </a:t>
            </a:r>
          </a:p>
          <a:p>
            <a:r>
              <a:rPr lang="en-US" b="1" dirty="0"/>
              <a:t>Spare encoders produce long embedding vectors </a:t>
            </a:r>
            <a:r>
              <a:rPr lang="en-US" dirty="0"/>
              <a:t>of mostly 0 values    </a:t>
            </a:r>
          </a:p>
          <a:p>
            <a:pPr lvl="1"/>
            <a:r>
              <a:rPr lang="en-US" dirty="0"/>
              <a:t>Length of vector = length of vocabulary   </a:t>
            </a:r>
          </a:p>
          <a:p>
            <a:pPr lvl="1"/>
            <a:r>
              <a:rPr lang="en-US" dirty="0"/>
              <a:t>Each vocabulary word encoded by position in the encoding vector</a:t>
            </a:r>
          </a:p>
          <a:p>
            <a:pPr lvl="1"/>
            <a:r>
              <a:rPr lang="en-US" dirty="0"/>
              <a:t>Any given document has only a fraction of total vocabulary  </a:t>
            </a:r>
          </a:p>
          <a:p>
            <a:r>
              <a:rPr lang="en-US" dirty="0"/>
              <a:t>Embedding example:   </a:t>
            </a:r>
          </a:p>
          <a:p>
            <a:pPr marL="457200" lvl="1" indent="0">
              <a:buNone/>
            </a:pPr>
            <a:r>
              <a:rPr lang="en-US" dirty="0"/>
              <a:t>“A dog ran in from the street”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E261AE-6CD7-1E9A-2137-4D6C59AA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BDC40F-0526-DF54-9316-68E8291C7BBD}"/>
              </a:ext>
            </a:extLst>
          </p:cNvPr>
          <p:cNvSpPr/>
          <p:nvPr/>
        </p:nvSpPr>
        <p:spPr>
          <a:xfrm>
            <a:off x="155508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52D93E-85E6-216D-7AD4-6302F131F70C}"/>
              </a:ext>
            </a:extLst>
          </p:cNvPr>
          <p:cNvSpPr txBox="1"/>
          <p:nvPr/>
        </p:nvSpPr>
        <p:spPr>
          <a:xfrm rot="16200000">
            <a:off x="1221138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F03E10-D133-D515-AA26-4CA713024510}"/>
              </a:ext>
            </a:extLst>
          </p:cNvPr>
          <p:cNvSpPr/>
          <p:nvPr/>
        </p:nvSpPr>
        <p:spPr>
          <a:xfrm>
            <a:off x="2016754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474A03-66A3-94F2-4CB9-FFB96A2A8D45}"/>
              </a:ext>
            </a:extLst>
          </p:cNvPr>
          <p:cNvSpPr txBox="1"/>
          <p:nvPr/>
        </p:nvSpPr>
        <p:spPr>
          <a:xfrm rot="16200000">
            <a:off x="1682804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C85970-C141-B64A-0D36-EC3614F65B7B}"/>
              </a:ext>
            </a:extLst>
          </p:cNvPr>
          <p:cNvSpPr/>
          <p:nvPr/>
        </p:nvSpPr>
        <p:spPr>
          <a:xfrm>
            <a:off x="2478421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3A8FBB-A8F9-8C53-7645-5776DA09C9CC}"/>
              </a:ext>
            </a:extLst>
          </p:cNvPr>
          <p:cNvSpPr txBox="1"/>
          <p:nvPr/>
        </p:nvSpPr>
        <p:spPr>
          <a:xfrm rot="16200000">
            <a:off x="2144471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DA2CA-1AF5-BBE7-A825-8379E880FA95}"/>
              </a:ext>
            </a:extLst>
          </p:cNvPr>
          <p:cNvSpPr/>
          <p:nvPr/>
        </p:nvSpPr>
        <p:spPr>
          <a:xfrm>
            <a:off x="2940088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C7325E-9E87-48D5-DF51-14EC2C3BCD64}"/>
              </a:ext>
            </a:extLst>
          </p:cNvPr>
          <p:cNvSpPr txBox="1"/>
          <p:nvPr/>
        </p:nvSpPr>
        <p:spPr>
          <a:xfrm rot="16200000">
            <a:off x="2606139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dog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812AB2-DC2E-E3E6-906B-5089EF8399E8}"/>
              </a:ext>
            </a:extLst>
          </p:cNvPr>
          <p:cNvSpPr/>
          <p:nvPr/>
        </p:nvSpPr>
        <p:spPr>
          <a:xfrm>
            <a:off x="3401755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4D5401-7EC6-F7E8-C5CF-7720CDE0FD1A}"/>
              </a:ext>
            </a:extLst>
          </p:cNvPr>
          <p:cNvSpPr txBox="1"/>
          <p:nvPr/>
        </p:nvSpPr>
        <p:spPr>
          <a:xfrm rot="16200000">
            <a:off x="3067806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89BA4B-AFFE-7757-42FC-75D2D34C877F}"/>
              </a:ext>
            </a:extLst>
          </p:cNvPr>
          <p:cNvSpPr/>
          <p:nvPr/>
        </p:nvSpPr>
        <p:spPr>
          <a:xfrm>
            <a:off x="386342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0FD4B7-090E-83FB-45F0-1C637D6B102E}"/>
              </a:ext>
            </a:extLst>
          </p:cNvPr>
          <p:cNvSpPr txBox="1"/>
          <p:nvPr/>
        </p:nvSpPr>
        <p:spPr>
          <a:xfrm rot="16200000">
            <a:off x="3529473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AD25C5-F5BB-56D7-B799-B8E62205847A}"/>
              </a:ext>
            </a:extLst>
          </p:cNvPr>
          <p:cNvSpPr/>
          <p:nvPr/>
        </p:nvSpPr>
        <p:spPr>
          <a:xfrm>
            <a:off x="432508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336A34-35A1-3E56-53F7-1D0CFA01A5FD}"/>
              </a:ext>
            </a:extLst>
          </p:cNvPr>
          <p:cNvSpPr txBox="1"/>
          <p:nvPr/>
        </p:nvSpPr>
        <p:spPr>
          <a:xfrm rot="16200000">
            <a:off x="3991140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0A958B-2E3A-4FCE-40F3-A2D8AEB93F0F}"/>
              </a:ext>
            </a:extLst>
          </p:cNvPr>
          <p:cNvSpPr/>
          <p:nvPr/>
        </p:nvSpPr>
        <p:spPr>
          <a:xfrm>
            <a:off x="478675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D9ADA3-9402-BA56-924A-10378EBB08C5}"/>
              </a:ext>
            </a:extLst>
          </p:cNvPr>
          <p:cNvSpPr txBox="1"/>
          <p:nvPr/>
        </p:nvSpPr>
        <p:spPr>
          <a:xfrm rot="16200000">
            <a:off x="4452807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both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AE9DE8-86EE-3E16-8A14-99F92688EB4B}"/>
              </a:ext>
            </a:extLst>
          </p:cNvPr>
          <p:cNvSpPr/>
          <p:nvPr/>
        </p:nvSpPr>
        <p:spPr>
          <a:xfrm>
            <a:off x="524842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9B799-236F-BE9C-2930-B07CA57A4634}"/>
              </a:ext>
            </a:extLst>
          </p:cNvPr>
          <p:cNvSpPr txBox="1"/>
          <p:nvPr/>
        </p:nvSpPr>
        <p:spPr>
          <a:xfrm rot="16200000">
            <a:off x="4914474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half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7C29D-F6FD-A452-FC72-E8A00D62CD08}"/>
              </a:ext>
            </a:extLst>
          </p:cNvPr>
          <p:cNvSpPr/>
          <p:nvPr/>
        </p:nvSpPr>
        <p:spPr>
          <a:xfrm>
            <a:off x="5710090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D0C566-E02C-90FB-AD1B-2006D51BB8B2}"/>
              </a:ext>
            </a:extLst>
          </p:cNvPr>
          <p:cNvSpPr txBox="1"/>
          <p:nvPr/>
        </p:nvSpPr>
        <p:spPr>
          <a:xfrm rot="16200000">
            <a:off x="5376140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9CD582-E809-0542-6B0A-D6AFECB220B8}"/>
              </a:ext>
            </a:extLst>
          </p:cNvPr>
          <p:cNvSpPr/>
          <p:nvPr/>
        </p:nvSpPr>
        <p:spPr>
          <a:xfrm>
            <a:off x="617175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A676F6-AF57-FD07-FBE3-81777E2995ED}"/>
              </a:ext>
            </a:extLst>
          </p:cNvPr>
          <p:cNvSpPr txBox="1"/>
          <p:nvPr/>
        </p:nvSpPr>
        <p:spPr>
          <a:xfrm rot="16200000">
            <a:off x="5837807" y="4951669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from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524110-50ED-31FA-BBCB-366B88FA32BC}"/>
              </a:ext>
            </a:extLst>
          </p:cNvPr>
          <p:cNvSpPr/>
          <p:nvPr/>
        </p:nvSpPr>
        <p:spPr>
          <a:xfrm>
            <a:off x="778759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328668-61F8-FE69-5504-CF24E68F5335}"/>
              </a:ext>
            </a:extLst>
          </p:cNvPr>
          <p:cNvSpPr txBox="1"/>
          <p:nvPr/>
        </p:nvSpPr>
        <p:spPr>
          <a:xfrm rot="16200000">
            <a:off x="7453642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road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D36A86-46BD-FE3F-472D-2E6148D704CE}"/>
              </a:ext>
            </a:extLst>
          </p:cNvPr>
          <p:cNvSpPr/>
          <p:nvPr/>
        </p:nvSpPr>
        <p:spPr>
          <a:xfrm>
            <a:off x="824925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BF54AF-65A5-075F-3750-46047A66805F}"/>
              </a:ext>
            </a:extLst>
          </p:cNvPr>
          <p:cNvSpPr txBox="1"/>
          <p:nvPr/>
        </p:nvSpPr>
        <p:spPr>
          <a:xfrm rot="16200000">
            <a:off x="7915309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street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EB98E5-8432-08DC-62BE-4DFD3B06313A}"/>
              </a:ext>
            </a:extLst>
          </p:cNvPr>
          <p:cNvSpPr/>
          <p:nvPr/>
        </p:nvSpPr>
        <p:spPr>
          <a:xfrm>
            <a:off x="871092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AC4823-5C46-875A-19AB-B0AD2655D0E9}"/>
              </a:ext>
            </a:extLst>
          </p:cNvPr>
          <p:cNvSpPr txBox="1"/>
          <p:nvPr/>
        </p:nvSpPr>
        <p:spPr>
          <a:xfrm rot="16200000">
            <a:off x="8376976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alley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61B3D1-3892-5266-E15B-51DB7497CF55}"/>
              </a:ext>
            </a:extLst>
          </p:cNvPr>
          <p:cNvSpPr/>
          <p:nvPr/>
        </p:nvSpPr>
        <p:spPr>
          <a:xfrm>
            <a:off x="917259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FE69D2-9512-5B06-75CE-3374A4EC6F0C}"/>
              </a:ext>
            </a:extLst>
          </p:cNvPr>
          <p:cNvSpPr txBox="1"/>
          <p:nvPr/>
        </p:nvSpPr>
        <p:spPr>
          <a:xfrm rot="16200000">
            <a:off x="8838643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/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41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50AE3-BC69-CC42-1F5D-D31DA22BE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A23DD-0B4C-B818-C36D-017FA7A8E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Spare text embedding is an alternative to dense embedding   </a:t>
                </a:r>
              </a:p>
              <a:p>
                <a:r>
                  <a:rPr lang="en-US" dirty="0"/>
                  <a:t>Example distance between embeddings:   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“A </a:t>
                </a:r>
                <a:r>
                  <a:rPr lang="en-US" dirty="0">
                    <a:solidFill>
                      <a:srgbClr val="FF0000"/>
                    </a:solidFill>
                  </a:rPr>
                  <a:t>dog</a:t>
                </a:r>
                <a:r>
                  <a:rPr lang="en-US" dirty="0"/>
                  <a:t> ran in from </a:t>
                </a:r>
                <a:r>
                  <a:rPr lang="en-US" dirty="0">
                    <a:solidFill>
                      <a:srgbClr val="FF0000"/>
                    </a:solidFill>
                  </a:rPr>
                  <a:t>the street</a:t>
                </a:r>
                <a:r>
                  <a:rPr lang="en-US" dirty="0"/>
                  <a:t>”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“The </a:t>
                </a:r>
                <a:r>
                  <a:rPr lang="en-US" dirty="0">
                    <a:solidFill>
                      <a:srgbClr val="FF0000"/>
                    </a:solidFill>
                  </a:rPr>
                  <a:t>dog</a:t>
                </a:r>
                <a:r>
                  <a:rPr lang="en-US" dirty="0"/>
                  <a:t> was walking in </a:t>
                </a:r>
                <a:r>
                  <a:rPr lang="en-US" dirty="0">
                    <a:solidFill>
                      <a:srgbClr val="FF0000"/>
                    </a:solidFill>
                  </a:rPr>
                  <a:t>the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street</a:t>
                </a:r>
                <a:r>
                  <a:rPr lang="en-US" dirty="0"/>
                  <a:t>” </a:t>
                </a:r>
              </a:p>
              <a:p>
                <a:r>
                  <a:rPr lang="en-US" dirty="0"/>
                  <a:t>We can measure distance using </a:t>
                </a:r>
                <a:r>
                  <a:rPr lang="en-US" b="1" dirty="0"/>
                  <a:t>Jaccard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sets of words in the natural language </a:t>
                </a:r>
              </a:p>
              <a:p>
                <a:r>
                  <a:rPr lang="en-US" dirty="0"/>
                  <a:t>Jaccard distance is based on </a:t>
                </a:r>
                <a:r>
                  <a:rPr lang="en-US" b="1" dirty="0"/>
                  <a:t>set theory </a:t>
                </a:r>
              </a:p>
              <a:p>
                <a:pPr lvl="1"/>
                <a:r>
                  <a:rPr lang="en-US" dirty="0"/>
                  <a:t>A word is in a set or it is not</a:t>
                </a:r>
              </a:p>
              <a:p>
                <a:pPr lvl="1"/>
                <a:r>
                  <a:rPr lang="en-US" dirty="0"/>
                  <a:t>If a word occurs multiple times, we only code as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 example of a </a:t>
                </a:r>
                <a:r>
                  <a:rPr lang="en-US" dirty="0">
                    <a:hlinkClick r:id="rId2"/>
                  </a:rPr>
                  <a:t>bag of words model</a:t>
                </a:r>
                <a:r>
                  <a:rPr lang="en-US" dirty="0"/>
                  <a:t>, order does not matter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A23DD-0B4C-B818-C36D-017FA7A8E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78988FD-78BC-4123-7B48-F12AD901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</p:spTree>
    <p:extLst>
      <p:ext uri="{BB962C8B-B14F-4D97-AF65-F5344CB8AC3E}">
        <p14:creationId xmlns:p14="http://schemas.microsoft.com/office/powerpoint/2010/main" val="134091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Web search </a:t>
                </a:r>
                <a:r>
                  <a:rPr lang="en-US" dirty="0"/>
                  <a:t>is undoubtedly the most widely used data mining application</a:t>
                </a:r>
                <a:endParaRPr lang="en-US" b="1" dirty="0"/>
              </a:p>
              <a:p>
                <a:r>
                  <a:rPr lang="en-US" dirty="0"/>
                  <a:t>Major search engines, like Google, Bing, Yahoo!, Baidu are complex</a:t>
                </a:r>
              </a:p>
              <a:p>
                <a:pPr lvl="1"/>
                <a:r>
                  <a:rPr lang="en-US" dirty="0"/>
                  <a:t>Employ multiple algorithms </a:t>
                </a:r>
              </a:p>
              <a:p>
                <a:pPr lvl="1"/>
                <a:r>
                  <a:rPr lang="en-US" dirty="0"/>
                  <a:t>Based on page content and hyperlinks</a:t>
                </a:r>
              </a:p>
              <a:p>
                <a:pPr lvl="1"/>
                <a:r>
                  <a:rPr lang="en-US" dirty="0"/>
                  <a:t>Typically use other information – e.g. user profiles and history</a:t>
                </a:r>
              </a:p>
              <a:p>
                <a:r>
                  <a:rPr lang="en-US" dirty="0"/>
                  <a:t>Complexity arises from:</a:t>
                </a:r>
              </a:p>
              <a:p>
                <a:pPr lvl="1"/>
                <a:r>
                  <a:rPr lang="en-US" dirty="0"/>
                  <a:t>Massive data volumes </a:t>
                </a:r>
              </a:p>
              <a:p>
                <a:pPr lvl="1"/>
                <a:r>
                  <a:rPr lang="en-US" dirty="0"/>
                  <a:t>Unlimited number of possible queries - can’t really know user intent</a:t>
                </a:r>
              </a:p>
              <a:p>
                <a:pPr lvl="1"/>
                <a:r>
                  <a:rPr lang="en-US" dirty="0"/>
                  <a:t>Pages in many formats, text, images, videos, documents, etc. </a:t>
                </a:r>
              </a:p>
              <a:p>
                <a:pPr lvl="1"/>
                <a:r>
                  <a:rPr lang="en-US" dirty="0"/>
                  <a:t>Web spam</a:t>
                </a:r>
              </a:p>
              <a:p>
                <a:pPr lvl="1"/>
                <a:r>
                  <a:rPr lang="en-US" dirty="0"/>
                  <a:t>Enormous number of topics</a:t>
                </a:r>
              </a:p>
              <a:p>
                <a:r>
                  <a:rPr lang="en-US" dirty="0"/>
                  <a:t>Small number of large companies dominate search   </a:t>
                </a:r>
              </a:p>
              <a:p>
                <a:pPr lvl="1"/>
                <a:r>
                  <a:rPr lang="en-US" dirty="0"/>
                  <a:t>Google’s US market share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90%</m:t>
                    </m:r>
                  </m:oMath>
                </a14:m>
                <a:r>
                  <a:rPr lang="en-US" dirty="0"/>
                  <a:t>, 2024 </a:t>
                </a:r>
              </a:p>
              <a:p>
                <a:pPr lvl="1"/>
                <a:r>
                  <a:rPr lang="en-US" dirty="0"/>
                  <a:t>Trade secrets make study of this subject difficult – cannot know details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  <a:blipFill>
                <a:blip r:embed="rId2"/>
                <a:stretch>
                  <a:fillRect l="-104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363DD-F5B4-1339-08C7-FEDE6A49A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C713-83B4-855A-5E7E-831712A87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Simple </a:t>
            </a:r>
            <a:r>
              <a:rPr lang="en-US" dirty="0">
                <a:hlinkClick r:id="rId2"/>
              </a:rPr>
              <a:t>TF-IDF</a:t>
            </a:r>
            <a:r>
              <a:rPr lang="en-US" dirty="0"/>
              <a:t> is a method to normalize sparse similarity vectors   </a:t>
            </a:r>
          </a:p>
          <a:p>
            <a:r>
              <a:rPr lang="en-US" dirty="0"/>
              <a:t>Simple Jaccard metrics suffer from several deficiencies </a:t>
            </a:r>
          </a:p>
          <a:p>
            <a:pPr lvl="1"/>
            <a:r>
              <a:rPr lang="en-US" dirty="0"/>
              <a:t>Cannot account for a more relevant document using a key term multiple times</a:t>
            </a:r>
          </a:p>
          <a:p>
            <a:pPr lvl="1"/>
            <a:r>
              <a:rPr lang="en-US" dirty="0"/>
              <a:t>Does not account for the rarity of a key term in the entire corpus</a:t>
            </a:r>
          </a:p>
          <a:p>
            <a:r>
              <a:rPr lang="en-US" dirty="0"/>
              <a:t>TF-IDF computes weight to adjust for the foregoing  </a:t>
            </a:r>
          </a:p>
          <a:p>
            <a:pPr lvl="1"/>
            <a:r>
              <a:rPr lang="en-US" dirty="0"/>
              <a:t>Term frequency is the frequency that a term or word appears in a document </a:t>
            </a:r>
          </a:p>
          <a:p>
            <a:pPr lvl="1"/>
            <a:r>
              <a:rPr lang="en-US" dirty="0"/>
              <a:t>Inverse document frequency is the log of the ratio of number of documents to the number of documents where the term occurs. </a:t>
            </a:r>
          </a:p>
          <a:p>
            <a:r>
              <a:rPr lang="en-US" dirty="0"/>
              <a:t>TF-IDF is another example of a </a:t>
            </a:r>
            <a:r>
              <a:rPr lang="en-US" b="1" dirty="0"/>
              <a:t>bag of words model</a:t>
            </a:r>
          </a:p>
          <a:p>
            <a:pPr lvl="1"/>
            <a:r>
              <a:rPr lang="en-US" b="1" dirty="0"/>
              <a:t>Word order does not matter!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812F0-DBE8-D452-DCA3-2D3D1266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</p:spTree>
    <p:extLst>
      <p:ext uri="{BB962C8B-B14F-4D97-AF65-F5344CB8AC3E}">
        <p14:creationId xmlns:p14="http://schemas.microsoft.com/office/powerpoint/2010/main" val="21948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ED9CD-6833-88FD-12F5-0705E8247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41888-2372-D7EA-6480-B7C37BBE4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</a:t>
                </a:r>
                <a:r>
                  <a:rPr lang="en-US" dirty="0">
                    <a:hlinkClick r:id="rId2"/>
                  </a:rPr>
                  <a:t>TF-IDF</a:t>
                </a:r>
                <a:r>
                  <a:rPr lang="en-US" dirty="0"/>
                  <a:t> is a method to normalize sparse similarity vectors   </a:t>
                </a:r>
              </a:p>
              <a:p>
                <a:r>
                  <a:rPr lang="en-US" dirty="0"/>
                  <a:t>The basic formulation of </a:t>
                </a:r>
                <a:r>
                  <a:rPr lang="en-US" b="1" dirty="0"/>
                  <a:t>term frequency (TF</a:t>
                </a:r>
                <a:r>
                  <a:rPr lang="en-US" dirty="0"/>
                  <a:t>) in corpus of documents,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the frequency or count of occurrence of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basic formulation of </a:t>
                </a:r>
                <a:r>
                  <a:rPr lang="en-US" b="1" dirty="0"/>
                  <a:t>inverse document frequency (IDF) </a:t>
                </a:r>
                <a:r>
                  <a:rPr lang="en-US" dirty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is the number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number of documents in the corpus containing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41888-2372-D7EA-6480-B7C37BBE4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D9F42A3-CAD6-F635-15BF-E862F30B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</p:spTree>
    <p:extLst>
      <p:ext uri="{BB962C8B-B14F-4D97-AF65-F5344CB8AC3E}">
        <p14:creationId xmlns:p14="http://schemas.microsoft.com/office/powerpoint/2010/main" val="24041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1C9CC-D22A-52E1-5723-7520A83CA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A0E-1C2E-534C-B35A-A0BDE39E7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3"/>
                <a:ext cx="10515600" cy="52252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</a:t>
                </a:r>
                <a:r>
                  <a:rPr lang="en-US" dirty="0">
                    <a:hlinkClick r:id="rId2"/>
                  </a:rPr>
                  <a:t>TF-IDF</a:t>
                </a:r>
                <a:r>
                  <a:rPr lang="en-US" dirty="0"/>
                  <a:t> is a method to normalize sparse similarity vectors   </a:t>
                </a:r>
              </a:p>
              <a:p>
                <a:r>
                  <a:rPr lang="en-US" dirty="0"/>
                  <a:t>Taking the product to compute TF-IDF weight for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within corpus of documents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Use TF-IDF weights to compute sparse vector (cosine) similarity between two documents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A0E-1C2E-534C-B35A-A0BDE39E7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3"/>
                <a:ext cx="10515600" cy="5225236"/>
              </a:xfrm>
              <a:blipFill>
                <a:blip r:embed="rId3"/>
                <a:stretch>
                  <a:fillRect l="-1217" t="-186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7DB94DC-EB08-DAAE-A3F5-BDBD548A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6ED6E-936D-18A6-EBD4-F713EEBD3670}"/>
              </a:ext>
            </a:extLst>
          </p:cNvPr>
          <p:cNvSpPr txBox="1"/>
          <p:nvPr/>
        </p:nvSpPr>
        <p:spPr>
          <a:xfrm>
            <a:off x="1545928" y="3255929"/>
            <a:ext cx="42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 frequency weight increases as number of occurrences increase in a document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23C5C-7F3F-C4F1-F3A5-607F47EE24F8}"/>
              </a:ext>
            </a:extLst>
          </p:cNvPr>
          <p:cNvSpPr txBox="1"/>
          <p:nvPr/>
        </p:nvSpPr>
        <p:spPr>
          <a:xfrm>
            <a:off x="7078980" y="3143161"/>
            <a:ext cx="42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Inverse document frequency increases as the log of rarity of the term increases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6889A2-6F85-D849-550A-B45CD7A618FE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683338" y="2914650"/>
            <a:ext cx="2282960" cy="3412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5064C-EAAB-4B7C-D965-569BA08D49A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973358" y="2827506"/>
            <a:ext cx="1243032" cy="3156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AAFCA-2D1C-89CC-867B-6E695F78E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84F17-0BA0-B336-43EC-5EFF8ADEC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is widely used and is considered a benchmark to measure sparse embedding model performance   </a:t>
                </a:r>
              </a:p>
              <a:p>
                <a:r>
                  <a:rPr lang="en-US" dirty="0"/>
                  <a:t> 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Larger score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higher similarity </a:t>
                </a:r>
              </a:p>
              <a:p>
                <a:r>
                  <a:rPr lang="en-US" dirty="0"/>
                  <a:t>The BM25 is another </a:t>
                </a:r>
                <a:r>
                  <a:rPr lang="en-US" b="1" dirty="0"/>
                  <a:t>bag of words model</a:t>
                </a:r>
                <a:r>
                  <a:rPr lang="en-US" dirty="0"/>
                  <a:t>     </a:t>
                </a:r>
              </a:p>
              <a:p>
                <a:r>
                  <a:rPr lang="en-US" dirty="0"/>
                  <a:t>Ordering documents by BM25 scores ranks documents with respect to the query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84F17-0BA0-B336-43EC-5EFF8ADEC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80322EC-E44A-DBFD-BAFD-FB1385FA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69429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CC7BF-0AD8-47CE-63E8-1A10C519B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D2188-82B7-241B-AC59-FED1907AF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Query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set of key words in the query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the frequency of key work  in the document 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the size or word count of the document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𝑎𝑣𝑔𝑑𝑙</m:t>
                    </m:r>
                  </m:oMath>
                </a14:m>
                <a:r>
                  <a:rPr lang="en-US" dirty="0"/>
                  <a:t> is the average size or word count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hyperparameter, typically in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[1.2,2.0]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hyperparameter with default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0.75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BM25 score is summed over all key words in the query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D2188-82B7-241B-AC59-FED1907AF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1804" b="-2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5BE843A-6896-7BC5-3BEF-44BDAF5B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345727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F9662-8456-718A-8B77-A8442F51B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BAAB7-4A5B-459F-526C-5B9F2D203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And another form of IDF is used: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𝐼𝐷𝐹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+0.5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+0.5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Where,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total number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number of documents containing keyword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corpus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BAAB7-4A5B-459F-526C-5B9F2D203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CB8B3E2-AC1B-6208-5A59-9CD32958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3167209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9FE07-B3FF-B056-E1CA-DD07D5987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6EF32-4854-69BC-6A65-834B08B03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650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Hyperparameters of the BM25 model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term-frequency saturation hyperparameter</a:t>
                </a:r>
              </a:p>
              <a:p>
                <a:pPr lvl="1"/>
                <a:r>
                  <a:rPr lang="en-US" dirty="0"/>
                  <a:t>Default values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[1.2, 2.0]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hlinkClick r:id="rId2"/>
                  </a:rPr>
                  <a:t>Elastic</a:t>
                </a:r>
                <a:r>
                  <a:rPr lang="en-US" dirty="0"/>
                  <a:t>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limits effect of term count in a query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𝑠𝑐𝑜𝑟𝑒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IDF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the normalization weight hyperparameter</a:t>
                </a:r>
              </a:p>
              <a:p>
                <a:pPr lvl="1"/>
                <a:r>
                  <a:rPr lang="en-US" dirty="0"/>
                  <a:t>Default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reduces effect of document length compared to average length</a:t>
                </a:r>
              </a:p>
              <a:p>
                <a:pPr lvl="1"/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</m:t>
                    </m:r>
                  </m:oMath>
                </a14:m>
                <a:r>
                  <a:rPr lang="en-US" dirty="0"/>
                  <a:t>, effect of document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6EF32-4854-69BC-6A65-834B08B03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650133"/>
              </a:xfrm>
              <a:blipFill>
                <a:blip r:embed="rId3"/>
                <a:stretch>
                  <a:fillRect l="-1217" t="-1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7DC0FA86-20DF-F338-E34A-76327D53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142997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D2981-2ECC-3464-8CB9-2EE2C5606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8811C-1506-06DE-DCD7-896881425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110712"/>
                <a:ext cx="4636770" cy="5650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Hyperparameters of the BM25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term-frequency saturation hyperparameter</a:t>
                </a:r>
              </a:p>
              <a:p>
                <a:r>
                  <a:rPr lang="en-US" dirty="0"/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sets a lower saturation point for term frequency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8811C-1506-06DE-DCD7-896881425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110712"/>
                <a:ext cx="4636770" cy="5650133"/>
              </a:xfrm>
              <a:blipFill>
                <a:blip r:embed="rId2"/>
                <a:stretch>
                  <a:fillRect l="-2763" t="-1726" r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0B257DA-C417-3936-53CA-BD9C7595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752899-4861-C102-3AEC-0D2A4545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494" y="1051814"/>
            <a:ext cx="6826506" cy="451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B25BE6-6355-6CE5-5644-B04795C51189}"/>
              </a:ext>
            </a:extLst>
          </p:cNvPr>
          <p:cNvCxnSpPr>
            <a:cxnSpLocks/>
          </p:cNvCxnSpPr>
          <p:nvPr/>
        </p:nvCxnSpPr>
        <p:spPr>
          <a:xfrm>
            <a:off x="4789170" y="3571875"/>
            <a:ext cx="2954655" cy="8001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CEFB32-4ABA-95CD-91F0-4F7E3AC0ED46}"/>
              </a:ext>
            </a:extLst>
          </p:cNvPr>
          <p:cNvSpPr txBox="1"/>
          <p:nvPr/>
        </p:nvSpPr>
        <p:spPr>
          <a:xfrm>
            <a:off x="6298883" y="5434711"/>
            <a:ext cx="506920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Plot from Elastic documentation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69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2CB19-1A52-B223-A2FD-7819E2D46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57635-D2B4-1563-0D6C-72EFDE073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characterize the performance of BM25 models? </a:t>
                </a:r>
              </a:p>
              <a:p>
                <a:r>
                  <a:rPr lang="en-US" dirty="0"/>
                  <a:t>How can we efficiently work with the large BM25 vocabulary? </a:t>
                </a:r>
              </a:p>
              <a:p>
                <a:pPr lvl="1"/>
                <a:r>
                  <a:rPr lang="en-US" dirty="0"/>
                  <a:t>Vector is of length of the vocabulary,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a </a:t>
                </a:r>
                <a:r>
                  <a:rPr lang="en-US" b="1" dirty="0"/>
                  <a:t>hash table </a:t>
                </a:r>
                <a:r>
                  <a:rPr lang="en-US" dirty="0"/>
                  <a:t>such as dictionary to create </a:t>
                </a:r>
                <a:r>
                  <a:rPr lang="en-US" b="1" dirty="0"/>
                  <a:t>inverted index </a:t>
                </a:r>
                <a:r>
                  <a:rPr lang="en-US" dirty="0"/>
                  <a:t>of corpus!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err="1"/>
                  <a:t>doc_term_frequencies</a:t>
                </a:r>
                <a:r>
                  <a:rPr lang="en-US" dirty="0"/>
                  <a:t> = {</a:t>
                </a:r>
                <a:br>
                  <a:rPr lang="en-US" dirty="0"/>
                </a:br>
                <a:r>
                  <a:rPr lang="en-US" dirty="0"/>
                  <a:t>                                              "cat": 2,</a:t>
                </a:r>
                <a:br>
                  <a:rPr lang="en-US" dirty="0"/>
                </a:br>
                <a:r>
                  <a:rPr lang="en-US" dirty="0"/>
                  <a:t>                                              "feline": 1,</a:t>
                </a:r>
                <a:br>
                  <a:rPr lang="en-US" dirty="0"/>
                </a:br>
                <a:r>
                  <a:rPr lang="en-US" dirty="0"/>
                  <a:t>                                              "purr": 1,</a:t>
                </a:r>
                <a:br>
                  <a:rPr lang="en-US" dirty="0"/>
                </a:br>
                <a:r>
                  <a:rPr lang="en-US" dirty="0"/>
                  <a:t>                                               </a:t>
                </a:r>
                <a:r>
                  <a:rPr lang="en-US" i="1" dirty="0"/>
                  <a:t># ...</a:t>
                </a:r>
                <a:br>
                  <a:rPr lang="en-US" dirty="0"/>
                </a:br>
                <a:r>
                  <a:rPr lang="en-US" dirty="0"/>
                  <a:t>}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Computational complexity of BM25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BM25 makes a linear scan of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complexity limits scaling to massive corpus size</a:t>
                </a:r>
              </a:p>
              <a:p>
                <a:r>
                  <a:rPr lang="en-US" dirty="0"/>
                  <a:t>Recall of BM25 is limited by need for exact work match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57635-D2B4-1563-0D6C-72EFDE073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043" t="-2255" b="-3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AC3CBEF-AED2-BD75-0315-A1D707CF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299431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4C2BE-8269-04D6-701A-EACEB335B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0AF0-EDAF-C364-AD20-02FEF8D1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Sparse-Dense Pipelines</a:t>
            </a:r>
          </a:p>
        </p:txBody>
      </p:sp>
    </p:spTree>
    <p:extLst>
      <p:ext uri="{BB962C8B-B14F-4D97-AF65-F5344CB8AC3E}">
        <p14:creationId xmlns:p14="http://schemas.microsoft.com/office/powerpoint/2010/main" val="370658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904F-6B0E-2277-CFBE-978784BFE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E589-5BDE-6699-F9F3-FF57CACB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9A5A-4E55-96BE-1039-71C8305C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pitfalls in web search</a:t>
            </a:r>
          </a:p>
          <a:p>
            <a:r>
              <a:rPr lang="en-US" dirty="0"/>
              <a:t>Limited length query may not incorporate semantics and context</a:t>
            </a:r>
          </a:p>
          <a:p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</a:t>
            </a:r>
            <a:r>
              <a:rPr lang="en-US" i="1" dirty="0"/>
              <a:t>Jaguar numbers</a:t>
            </a:r>
            <a:r>
              <a:rPr lang="en-US" dirty="0"/>
              <a:t>’ could refer to an endangered large cat, an automobile, a sports team, or maybe something else??</a:t>
            </a:r>
          </a:p>
          <a:p>
            <a:r>
              <a:rPr lang="en-US" dirty="0"/>
              <a:t>Keywords are not unique to a topic</a:t>
            </a:r>
          </a:p>
          <a:p>
            <a:pPr lvl="1"/>
            <a:r>
              <a:rPr lang="en-US" dirty="0"/>
              <a:t>Example: ‘</a:t>
            </a:r>
            <a:r>
              <a:rPr lang="en-US" i="1" dirty="0"/>
              <a:t>Ban</a:t>
            </a:r>
            <a:r>
              <a:rPr lang="en-US" dirty="0"/>
              <a:t>k’ can refer to a </a:t>
            </a:r>
            <a:r>
              <a:rPr lang="en-US" i="1" dirty="0"/>
              <a:t>financial institution</a:t>
            </a:r>
            <a:r>
              <a:rPr lang="en-US" dirty="0"/>
              <a:t>, the </a:t>
            </a:r>
            <a:r>
              <a:rPr lang="en-US" i="1" dirty="0"/>
              <a:t>edge of river</a:t>
            </a:r>
            <a:r>
              <a:rPr lang="en-US" dirty="0"/>
              <a:t>, or the </a:t>
            </a:r>
            <a:r>
              <a:rPr lang="en-US" i="1" dirty="0"/>
              <a:t>an aircraft maneuver, …  </a:t>
            </a:r>
          </a:p>
          <a:p>
            <a:r>
              <a:rPr lang="en-US" dirty="0"/>
              <a:t>Keywords have synonyms</a:t>
            </a:r>
          </a:p>
          <a:p>
            <a:pPr lvl="1"/>
            <a:r>
              <a:rPr lang="en-US" dirty="0"/>
              <a:t>Example of two queries with different key words but identical </a:t>
            </a:r>
            <a:r>
              <a:rPr lang="en-US" dirty="0" err="1"/>
              <a:t>symantics</a:t>
            </a:r>
            <a:r>
              <a:rPr lang="en-US" dirty="0"/>
              <a:t>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What has been the loss of </a:t>
            </a:r>
            <a:r>
              <a:rPr lang="en-US" b="1" i="1" dirty="0">
                <a:solidFill>
                  <a:srgbClr val="C00000"/>
                </a:solidFill>
              </a:rPr>
              <a:t>farm land </a:t>
            </a:r>
            <a:r>
              <a:rPr lang="en-US" i="1" dirty="0"/>
              <a:t>in the US in 2024</a:t>
            </a:r>
            <a:r>
              <a:rPr lang="en-US" dirty="0"/>
              <a:t>”   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How many </a:t>
            </a:r>
            <a:r>
              <a:rPr lang="en-US" b="1" i="1" dirty="0">
                <a:solidFill>
                  <a:srgbClr val="C00000"/>
                </a:solidFill>
              </a:rPr>
              <a:t>cultivated acers </a:t>
            </a:r>
            <a:r>
              <a:rPr lang="en-US" i="1" dirty="0"/>
              <a:t>were lost in the US </a:t>
            </a:r>
            <a:r>
              <a:rPr lang="en-US" i="1" dirty="0" err="1"/>
              <a:t>durring</a:t>
            </a:r>
            <a:r>
              <a:rPr lang="en-US" i="1" dirty="0"/>
              <a:t> 2024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3D48E-7DDD-6156-0A05-4EB20339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1A44-874E-8831-E915-8CFF2A4F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Sparse-Dense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BF9-87CC-11AC-AD83-94CE226B2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7187198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Generally, we can improve performance of vector search concatenating sparse and dense searches </a:t>
            </a:r>
          </a:p>
          <a:p>
            <a:r>
              <a:rPr lang="en-US" dirty="0">
                <a:latin typeface="+mn-lt"/>
              </a:rPr>
              <a:t>Known as </a:t>
            </a:r>
            <a:r>
              <a:rPr lang="en-US" b="1" dirty="0">
                <a:latin typeface="+mn-lt"/>
              </a:rPr>
              <a:t>retriever (ranker) receiver (</a:t>
            </a:r>
            <a:r>
              <a:rPr lang="en-US" b="1" dirty="0" err="1">
                <a:latin typeface="+mn-lt"/>
              </a:rPr>
              <a:t>reranker</a:t>
            </a:r>
            <a:r>
              <a:rPr lang="en-US" b="1" dirty="0">
                <a:latin typeface="+mn-lt"/>
              </a:rPr>
              <a:t>) </a:t>
            </a:r>
            <a:r>
              <a:rPr lang="en-US" dirty="0">
                <a:latin typeface="+mn-lt"/>
              </a:rPr>
              <a:t>model   </a:t>
            </a:r>
          </a:p>
          <a:p>
            <a:r>
              <a:rPr lang="en-US" dirty="0">
                <a:latin typeface="+mn-lt"/>
              </a:rPr>
              <a:t>Retriever finds candidate list of near neighbors</a:t>
            </a:r>
          </a:p>
          <a:p>
            <a:r>
              <a:rPr lang="en-US" dirty="0">
                <a:latin typeface="+mn-lt"/>
              </a:rPr>
              <a:t>Receiver performs an exhaustive search to improve ranking </a:t>
            </a:r>
          </a:p>
          <a:p>
            <a:r>
              <a:rPr lang="en-US" dirty="0">
                <a:latin typeface="+mn-lt"/>
              </a:rPr>
              <a:t>Choice of retriever and receiver algorithms on different operating points in the trade-off space</a:t>
            </a: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You can find an overview of retriever receiver model in </a:t>
            </a:r>
            <a:r>
              <a:rPr lang="en-US" sz="2000" dirty="0">
                <a:latin typeface="+mn-lt"/>
                <a:hlinkClick r:id="rId3"/>
              </a:rPr>
              <a:t>this post </a:t>
            </a:r>
            <a:endParaRPr lang="en-US" sz="2000" dirty="0">
              <a:latin typeface="+mn-lt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5A6CF-0B0D-044D-B5B6-DE9B7965339A}"/>
              </a:ext>
            </a:extLst>
          </p:cNvPr>
          <p:cNvSpPr/>
          <p:nvPr/>
        </p:nvSpPr>
        <p:spPr>
          <a:xfrm>
            <a:off x="8131804" y="2645404"/>
            <a:ext cx="3618482" cy="2919234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EA804-9933-F229-12BD-74D194299BD8}"/>
              </a:ext>
            </a:extLst>
          </p:cNvPr>
          <p:cNvSpPr txBox="1"/>
          <p:nvPr/>
        </p:nvSpPr>
        <p:spPr>
          <a:xfrm>
            <a:off x="9002152" y="1814407"/>
            <a:ext cx="187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Memory -Scalable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A55F2-3C05-63F7-9CF9-01D795678EB1}"/>
              </a:ext>
            </a:extLst>
          </p:cNvPr>
          <p:cNvSpPr txBox="1"/>
          <p:nvPr/>
        </p:nvSpPr>
        <p:spPr>
          <a:xfrm>
            <a:off x="7179129" y="5577562"/>
            <a:ext cx="266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Computational Complexity-Scalable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E1CDF-2012-FB77-C632-1BA165B1028C}"/>
              </a:ext>
            </a:extLst>
          </p:cNvPr>
          <p:cNvSpPr txBox="1"/>
          <p:nvPr/>
        </p:nvSpPr>
        <p:spPr>
          <a:xfrm>
            <a:off x="10510157" y="5577562"/>
            <a:ext cx="1681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Recall -Accuracy</a:t>
            </a:r>
          </a:p>
        </p:txBody>
      </p:sp>
    </p:spTree>
    <p:extLst>
      <p:ext uri="{BB962C8B-B14F-4D97-AF65-F5344CB8AC3E}">
        <p14:creationId xmlns:p14="http://schemas.microsoft.com/office/powerpoint/2010/main" val="30477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0241B-924E-B48F-B460-9CE668D9F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D42-DAD5-4725-1403-878184EF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E21D285A-AA81-2874-6A31-2D7742CD17C7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D254820-8DED-025F-488E-1D3F8A5AA4FD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3E802C-66D0-0B39-6A0C-B55A2720EF0E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86E9696-0EE4-0CD9-4A16-84BCFB30630C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002177B-7C15-D713-2C11-3DA7DDDF2494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9BAB36B-7A81-FA08-5673-890D19087D8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D5F49486-F71E-0BD6-58D7-44DFB76186C0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E915D33-7457-6A08-AF80-2F19EDD8793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0D7E087-32A3-0AE6-4095-D061FA77B832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Retriever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EF7EE66-53C2-A1E7-27CD-7F11430B620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67D4A1B-5D91-EC3A-1DE6-DE7D52FBF86B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A7D030-459E-179A-D05C-4320E2726E5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DDDB73-1AB4-F60F-CEE4-E647B14823A0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D8C90C4E-3DFE-7440-0183-398428CCFBBD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A9C8EA9-9FCA-916C-AF5D-809909A6AF4A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F147B-7F19-3236-8F45-2B0C858E2592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F1497A-CEFE-3212-4668-AAB1FFCF3A3D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2BAECD-BB43-65DC-7657-10733FC86F71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 from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BC3408-E57A-0168-157A-18DB30660C57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AEFCBF-DD47-8526-D325-4E66F8529942}"/>
              </a:ext>
            </a:extLst>
          </p:cNvPr>
          <p:cNvSpPr txBox="1"/>
          <p:nvPr/>
        </p:nvSpPr>
        <p:spPr>
          <a:xfrm>
            <a:off x="1858198" y="2356503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Retriever crease list of candidates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BB72E2-DA4B-B6C7-AFA6-6C1477AD41C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187500"/>
            <a:ext cx="1142563" cy="1826247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3D7374B-187F-A3A1-0F08-BA5017396965}"/>
              </a:ext>
            </a:extLst>
          </p:cNvPr>
          <p:cNvSpPr txBox="1"/>
          <p:nvPr/>
        </p:nvSpPr>
        <p:spPr>
          <a:xfrm>
            <a:off x="7181159" y="2854906"/>
            <a:ext cx="433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Ranker improves result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802B12-ABCC-00A0-81D3-01798920461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3316571"/>
            <a:ext cx="1732951" cy="162169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67E4CF1-6BE6-4D23-89E3-8739C1744B96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43B75A-75FC-E9D0-B1AF-37501BBFBC4E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884EF7-CDDB-08B6-D029-62C040AFE467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8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4F0CE-8636-4A19-F77F-FDF99947A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85C2-17CC-5CC3-EF45-954D10BA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6005945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use sparse and dense models in parallel</a:t>
            </a:r>
          </a:p>
          <a:p>
            <a:r>
              <a:rPr lang="en-US" dirty="0"/>
              <a:t>Sparse and dense </a:t>
            </a:r>
            <a:r>
              <a:rPr lang="en-US" dirty="0" err="1"/>
              <a:t>retrivers</a:t>
            </a:r>
            <a:r>
              <a:rPr lang="en-US" dirty="0"/>
              <a:t> are used in parallel 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374435-0392-E24E-F7DE-F58575D4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Hybrid Pipelines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F609A7-27B6-98C2-46D3-26B09DB5AA14}"/>
              </a:ext>
            </a:extLst>
          </p:cNvPr>
          <p:cNvSpPr/>
          <p:nvPr/>
        </p:nvSpPr>
        <p:spPr>
          <a:xfrm>
            <a:off x="8555370" y="1083398"/>
            <a:ext cx="23581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01D451-E0CC-905C-FF68-5280EC92DD85}"/>
              </a:ext>
            </a:extLst>
          </p:cNvPr>
          <p:cNvSpPr/>
          <p:nvPr/>
        </p:nvSpPr>
        <p:spPr>
          <a:xfrm>
            <a:off x="9896771" y="2431260"/>
            <a:ext cx="1994135" cy="118200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embedding Retriever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F19911-1DCB-E298-862D-B9B712B516F8}"/>
              </a:ext>
            </a:extLst>
          </p:cNvPr>
          <p:cNvSpPr/>
          <p:nvPr/>
        </p:nvSpPr>
        <p:spPr>
          <a:xfrm>
            <a:off x="7558303" y="2431259"/>
            <a:ext cx="1994135" cy="118200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Sparse embedding Retriever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491498-5B26-8DC4-B5AE-FAADD0977781}"/>
              </a:ext>
            </a:extLst>
          </p:cNvPr>
          <p:cNvSpPr/>
          <p:nvPr/>
        </p:nvSpPr>
        <p:spPr>
          <a:xfrm>
            <a:off x="8692594" y="4359414"/>
            <a:ext cx="2083723" cy="13375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Integrate scores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4B7E13-924F-6602-2140-3B86C569784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8555371" y="1755199"/>
            <a:ext cx="1179085" cy="676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E0CABC-4340-6C40-16F8-625D5B492C3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9734456" y="1755199"/>
            <a:ext cx="1159383" cy="676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B4F7F-6128-156A-2298-8BB9FA9E83F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555371" y="3613264"/>
            <a:ext cx="1179085" cy="746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98D381-A355-28EB-35CB-27F04345726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9734456" y="3613264"/>
            <a:ext cx="1159383" cy="746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24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B9C05-0B4F-C9DA-FC9C-C39DEFDD0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B811-C53E-5CCE-958D-F3474DAB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several possibilities to create retriever-ranker pipelines  </a:t>
            </a:r>
          </a:p>
          <a:p>
            <a:r>
              <a:rPr lang="en-US" dirty="0"/>
              <a:t>Sparse vector retriever followed by cross encoder transformer model   </a:t>
            </a:r>
          </a:p>
          <a:p>
            <a:pPr lvl="1"/>
            <a:r>
              <a:rPr lang="en-US" dirty="0"/>
              <a:t>Sparse retriever creates filtered set of candidate documents based on keywords </a:t>
            </a:r>
          </a:p>
          <a:p>
            <a:pPr lvl="1"/>
            <a:r>
              <a:rPr lang="en-US" dirty="0" err="1"/>
              <a:t>Reranker</a:t>
            </a:r>
            <a:r>
              <a:rPr lang="en-US" dirty="0"/>
              <a:t> performs exhaustive pairwise search between candidate documents and query     </a:t>
            </a:r>
          </a:p>
          <a:p>
            <a:r>
              <a:rPr lang="en-US" dirty="0"/>
              <a:t>Dense vector retriever followed by sparse vector receiver </a:t>
            </a:r>
          </a:p>
          <a:p>
            <a:pPr lvl="1"/>
            <a:r>
              <a:rPr lang="en-US" dirty="0"/>
              <a:t>Efficient ANNS used to find candidate document set</a:t>
            </a:r>
          </a:p>
          <a:p>
            <a:pPr lvl="1"/>
            <a:r>
              <a:rPr lang="en-US" dirty="0"/>
              <a:t>Sparse vector receiver filters and </a:t>
            </a:r>
            <a:r>
              <a:rPr lang="en-US" dirty="0" err="1"/>
              <a:t>reranks</a:t>
            </a:r>
            <a:r>
              <a:rPr lang="en-US" dirty="0"/>
              <a:t> candidate documents</a:t>
            </a:r>
          </a:p>
          <a:p>
            <a:r>
              <a:rPr lang="en-US" dirty="0"/>
              <a:t>Dense vector retriever followed by cross encoder transformer model   </a:t>
            </a:r>
          </a:p>
          <a:p>
            <a:pPr lvl="1"/>
            <a:r>
              <a:rPr lang="en-US" dirty="0"/>
              <a:t>Efficient ANNS used to find candidate document set</a:t>
            </a:r>
          </a:p>
          <a:p>
            <a:pPr lvl="1"/>
            <a:r>
              <a:rPr lang="en-US" dirty="0" err="1"/>
              <a:t>Reranker</a:t>
            </a:r>
            <a:r>
              <a:rPr lang="en-US" dirty="0"/>
              <a:t> performs exhaustive pairwise search between candidate documents and query     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7F9355-DC65-78D8-0E79-6909AB21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Sparse-Dense Pipelines</a:t>
            </a:r>
          </a:p>
        </p:txBody>
      </p:sp>
    </p:spTree>
    <p:extLst>
      <p:ext uri="{BB962C8B-B14F-4D97-AF65-F5344CB8AC3E}">
        <p14:creationId xmlns:p14="http://schemas.microsoft.com/office/powerpoint/2010/main" val="167519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98562-EEE9-3DCD-B693-2968FB340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C981-27CD-6C84-B6AB-046B44EB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Comparing retriever-ranker pipelines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BF00FB-E1A2-B4C4-1F2E-E0729151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Sparse-Dense Pipelines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EF614F1-7F92-2C36-A642-81391EFFB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513428"/>
                  </p:ext>
                </p:extLst>
              </p:nvPr>
            </p:nvGraphicFramePr>
            <p:xfrm>
              <a:off x="336203" y="2099579"/>
              <a:ext cx="11728335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5172">
                      <a:extLst>
                        <a:ext uri="{9D8B030D-6E8A-4147-A177-3AD203B41FA5}">
                          <a16:colId xmlns:a16="http://schemas.microsoft.com/office/drawing/2014/main" val="1214304641"/>
                        </a:ext>
                      </a:extLst>
                    </a:gridCol>
                    <a:gridCol w="3164378">
                      <a:extLst>
                        <a:ext uri="{9D8B030D-6E8A-4147-A177-3AD203B41FA5}">
                          <a16:colId xmlns:a16="http://schemas.microsoft.com/office/drawing/2014/main" val="1931742613"/>
                        </a:ext>
                      </a:extLst>
                    </a:gridCol>
                    <a:gridCol w="3059083">
                      <a:extLst>
                        <a:ext uri="{9D8B030D-6E8A-4147-A177-3AD203B41FA5}">
                          <a16:colId xmlns:a16="http://schemas.microsoft.com/office/drawing/2014/main" val="3736202116"/>
                        </a:ext>
                      </a:extLst>
                    </a:gridCol>
                    <a:gridCol w="2809702">
                      <a:extLst>
                        <a:ext uri="{9D8B030D-6E8A-4147-A177-3AD203B41FA5}">
                          <a16:colId xmlns:a16="http://schemas.microsoft.com/office/drawing/2014/main" val="25738181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Pipeline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306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Sparse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Limited by sparse filter,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limit for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785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435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limited by sparse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744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EF614F1-7F92-2C36-A642-81391EFFB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513428"/>
                  </p:ext>
                </p:extLst>
              </p:nvPr>
            </p:nvGraphicFramePr>
            <p:xfrm>
              <a:off x="336203" y="2099579"/>
              <a:ext cx="11728335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5172">
                      <a:extLst>
                        <a:ext uri="{9D8B030D-6E8A-4147-A177-3AD203B41FA5}">
                          <a16:colId xmlns:a16="http://schemas.microsoft.com/office/drawing/2014/main" val="1214304641"/>
                        </a:ext>
                      </a:extLst>
                    </a:gridCol>
                    <a:gridCol w="3164378">
                      <a:extLst>
                        <a:ext uri="{9D8B030D-6E8A-4147-A177-3AD203B41FA5}">
                          <a16:colId xmlns:a16="http://schemas.microsoft.com/office/drawing/2014/main" val="1931742613"/>
                        </a:ext>
                      </a:extLst>
                    </a:gridCol>
                    <a:gridCol w="3059083">
                      <a:extLst>
                        <a:ext uri="{9D8B030D-6E8A-4147-A177-3AD203B41FA5}">
                          <a16:colId xmlns:a16="http://schemas.microsoft.com/office/drawing/2014/main" val="3736202116"/>
                        </a:ext>
                      </a:extLst>
                    </a:gridCol>
                    <a:gridCol w="2809702">
                      <a:extLst>
                        <a:ext uri="{9D8B030D-6E8A-4147-A177-3AD203B41FA5}">
                          <a16:colId xmlns:a16="http://schemas.microsoft.com/office/drawing/2014/main" val="25738181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Pipeline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30697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" t="-61481" r="-336425" b="-2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Limited by sparse filter,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1833" t="-61481" r="-92629" b="-2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78515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" t="-160294" r="-336425" b="-1154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43544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" t="-262222" r="-336425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limited by sparse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7447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24388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51FB8-3CAC-AD70-8847-5A4CBCF6F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EF80-C345-F027-BB42-47633E29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The Sparse Lexical and Expansion (SPLADE) model  </a:t>
            </a:r>
          </a:p>
        </p:txBody>
      </p:sp>
    </p:spTree>
    <p:extLst>
      <p:ext uri="{BB962C8B-B14F-4D97-AF65-F5344CB8AC3E}">
        <p14:creationId xmlns:p14="http://schemas.microsoft.com/office/powerpoint/2010/main" val="41831792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B2FF-07F2-BBDD-4FAF-37F86CEB8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CAF58-D2AD-B0FC-6D12-371CE179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Older sparse embedding methods, TF-IDF and BM25, require exact word matches   </a:t>
            </a:r>
          </a:p>
          <a:p>
            <a:r>
              <a:rPr lang="en-US" dirty="0"/>
              <a:t>SPLADE models perform </a:t>
            </a:r>
            <a:r>
              <a:rPr lang="en-US" b="1" dirty="0"/>
              <a:t>sparse embedding </a:t>
            </a:r>
            <a:r>
              <a:rPr lang="en-US" dirty="0"/>
              <a:t>using </a:t>
            </a:r>
            <a:r>
              <a:rPr lang="en-US" b="1" dirty="0"/>
              <a:t>term expansion </a:t>
            </a:r>
          </a:p>
          <a:p>
            <a:pPr lvl="1"/>
            <a:r>
              <a:rPr lang="en-US" dirty="0"/>
              <a:t>Learn synonyms to terms in vocabulary </a:t>
            </a:r>
          </a:p>
          <a:p>
            <a:pPr lvl="1"/>
            <a:r>
              <a:rPr lang="en-US" dirty="0"/>
              <a:t>Match terms or synonyms</a:t>
            </a:r>
          </a:p>
          <a:p>
            <a:r>
              <a:rPr lang="en-US" dirty="0"/>
              <a:t>SPLADE models use term expansion to create </a:t>
            </a:r>
            <a:r>
              <a:rPr lang="en-US" b="1" dirty="0"/>
              <a:t>single stage </a:t>
            </a:r>
            <a:r>
              <a:rPr lang="en-US" b="1" dirty="0" err="1"/>
              <a:t>retreivers</a:t>
            </a:r>
            <a:r>
              <a:rPr lang="en-US" b="1" dirty="0"/>
              <a:t> </a:t>
            </a:r>
            <a:r>
              <a:rPr lang="en-US" dirty="0"/>
              <a:t>with good recall </a:t>
            </a:r>
          </a:p>
          <a:p>
            <a:pPr marL="0" indent="0">
              <a:buNone/>
            </a:pPr>
            <a:r>
              <a:rPr lang="en-US" sz="2000" dirty="0"/>
              <a:t>The seminal papers on SPLADE algorithms are </a:t>
            </a:r>
            <a:r>
              <a:rPr lang="pl-PL" sz="2000" dirty="0">
                <a:hlinkClick r:id="rId2"/>
              </a:rPr>
              <a:t>Formal,</a:t>
            </a:r>
            <a:r>
              <a:rPr lang="en-US" sz="2000" dirty="0">
                <a:hlinkClick r:id="rId2"/>
              </a:rPr>
              <a:t> </a:t>
            </a:r>
            <a:r>
              <a:rPr lang="pl-PL" sz="2000" dirty="0">
                <a:hlinkClick r:id="rId2"/>
              </a:rPr>
              <a:t>Piwowarski, </a:t>
            </a:r>
            <a:r>
              <a:rPr lang="en-US" sz="2000" dirty="0">
                <a:hlinkClick r:id="rId2"/>
              </a:rPr>
              <a:t>and </a:t>
            </a:r>
            <a:r>
              <a:rPr lang="pl-PL" sz="2000" dirty="0">
                <a:hlinkClick r:id="rId2"/>
              </a:rPr>
              <a:t>Clinchant</a:t>
            </a:r>
            <a:r>
              <a:rPr lang="en-US" sz="2000" dirty="0">
                <a:hlinkClick r:id="rId2"/>
              </a:rPr>
              <a:t>, 2021</a:t>
            </a:r>
            <a:r>
              <a:rPr lang="en-US" sz="2000" dirty="0"/>
              <a:t> and </a:t>
            </a:r>
            <a:r>
              <a:rPr lang="en-US" sz="2000" dirty="0">
                <a:hlinkClick r:id="rId3"/>
              </a:rPr>
              <a:t>Formal, </a:t>
            </a:r>
            <a:r>
              <a:rPr lang="en-US" sz="2000" dirty="0" err="1">
                <a:hlinkClick r:id="rId3"/>
              </a:rPr>
              <a:t>Lassance</a:t>
            </a:r>
            <a:r>
              <a:rPr lang="en-US" sz="2000" dirty="0">
                <a:hlinkClick r:id="rId3"/>
              </a:rPr>
              <a:t>, Piwowarski, and </a:t>
            </a:r>
            <a:r>
              <a:rPr lang="en-US" sz="2000" dirty="0" err="1">
                <a:hlinkClick r:id="rId3"/>
              </a:rPr>
              <a:t>Clinchant</a:t>
            </a:r>
            <a:r>
              <a:rPr lang="en-US" sz="2000" dirty="0">
                <a:hlinkClick r:id="rId3"/>
              </a:rPr>
              <a:t>, 2021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78EC89-DB52-68F8-7A1C-ECC7761B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</p:spTree>
    <p:extLst>
      <p:ext uri="{BB962C8B-B14F-4D97-AF65-F5344CB8AC3E}">
        <p14:creationId xmlns:p14="http://schemas.microsoft.com/office/powerpoint/2010/main" val="19593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B5261-9D3D-F977-0765-42395529E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9A46-E5AE-D0F4-E1BC-84B7383B6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SPLADE models perform term expansion so exact term match is not required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DC08E2-D14C-FFDB-98D5-879D0DFC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83263-701D-E883-2872-E1A1EF2F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51" y="3021238"/>
            <a:ext cx="10064886" cy="3403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4398D-5004-3D4C-FEF1-1017890E3C7A}"/>
              </a:ext>
            </a:extLst>
          </p:cNvPr>
          <p:cNvSpPr txBox="1"/>
          <p:nvPr/>
        </p:nvSpPr>
        <p:spPr>
          <a:xfrm>
            <a:off x="3086911" y="6368610"/>
            <a:ext cx="50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Drawing from post by James Briggs of Pinecone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01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BFC9F-320B-F831-7714-E781FDC4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823B-6ADB-B576-F3C0-80C06841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200728" cy="5231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SPLADE uses BERT with contrastive learning to find probabilities of alternative terms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45241C-3007-5608-61D8-90BB24B8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CC9D1-5575-773A-04E8-629142F93781}"/>
              </a:ext>
            </a:extLst>
          </p:cNvPr>
          <p:cNvSpPr txBox="1"/>
          <p:nvPr/>
        </p:nvSpPr>
        <p:spPr>
          <a:xfrm>
            <a:off x="6368375" y="6055032"/>
            <a:ext cx="50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Drawing from post by James Briggs of Pinecone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83332-D72A-77AE-197C-28C32FAD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37" y="1387812"/>
            <a:ext cx="6671192" cy="438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563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506CE-F121-5206-FE51-76BAFFD67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6F9D7-7C5B-42BF-B6E3-630932BF0C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SPLADE model performance</a:t>
                </a:r>
              </a:p>
              <a:p>
                <a:r>
                  <a:rPr lang="en-US" dirty="0"/>
                  <a:t>Use of term expansion enables SPLADE models to produce higher recall compared to older models like BM25</a:t>
                </a:r>
              </a:p>
              <a:p>
                <a:r>
                  <a:rPr lang="en-US" dirty="0"/>
                  <a:t>SPLADE performs a linear scan of the corpus given a query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complexity</a:t>
                </a:r>
              </a:p>
              <a:p>
                <a:pPr lvl="1"/>
                <a:r>
                  <a:rPr lang="en-US" dirty="0"/>
                  <a:t>Slower calculation per document</a:t>
                </a:r>
              </a:p>
              <a:p>
                <a:r>
                  <a:rPr lang="en-US" dirty="0"/>
                  <a:t>Use of BERT model for term expansion for each query increases query time by a fixed constant</a:t>
                </a:r>
              </a:p>
              <a:p>
                <a:pPr lvl="1"/>
                <a:r>
                  <a:rPr lang="en-US" dirty="0"/>
                  <a:t>Perform term expansion once per query</a:t>
                </a:r>
              </a:p>
              <a:p>
                <a:r>
                  <a:rPr lang="en-US" dirty="0"/>
                  <a:t>SPADE is an effective model but not scalable to massive corpus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6F9D7-7C5B-42BF-B6E3-630932BF0C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634DCC3-1775-09D1-C0B8-8D02D99A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</p:spTree>
    <p:extLst>
      <p:ext uri="{BB962C8B-B14F-4D97-AF65-F5344CB8AC3E}">
        <p14:creationId xmlns:p14="http://schemas.microsoft.com/office/powerpoint/2010/main" val="4343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Web search is a subset of the general </a:t>
            </a:r>
            <a:r>
              <a:rPr lang="en-US" b="1" dirty="0">
                <a:hlinkClick r:id="rId2"/>
              </a:rPr>
              <a:t>information </a:t>
            </a:r>
            <a:r>
              <a:rPr lang="en-US" b="1" dirty="0" err="1">
                <a:hlinkClick r:id="rId2"/>
              </a:rPr>
              <a:t>retrevial</a:t>
            </a:r>
            <a:r>
              <a:rPr lang="en-US" b="1" dirty="0">
                <a:hlinkClick r:id="rId2"/>
              </a:rPr>
              <a:t> problem </a:t>
            </a:r>
            <a:endParaRPr lang="en-US" b="1" dirty="0"/>
          </a:p>
          <a:p>
            <a:r>
              <a:rPr lang="en-US" dirty="0"/>
              <a:t>Search of documents, medical, legal, technical, etc. </a:t>
            </a:r>
          </a:p>
          <a:p>
            <a:r>
              <a:rPr lang="en-US" dirty="0"/>
              <a:t>Question and response systems</a:t>
            </a:r>
          </a:p>
          <a:p>
            <a:r>
              <a:rPr lang="en-US" dirty="0"/>
              <a:t>Retrieval augmented generation (RAG)</a:t>
            </a:r>
          </a:p>
          <a:p>
            <a:r>
              <a:rPr lang="en-US" dirty="0"/>
              <a:t>Conversational assistance</a:t>
            </a:r>
          </a:p>
          <a:p>
            <a:r>
              <a:rPr lang="en-US" dirty="0"/>
              <a:t>De-duplicate document databases</a:t>
            </a:r>
          </a:p>
          <a:p>
            <a:r>
              <a:rPr lang="en-US" dirty="0"/>
              <a:t>Genomics research  </a:t>
            </a:r>
          </a:p>
          <a:p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8DE5-95EA-6431-A18F-1D94D7B75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1285-419C-C318-0340-383BED3C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Models for Image Embedding</a:t>
            </a:r>
          </a:p>
        </p:txBody>
      </p:sp>
    </p:spTree>
    <p:extLst>
      <p:ext uri="{BB962C8B-B14F-4D97-AF65-F5344CB8AC3E}">
        <p14:creationId xmlns:p14="http://schemas.microsoft.com/office/powerpoint/2010/main" val="6889137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EFD4F-4B28-50AF-F3B7-467956D69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8CF5-AE7F-A35E-5FF5-ADEE0488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Vector embeddings can be found for other data, not just natural language</a:t>
            </a:r>
          </a:p>
          <a:p>
            <a:r>
              <a:rPr lang="en-US" dirty="0"/>
              <a:t>There are two commonly used methods to create embeddings for images  </a:t>
            </a:r>
          </a:p>
          <a:p>
            <a:r>
              <a:rPr lang="en-US" dirty="0"/>
              <a:t>Similar methods are used for videos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016BA1-81C4-8A49-2232-7E965A22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100818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024A2-AB9E-675E-A00B-ACD4E8B0B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71E2-924A-388D-4854-3DF15340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commonly used methods to create embeddings for images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feature maps from convolutional neural networks or transformer networks    </a:t>
            </a:r>
          </a:p>
          <a:p>
            <a:pPr lvl="1"/>
            <a:r>
              <a:rPr lang="en-US" dirty="0"/>
              <a:t>Network pretrained </a:t>
            </a:r>
          </a:p>
          <a:p>
            <a:pPr lvl="1"/>
            <a:r>
              <a:rPr lang="en-US" dirty="0"/>
              <a:t>Flatten multi-dimensional feature map is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Contrastive language-image pre-training (CLIP) models </a:t>
            </a:r>
          </a:p>
          <a:p>
            <a:pPr lvl="1"/>
            <a:r>
              <a:rPr lang="en-US" dirty="0"/>
              <a:t>Model has both a text encoder and an image encoder  </a:t>
            </a:r>
          </a:p>
          <a:p>
            <a:pPr lvl="1"/>
            <a:r>
              <a:rPr lang="en-US" dirty="0"/>
              <a:t>Contrastive learning used to find embeddings for similarity between text query and image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288817-2F72-137B-39F8-8D665E0C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80892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36109-F91B-7FB7-E4E4-71D64B9E9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2724-41BB-288F-EEE8-E499F0DB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49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CBE795-70B7-0380-F7B4-5D5C9F69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0F71A58-6117-2A73-B7C3-536621711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A3E48-3684-3B3C-48AC-FFA5FA26D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7" y="2133145"/>
            <a:ext cx="5619533" cy="4043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9AAA6C-6F2D-137D-FA96-098A202CEAB3}"/>
              </a:ext>
            </a:extLst>
          </p:cNvPr>
          <p:cNvSpPr txBox="1"/>
          <p:nvPr/>
        </p:nvSpPr>
        <p:spPr>
          <a:xfrm>
            <a:off x="7410896" y="198160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Embedded text queries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C0FDE5-B679-43E1-D012-A40E2DD5713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505855" y="2397103"/>
            <a:ext cx="1905041" cy="19267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C8703C-624D-4210-1032-1A0C44179158}"/>
              </a:ext>
            </a:extLst>
          </p:cNvPr>
          <p:cNvSpPr txBox="1"/>
          <p:nvPr/>
        </p:nvSpPr>
        <p:spPr>
          <a:xfrm>
            <a:off x="7304783" y="5464148"/>
            <a:ext cx="4699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Similarity scores computed between text and image embeddings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9A32BD-66C2-3E5C-7EAD-3290D33E40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869021" y="5747288"/>
            <a:ext cx="1435762" cy="3170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3930AC-8A44-302E-E15D-05A3B86DFFD5}"/>
              </a:ext>
            </a:extLst>
          </p:cNvPr>
          <p:cNvSpPr txBox="1"/>
          <p:nvPr/>
        </p:nvSpPr>
        <p:spPr>
          <a:xfrm>
            <a:off x="7553567" y="381873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Embedded images from database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72ED3F-1A19-96D0-970F-E4646497EF28}"/>
              </a:ext>
            </a:extLst>
          </p:cNvPr>
          <p:cNvCxnSpPr>
            <a:cxnSpLocks/>
          </p:cNvCxnSpPr>
          <p:nvPr/>
        </p:nvCxnSpPr>
        <p:spPr>
          <a:xfrm flipH="1">
            <a:off x="6310009" y="4410211"/>
            <a:ext cx="1310220" cy="6805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878FCF-CEC5-4918-988C-3CB7672E10F7}"/>
              </a:ext>
            </a:extLst>
          </p:cNvPr>
          <p:cNvSpPr txBox="1"/>
          <p:nvPr/>
        </p:nvSpPr>
        <p:spPr>
          <a:xfrm>
            <a:off x="1874196" y="6290553"/>
            <a:ext cx="354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Drawing from Radford, et. al.,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6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32CC0-C406-9CAC-71A7-E8CD0AF66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C2EB-6EDF-885B-28F1-8505FF37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The CLIP model was introduced by </a:t>
            </a:r>
            <a:r>
              <a:rPr lang="en-US" dirty="0">
                <a:hlinkClick r:id="rId2"/>
              </a:rPr>
              <a:t>Radford, et. al., 2021</a:t>
            </a:r>
            <a:endParaRPr lang="en-US" dirty="0"/>
          </a:p>
          <a:p>
            <a:r>
              <a:rPr lang="en-US" dirty="0"/>
              <a:t>You can find an example of using the </a:t>
            </a:r>
            <a:r>
              <a:rPr lang="en-US" dirty="0" err="1">
                <a:hlinkClick r:id="rId3"/>
              </a:rPr>
              <a:t>HuggingFace</a:t>
            </a:r>
            <a:r>
              <a:rPr lang="en-US" dirty="0">
                <a:hlinkClick r:id="rId3"/>
              </a:rPr>
              <a:t> CLIP models here</a:t>
            </a:r>
            <a:endParaRPr lang="en-US" dirty="0"/>
          </a:p>
          <a:p>
            <a:r>
              <a:rPr lang="en-US" dirty="0"/>
              <a:t>You can find another example of </a:t>
            </a:r>
            <a:r>
              <a:rPr lang="en-US" dirty="0">
                <a:hlinkClick r:id="rId4"/>
              </a:rPr>
              <a:t>image embeddings on the </a:t>
            </a:r>
            <a:r>
              <a:rPr lang="en-US" dirty="0" err="1">
                <a:hlinkClick r:id="rId4"/>
              </a:rPr>
              <a:t>HuggingFace</a:t>
            </a:r>
            <a:r>
              <a:rPr lang="en-US" dirty="0">
                <a:hlinkClick r:id="rId4"/>
              </a:rPr>
              <a:t> web site here</a:t>
            </a:r>
            <a:r>
              <a:rPr lang="en-US" dirty="0"/>
              <a:t>  </a:t>
            </a:r>
          </a:p>
          <a:p>
            <a:r>
              <a:rPr lang="en-US" dirty="0"/>
              <a:t>You can find a </a:t>
            </a:r>
            <a:r>
              <a:rPr lang="en-US" dirty="0">
                <a:hlinkClick r:id="rId5"/>
              </a:rPr>
              <a:t>post and video discussing semantic image search </a:t>
            </a:r>
            <a:r>
              <a:rPr lang="en-US" dirty="0"/>
              <a:t>on the </a:t>
            </a:r>
            <a:r>
              <a:rPr lang="en-US" dirty="0" err="1"/>
              <a:t>Ultralytics</a:t>
            </a:r>
            <a:r>
              <a:rPr lang="en-US" dirty="0"/>
              <a:t> web site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93B70C-29FE-8E4A-6281-E7BEE065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23982556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b="1" dirty="0"/>
              <a:t>Vector search </a:t>
            </a:r>
            <a:r>
              <a:rPr lang="en-US" dirty="0"/>
              <a:t>is used for the general </a:t>
            </a:r>
            <a:r>
              <a:rPr lang="en-US" b="1" dirty="0"/>
              <a:t>information retrieval problem </a:t>
            </a:r>
          </a:p>
          <a:p>
            <a:r>
              <a:rPr lang="en-US" dirty="0"/>
              <a:t>BERT family of models provide efficient and effective dense text embeddings</a:t>
            </a:r>
          </a:p>
          <a:p>
            <a:r>
              <a:rPr lang="en-US" dirty="0"/>
              <a:t>Sparse text embedding models require exact term matches</a:t>
            </a:r>
          </a:p>
          <a:p>
            <a:r>
              <a:rPr lang="en-US" dirty="0"/>
              <a:t>Sparse-dense, or receiver-ranker, information retrieval pipelines improve recall</a:t>
            </a:r>
          </a:p>
          <a:p>
            <a:r>
              <a:rPr lang="en-US" dirty="0"/>
              <a:t>SPLADE models enable single stage retrieval</a:t>
            </a:r>
          </a:p>
          <a:p>
            <a:r>
              <a:rPr lang="en-US" dirty="0"/>
              <a:t>CLIP models used for embedding text queries and image databases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about the role of LLMs in search?   </a:t>
            </a:r>
          </a:p>
          <a:p>
            <a:r>
              <a:rPr lang="en-US" dirty="0"/>
              <a:t>LLMs create a </a:t>
            </a:r>
            <a:r>
              <a:rPr lang="en-US" b="1" dirty="0"/>
              <a:t>summary of documents </a:t>
            </a:r>
            <a:r>
              <a:rPr lang="en-US" dirty="0"/>
              <a:t>discovered with a high similarity to a query </a:t>
            </a:r>
          </a:p>
          <a:p>
            <a:r>
              <a:rPr lang="en-US" dirty="0"/>
              <a:t>LLMs require an </a:t>
            </a:r>
            <a:r>
              <a:rPr lang="en-US" b="1" dirty="0"/>
              <a:t>efficient search of documents </a:t>
            </a:r>
            <a:r>
              <a:rPr lang="en-US" dirty="0"/>
              <a:t>(web) as basis of summary </a:t>
            </a:r>
          </a:p>
          <a:p>
            <a:r>
              <a:rPr lang="en-US" dirty="0"/>
              <a:t>Web search and ranking are key to effective summarization by LLMs through RAG algorithms  </a:t>
            </a:r>
          </a:p>
          <a:p>
            <a:r>
              <a:rPr lang="en-US" dirty="0"/>
              <a:t>The economics of using LLMs as a primary search tool is not favorable given the high cost per token!  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C46EE-D836-21EC-AB43-6A09FA18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FFEA-8D78-5804-7625-64FBC28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Components of Document Similarity Search Systems</a:t>
            </a:r>
          </a:p>
        </p:txBody>
      </p:sp>
    </p:spTree>
    <p:extLst>
      <p:ext uri="{BB962C8B-B14F-4D97-AF65-F5344CB8AC3E}">
        <p14:creationId xmlns:p14="http://schemas.microsoft.com/office/powerpoint/2010/main" val="205107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Document search systems have a number of key components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Documents are </a:t>
            </a:r>
            <a:r>
              <a:rPr lang="en-US" b="1" dirty="0"/>
              <a:t>sharded</a:t>
            </a:r>
            <a:r>
              <a:rPr lang="en-US" dirty="0"/>
              <a:t> into smaller chunks that can be processed</a:t>
            </a:r>
          </a:p>
          <a:p>
            <a:pPr lvl="1"/>
            <a:r>
              <a:rPr lang="en-US" dirty="0"/>
              <a:t>Performance of embedding models degrades for long text strings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shards to </a:t>
            </a:r>
            <a:r>
              <a:rPr lang="en-US" b="1" dirty="0"/>
              <a:t>embedding vectors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embedding vectors in database as </a:t>
            </a:r>
            <a:r>
              <a:rPr lang="en-US" b="1" dirty="0"/>
              <a:t>key-value pairs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Embed queries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</a:t>
            </a:r>
            <a:r>
              <a:rPr lang="en-US" b="1" dirty="0"/>
              <a:t>vector similarity search </a:t>
            </a:r>
            <a:r>
              <a:rPr lang="en-US" dirty="0"/>
              <a:t>for responses to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Rank responses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Components of a Document Search System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99D6C-78E5-33C6-48E8-4D7D8CD4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869E-BF18-6377-BEFB-2CE767E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Document Vector Similarity Search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B521959-A61D-AC5C-D0E5-CBC824F63033}"/>
              </a:ext>
            </a:extLst>
          </p:cNvPr>
          <p:cNvSpPr/>
          <p:nvPr/>
        </p:nvSpPr>
        <p:spPr>
          <a:xfrm>
            <a:off x="357844" y="29938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32BE1073-7F29-650F-01B5-287E7BDDDD02}"/>
              </a:ext>
            </a:extLst>
          </p:cNvPr>
          <p:cNvSpPr/>
          <p:nvPr/>
        </p:nvSpPr>
        <p:spPr>
          <a:xfrm>
            <a:off x="510244" y="31462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B1F3A287-A37E-0C04-DD30-CD42878811A3}"/>
              </a:ext>
            </a:extLst>
          </p:cNvPr>
          <p:cNvSpPr/>
          <p:nvPr/>
        </p:nvSpPr>
        <p:spPr>
          <a:xfrm>
            <a:off x="662644" y="32986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D5C2B2A1-3858-705F-5481-7FE40C2442B2}"/>
              </a:ext>
            </a:extLst>
          </p:cNvPr>
          <p:cNvSpPr/>
          <p:nvPr/>
        </p:nvSpPr>
        <p:spPr>
          <a:xfrm>
            <a:off x="815044" y="34510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826D97DA-21CD-81B5-DF1F-7E0C475D69EA}"/>
              </a:ext>
            </a:extLst>
          </p:cNvPr>
          <p:cNvSpPr/>
          <p:nvPr/>
        </p:nvSpPr>
        <p:spPr>
          <a:xfrm>
            <a:off x="3064257" y="167876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7A17F6C-343E-ADC5-8292-1E7827BF26E9}"/>
              </a:ext>
            </a:extLst>
          </p:cNvPr>
          <p:cNvSpPr/>
          <p:nvPr/>
        </p:nvSpPr>
        <p:spPr>
          <a:xfrm>
            <a:off x="3064257" y="2420331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AA463CC-B78A-E0FA-ADA1-23BFC1828184}"/>
              </a:ext>
            </a:extLst>
          </p:cNvPr>
          <p:cNvSpPr/>
          <p:nvPr/>
        </p:nvSpPr>
        <p:spPr>
          <a:xfrm>
            <a:off x="3064257" y="316189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931695D2-053C-8574-DC3E-DA7FFAA376EB}"/>
              </a:ext>
            </a:extLst>
          </p:cNvPr>
          <p:cNvSpPr/>
          <p:nvPr/>
        </p:nvSpPr>
        <p:spPr>
          <a:xfrm>
            <a:off x="3109653" y="4419028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/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C7D8B-FBC1-D22E-5223-A448F8C466A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82808" y="1958240"/>
            <a:ext cx="5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28BA0-2BB3-52E7-1B2C-264C7380C563}"/>
              </a:ext>
            </a:extLst>
          </p:cNvPr>
          <p:cNvCxnSpPr>
            <a:cxnSpLocks/>
          </p:cNvCxnSpPr>
          <p:nvPr/>
        </p:nvCxnSpPr>
        <p:spPr>
          <a:xfrm>
            <a:off x="2482808" y="1958240"/>
            <a:ext cx="0" cy="15868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85D81-5D79-FFD2-7C94-029407BACB90}"/>
              </a:ext>
            </a:extLst>
          </p:cNvPr>
          <p:cNvCxnSpPr>
            <a:cxnSpLocks/>
          </p:cNvCxnSpPr>
          <p:nvPr/>
        </p:nvCxnSpPr>
        <p:spPr>
          <a:xfrm>
            <a:off x="2677562" y="2699804"/>
            <a:ext cx="409394" cy="27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CCBAF9-AE8D-D313-01B5-551248A6F927}"/>
              </a:ext>
            </a:extLst>
          </p:cNvPr>
          <p:cNvCxnSpPr>
            <a:cxnSpLocks/>
          </p:cNvCxnSpPr>
          <p:nvPr/>
        </p:nvCxnSpPr>
        <p:spPr>
          <a:xfrm flipH="1">
            <a:off x="2307660" y="3542506"/>
            <a:ext cx="1815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C4E040-AC8C-0845-1D34-91B0A2A39556}"/>
              </a:ext>
            </a:extLst>
          </p:cNvPr>
          <p:cNvCxnSpPr>
            <a:cxnSpLocks/>
          </p:cNvCxnSpPr>
          <p:nvPr/>
        </p:nvCxnSpPr>
        <p:spPr>
          <a:xfrm flipV="1">
            <a:off x="2781623" y="3441369"/>
            <a:ext cx="282634" cy="191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00BD01-D33C-94B9-AA75-5CBA4690BD4B}"/>
              </a:ext>
            </a:extLst>
          </p:cNvPr>
          <p:cNvCxnSpPr>
            <a:cxnSpLocks/>
          </p:cNvCxnSpPr>
          <p:nvPr/>
        </p:nvCxnSpPr>
        <p:spPr>
          <a:xfrm flipH="1">
            <a:off x="2663045" y="2714901"/>
            <a:ext cx="14517" cy="11030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743FBE-11FB-BFB0-B9F1-30651C553ECE}"/>
              </a:ext>
            </a:extLst>
          </p:cNvPr>
          <p:cNvCxnSpPr>
            <a:cxnSpLocks/>
          </p:cNvCxnSpPr>
          <p:nvPr/>
        </p:nvCxnSpPr>
        <p:spPr>
          <a:xfrm>
            <a:off x="2824012" y="3434422"/>
            <a:ext cx="0" cy="5434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DC0B7C-1B3B-14F0-F689-709F32F65BE7}"/>
              </a:ext>
            </a:extLst>
          </p:cNvPr>
          <p:cNvCxnSpPr>
            <a:cxnSpLocks/>
          </p:cNvCxnSpPr>
          <p:nvPr/>
        </p:nvCxnSpPr>
        <p:spPr>
          <a:xfrm flipH="1">
            <a:off x="2294646" y="3803049"/>
            <a:ext cx="3891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47BE30-8082-BDD9-0BF9-2DD62920A39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330335" y="3999706"/>
            <a:ext cx="491236" cy="43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258DC6-EA2D-FBDB-AEF7-019EAD2F9AF4}"/>
              </a:ext>
            </a:extLst>
          </p:cNvPr>
          <p:cNvCxnSpPr>
            <a:cxnSpLocks/>
          </p:cNvCxnSpPr>
          <p:nvPr/>
        </p:nvCxnSpPr>
        <p:spPr>
          <a:xfrm flipH="1">
            <a:off x="2294646" y="4341091"/>
            <a:ext cx="526925" cy="5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53AE85-E16E-A7BF-2B32-8FA4BB4450B6}"/>
              </a:ext>
            </a:extLst>
          </p:cNvPr>
          <p:cNvCxnSpPr>
            <a:cxnSpLocks/>
          </p:cNvCxnSpPr>
          <p:nvPr/>
        </p:nvCxnSpPr>
        <p:spPr>
          <a:xfrm flipH="1">
            <a:off x="2821571" y="4343814"/>
            <a:ext cx="2441" cy="404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05A2D2-D59D-C049-1791-6580BA7D3505}"/>
              </a:ext>
            </a:extLst>
          </p:cNvPr>
          <p:cNvCxnSpPr>
            <a:cxnSpLocks/>
          </p:cNvCxnSpPr>
          <p:nvPr/>
        </p:nvCxnSpPr>
        <p:spPr>
          <a:xfrm>
            <a:off x="2823958" y="4747913"/>
            <a:ext cx="2856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0F1DDABF-93BC-88EB-C11A-9F02E19C2266}"/>
              </a:ext>
            </a:extLst>
          </p:cNvPr>
          <p:cNvSpPr/>
          <p:nvPr/>
        </p:nvSpPr>
        <p:spPr>
          <a:xfrm>
            <a:off x="7623590" y="167876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8DFB3F-A70A-B05F-AACB-47920EE2A0AB}"/>
              </a:ext>
            </a:extLst>
          </p:cNvPr>
          <p:cNvSpPr/>
          <p:nvPr/>
        </p:nvSpPr>
        <p:spPr>
          <a:xfrm>
            <a:off x="7747954" y="21807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7EDD7A-D42B-9EB9-479A-E8F282D21C98}"/>
              </a:ext>
            </a:extLst>
          </p:cNvPr>
          <p:cNvSpPr/>
          <p:nvPr/>
        </p:nvSpPr>
        <p:spPr>
          <a:xfrm>
            <a:off x="7747954" y="26156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F10BD0-4DCC-49D6-06A0-A1AD6DB85968}"/>
              </a:ext>
            </a:extLst>
          </p:cNvPr>
          <p:cNvSpPr/>
          <p:nvPr/>
        </p:nvSpPr>
        <p:spPr>
          <a:xfrm>
            <a:off x="7747954" y="30505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5301BF-D3CD-D93E-D1A9-38A8164B1E54}"/>
              </a:ext>
            </a:extLst>
          </p:cNvPr>
          <p:cNvSpPr/>
          <p:nvPr/>
        </p:nvSpPr>
        <p:spPr>
          <a:xfrm>
            <a:off x="7747954" y="34854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/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383E331-999F-0912-6C4A-067E93F4272C}"/>
              </a:ext>
            </a:extLst>
          </p:cNvPr>
          <p:cNvSpPr/>
          <p:nvPr/>
        </p:nvSpPr>
        <p:spPr>
          <a:xfrm rot="16200000">
            <a:off x="4631847" y="2803781"/>
            <a:ext cx="3327347" cy="102103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FDE2FAC-89CC-5B2F-4794-41DDD5C3C0D0}"/>
              </a:ext>
            </a:extLst>
          </p:cNvPr>
          <p:cNvSpPr/>
          <p:nvPr/>
        </p:nvSpPr>
        <p:spPr>
          <a:xfrm>
            <a:off x="6806040" y="2749255"/>
            <a:ext cx="817550" cy="1344464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CBB6AB-00D1-9A12-9263-03D6FF0C18F7}"/>
              </a:ext>
            </a:extLst>
          </p:cNvPr>
          <p:cNvCxnSpPr>
            <a:cxnSpLocks/>
          </p:cNvCxnSpPr>
          <p:nvPr/>
        </p:nvCxnSpPr>
        <p:spPr>
          <a:xfrm>
            <a:off x="5141100" y="1958240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3275D6-A27E-5FF4-B6AE-54AA8B35171B}"/>
              </a:ext>
            </a:extLst>
          </p:cNvPr>
          <p:cNvCxnSpPr>
            <a:cxnSpLocks/>
          </p:cNvCxnSpPr>
          <p:nvPr/>
        </p:nvCxnSpPr>
        <p:spPr>
          <a:xfrm>
            <a:off x="5141100" y="2702563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BC57CB-6E03-F022-E2AB-9DACA1C7ED3C}"/>
              </a:ext>
            </a:extLst>
          </p:cNvPr>
          <p:cNvCxnSpPr>
            <a:cxnSpLocks/>
          </p:cNvCxnSpPr>
          <p:nvPr/>
        </p:nvCxnSpPr>
        <p:spPr>
          <a:xfrm>
            <a:off x="5141100" y="3441369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8ACC53-30B0-33F6-8D47-A41B27A5B05A}"/>
              </a:ext>
            </a:extLst>
          </p:cNvPr>
          <p:cNvCxnSpPr>
            <a:cxnSpLocks/>
          </p:cNvCxnSpPr>
          <p:nvPr/>
        </p:nvCxnSpPr>
        <p:spPr>
          <a:xfrm>
            <a:off x="5156375" y="4682792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E8266EE-FE7C-4ACA-5695-2D34A7504E80}"/>
              </a:ext>
            </a:extLst>
          </p:cNvPr>
          <p:cNvSpPr/>
          <p:nvPr/>
        </p:nvSpPr>
        <p:spPr>
          <a:xfrm>
            <a:off x="7623590" y="451906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4" name="Rectangle: Folded Corner 83">
            <a:extLst>
              <a:ext uri="{FF2B5EF4-FFF2-40B4-BE49-F238E27FC236}">
                <a16:creationId xmlns:a16="http://schemas.microsoft.com/office/drawing/2014/main" id="{E2928A33-4258-5020-158E-D9053AB1BFAC}"/>
              </a:ext>
            </a:extLst>
          </p:cNvPr>
          <p:cNvSpPr/>
          <p:nvPr/>
        </p:nvSpPr>
        <p:spPr>
          <a:xfrm>
            <a:off x="414510" y="5718669"/>
            <a:ext cx="1656839" cy="630846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628DD5E-2FAE-BA29-D4D5-27AF6C0A8101}"/>
              </a:ext>
            </a:extLst>
          </p:cNvPr>
          <p:cNvSpPr/>
          <p:nvPr/>
        </p:nvSpPr>
        <p:spPr>
          <a:xfrm>
            <a:off x="2386675" y="5695201"/>
            <a:ext cx="1943672" cy="67179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BE4117-6CD1-0B72-15BD-8C6FAF63515D}"/>
              </a:ext>
            </a:extLst>
          </p:cNvPr>
          <p:cNvSpPr/>
          <p:nvPr/>
        </p:nvSpPr>
        <p:spPr>
          <a:xfrm>
            <a:off x="4678210" y="5688820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1A13F8-C88B-96BB-6756-8150C35F7E3D}"/>
              </a:ext>
            </a:extLst>
          </p:cNvPr>
          <p:cNvSpPr/>
          <p:nvPr/>
        </p:nvSpPr>
        <p:spPr>
          <a:xfrm>
            <a:off x="6358666" y="546300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Vector Search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1E6CB5-8A7D-7D37-D73F-C851B3D6D17C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2071349" y="6031100"/>
            <a:ext cx="315326" cy="29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3A7037-0AA2-48DF-C1AE-9F71B196258E}"/>
              </a:ext>
            </a:extLst>
          </p:cNvPr>
          <p:cNvCxnSpPr>
            <a:cxnSpLocks/>
          </p:cNvCxnSpPr>
          <p:nvPr/>
        </p:nvCxnSpPr>
        <p:spPr>
          <a:xfrm>
            <a:off x="4330347" y="5972586"/>
            <a:ext cx="365506" cy="14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4F3B8-5DDB-4FB6-E682-1BD9B496AC01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6134102" y="5928348"/>
            <a:ext cx="224564" cy="369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F2D063-C720-5AEB-6A1F-7FB882591B29}"/>
              </a:ext>
            </a:extLst>
          </p:cNvPr>
          <p:cNvSpPr/>
          <p:nvPr/>
        </p:nvSpPr>
        <p:spPr>
          <a:xfrm>
            <a:off x="8718879" y="5387523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80E799-6B98-4F45-195A-5D5F9F61FD4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8404929" y="5946812"/>
            <a:ext cx="313950" cy="22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9A6A40-9333-ACAE-7537-9F2C6975540D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7355734" y="495396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6A6C656-3EC9-1059-D56A-8E2144801440}"/>
              </a:ext>
            </a:extLst>
          </p:cNvPr>
          <p:cNvSpPr/>
          <p:nvPr/>
        </p:nvSpPr>
        <p:spPr>
          <a:xfrm>
            <a:off x="10187781" y="567799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8C0B980-2800-C9E9-4C34-6111328D8AA8}"/>
              </a:ext>
            </a:extLst>
          </p:cNvPr>
          <p:cNvSpPr/>
          <p:nvPr/>
        </p:nvSpPr>
        <p:spPr>
          <a:xfrm>
            <a:off x="10789786" y="5347007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195984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26981</TotalTime>
  <Words>3376</Words>
  <Application>Microsoft Office PowerPoint</Application>
  <PresentationFormat>Widescreen</PresentationFormat>
  <Paragraphs>483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Roboto Mono</vt:lpstr>
      <vt:lpstr>Segoe UI</vt:lpstr>
      <vt:lpstr>Segoe UI Light</vt:lpstr>
      <vt:lpstr>Office Theme</vt:lpstr>
      <vt:lpstr>CSCI E-96 Data Mining, Exploration and Discovery Information Retrieval and Search Algorithms</vt:lpstr>
      <vt:lpstr>Lesson Overview</vt:lpstr>
      <vt:lpstr>Introduction to Web Searching</vt:lpstr>
      <vt:lpstr>Introduction to Web Searching</vt:lpstr>
      <vt:lpstr>Information Retrieval </vt:lpstr>
      <vt:lpstr>Introduction to Web Searching</vt:lpstr>
      <vt:lpstr>Components of Document Similarity Search Systems</vt:lpstr>
      <vt:lpstr>Components of a Document Search System</vt:lpstr>
      <vt:lpstr>Document Vector Similarity Search</vt:lpstr>
      <vt:lpstr>Text embeddings</vt:lpstr>
      <vt:lpstr>Improving Document Vector Similarity Search at Massive Scale</vt:lpstr>
      <vt:lpstr>Information Retrieval and Web Searching</vt:lpstr>
      <vt:lpstr>Evaluation for Information Retrival</vt:lpstr>
      <vt:lpstr>Evaluation of Retrival</vt:lpstr>
      <vt:lpstr>Evaluation of ANNS</vt:lpstr>
      <vt:lpstr>Short Introduction to BERT Models for Text Embedding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Reranking with Sentence BERT</vt:lpstr>
      <vt:lpstr>Sparse Text Embedding</vt:lpstr>
      <vt:lpstr>Overview of Sparse Encoding</vt:lpstr>
      <vt:lpstr>Overview of Sparse Encoding</vt:lpstr>
      <vt:lpstr>The TF-IDF model</vt:lpstr>
      <vt:lpstr>The TF-IDF model</vt:lpstr>
      <vt:lpstr>The TF-IDF model</vt:lpstr>
      <vt:lpstr>The BM25 model</vt:lpstr>
      <vt:lpstr>The BM25 model</vt:lpstr>
      <vt:lpstr>The BM25 model</vt:lpstr>
      <vt:lpstr>The BM25 model</vt:lpstr>
      <vt:lpstr>The BM25 model</vt:lpstr>
      <vt:lpstr>The BM25 model</vt:lpstr>
      <vt:lpstr>Sparse-Dense Pipelines</vt:lpstr>
      <vt:lpstr>Sparse-Dense Pipelines</vt:lpstr>
      <vt:lpstr>Improving Document Vector Similarity Search at Massive Scale</vt:lpstr>
      <vt:lpstr>Hybrid Pipelines</vt:lpstr>
      <vt:lpstr>Sparse-Dense Pipelines</vt:lpstr>
      <vt:lpstr>Sparse-Dense Pipelines</vt:lpstr>
      <vt:lpstr>The Sparse Lexical and Expansion (SPLADE) model  </vt:lpstr>
      <vt:lpstr>The Sparse Lexical and Expansion (SPLADE) mode</vt:lpstr>
      <vt:lpstr>The Sparse Lexical and Expansion (SPLADE) mode</vt:lpstr>
      <vt:lpstr>The Sparse Lexical and Expansion (SPLADE) mode</vt:lpstr>
      <vt:lpstr>The Sparse Lexical and Expansion (SPLADE) mode</vt:lpstr>
      <vt:lpstr>Models for Image Embedding</vt:lpstr>
      <vt:lpstr>Image embeddings</vt:lpstr>
      <vt:lpstr>Image embeddings</vt:lpstr>
      <vt:lpstr>Image embeddings</vt:lpstr>
      <vt:lpstr>Image embeddings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760</cp:revision>
  <cp:lastPrinted>2019-10-02T16:41:34Z</cp:lastPrinted>
  <dcterms:created xsi:type="dcterms:W3CDTF">2019-05-23T01:52:03Z</dcterms:created>
  <dcterms:modified xsi:type="dcterms:W3CDTF">2025-09-24T03:19:47Z</dcterms:modified>
</cp:coreProperties>
</file>