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0"/>
  </p:notesMasterIdLst>
  <p:sldIdLst>
    <p:sldId id="275" r:id="rId2"/>
    <p:sldId id="342" r:id="rId3"/>
    <p:sldId id="343" r:id="rId4"/>
    <p:sldId id="344" r:id="rId5"/>
    <p:sldId id="351" r:id="rId6"/>
    <p:sldId id="519" r:id="rId7"/>
    <p:sldId id="345" r:id="rId8"/>
    <p:sldId id="488" r:id="rId9"/>
    <p:sldId id="517" r:id="rId10"/>
    <p:sldId id="482" r:id="rId11"/>
    <p:sldId id="348" r:id="rId12"/>
    <p:sldId id="347" r:id="rId13"/>
    <p:sldId id="346" r:id="rId14"/>
    <p:sldId id="493" r:id="rId15"/>
    <p:sldId id="492" r:id="rId16"/>
    <p:sldId id="518" r:id="rId17"/>
    <p:sldId id="520" r:id="rId18"/>
    <p:sldId id="354" r:id="rId19"/>
    <p:sldId id="349" r:id="rId20"/>
    <p:sldId id="352" r:id="rId21"/>
    <p:sldId id="389" r:id="rId22"/>
    <p:sldId id="358" r:id="rId23"/>
    <p:sldId id="391" r:id="rId24"/>
    <p:sldId id="404" r:id="rId25"/>
    <p:sldId id="490" r:id="rId26"/>
    <p:sldId id="481" r:id="rId27"/>
    <p:sldId id="528" r:id="rId28"/>
    <p:sldId id="521" r:id="rId29"/>
    <p:sldId id="523" r:id="rId30"/>
    <p:sldId id="522" r:id="rId31"/>
    <p:sldId id="524" r:id="rId32"/>
    <p:sldId id="525" r:id="rId33"/>
    <p:sldId id="526" r:id="rId34"/>
    <p:sldId id="527" r:id="rId35"/>
    <p:sldId id="483" r:id="rId36"/>
    <p:sldId id="403" r:id="rId37"/>
    <p:sldId id="362" r:id="rId38"/>
    <p:sldId id="359" r:id="rId39"/>
    <p:sldId id="361" r:id="rId40"/>
    <p:sldId id="360" r:id="rId41"/>
    <p:sldId id="356" r:id="rId42"/>
    <p:sldId id="363" r:id="rId43"/>
    <p:sldId id="484" r:id="rId44"/>
    <p:sldId id="355" r:id="rId45"/>
    <p:sldId id="384" r:id="rId46"/>
    <p:sldId id="385" r:id="rId47"/>
    <p:sldId id="386" r:id="rId48"/>
    <p:sldId id="387" r:id="rId49"/>
    <p:sldId id="388" r:id="rId50"/>
    <p:sldId id="485" r:id="rId51"/>
    <p:sldId id="380" r:id="rId52"/>
    <p:sldId id="381" r:id="rId53"/>
    <p:sldId id="364" r:id="rId54"/>
    <p:sldId id="510" r:id="rId55"/>
    <p:sldId id="486" r:id="rId56"/>
    <p:sldId id="382" r:id="rId57"/>
    <p:sldId id="495" r:id="rId58"/>
    <p:sldId id="392" r:id="rId59"/>
    <p:sldId id="365" r:id="rId60"/>
    <p:sldId id="366" r:id="rId61"/>
    <p:sldId id="367" r:id="rId62"/>
    <p:sldId id="368" r:id="rId63"/>
    <p:sldId id="369" r:id="rId64"/>
    <p:sldId id="515" r:id="rId65"/>
    <p:sldId id="370" r:id="rId66"/>
    <p:sldId id="371" r:id="rId67"/>
    <p:sldId id="372" r:id="rId68"/>
    <p:sldId id="373" r:id="rId69"/>
    <p:sldId id="374" r:id="rId70"/>
    <p:sldId id="375" r:id="rId71"/>
    <p:sldId id="489" r:id="rId72"/>
    <p:sldId id="516" r:id="rId73"/>
    <p:sldId id="376" r:id="rId74"/>
    <p:sldId id="377" r:id="rId75"/>
    <p:sldId id="378" r:id="rId76"/>
    <p:sldId id="400" r:id="rId77"/>
    <p:sldId id="497" r:id="rId78"/>
    <p:sldId id="401" r:id="rId79"/>
    <p:sldId id="498" r:id="rId80"/>
    <p:sldId id="393" r:id="rId81"/>
    <p:sldId id="487" r:id="rId82"/>
    <p:sldId id="505" r:id="rId83"/>
    <p:sldId id="504" r:id="rId84"/>
    <p:sldId id="506" r:id="rId85"/>
    <p:sldId id="501" r:id="rId86"/>
    <p:sldId id="508" r:id="rId87"/>
    <p:sldId id="509" r:id="rId88"/>
    <p:sldId id="512" r:id="rId89"/>
    <p:sldId id="513" r:id="rId90"/>
    <p:sldId id="514" r:id="rId91"/>
    <p:sldId id="511" r:id="rId92"/>
    <p:sldId id="529" r:id="rId93"/>
    <p:sldId id="530" r:id="rId94"/>
    <p:sldId id="531" r:id="rId95"/>
    <p:sldId id="496" r:id="rId96"/>
    <p:sldId id="399" r:id="rId97"/>
    <p:sldId id="397" r:id="rId98"/>
    <p:sldId id="398" r:id="rId9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6" autoAdjust="0"/>
    <p:restoredTop sz="94660"/>
  </p:normalViewPr>
  <p:slideViewPr>
    <p:cSldViewPr snapToGrid="0">
      <p:cViewPr varScale="1">
        <p:scale>
          <a:sx n="71" d="100"/>
          <a:sy n="71" d="100"/>
        </p:scale>
        <p:origin x="58" y="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7D09A-089B-49AD-9380-9EDF59B0FA35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07A2E-B268-4E9D-8DE0-397499F5C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90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8804-A071-4B92-B9AF-68425EDD7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55CFA-9F4D-4829-BE6A-3070A5801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527CF-2C12-402C-AD56-D9DEA7BDC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DF055-3FC3-4176-9A5B-321D0B4C8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37DE2-8AC7-47FA-B1CE-B05032BCC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9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0F65D-3EE5-44AC-957C-DB198D650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B429F-5A46-4CFD-A47A-3CE65CAF6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800A6-AED8-468B-AF32-E4315378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0147-4FCA-488E-AC17-A32F1CEAA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46397-E941-4EBF-BFF9-20FF3DDE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4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85C7EA-397F-41CD-BF7A-DAB0760ED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08832-A967-4BBC-B370-F9B8876E6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DF700-3F70-488B-8A52-6A2F48A9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EBA5F-1D49-4923-852C-97DF29145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94C16-D0E5-4423-8BB9-F5F7F686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61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47226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64FE-8D94-451A-B9B1-2B3FC74A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F242-1891-4C9F-B7CE-92975FAD2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D6CB4-303C-46C9-B655-BB2D0C60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68801-37C5-4EF3-9D1F-7DF93D47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BC0C7-625C-4F1A-BC7F-916EE824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A7B16-8045-4095-8759-74F7D5A2A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E91B0-988D-4C53-B62B-3F5F7E6EB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C432A-4106-4ACA-BCA9-52BA2570D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563FB-6E91-45AA-AE40-4B2F1671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E3080-B9FA-4646-A663-A4EB811B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4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F6E18-A428-4965-A6F9-1AF1823C3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B806F-67CA-4311-8CB3-FCA255407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33BB0-DDC5-450A-A47C-E9DE166AA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03003-3ADF-413B-BBDC-52B36173B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5880C-1EF7-4DD6-B019-B800FC9A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E7B67-C300-4A62-B7D5-8D154DA4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B030E-1B94-4EC6-B993-A4ECE79A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35279-9C17-4A5A-A2FE-A7B589285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2DCAC-1049-4688-8ADC-A271931C0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EFDB2-0EF3-49F7-94E8-A56EDCB2E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AABB9E-145F-4502-899D-F31A6A50D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1219B-C450-402A-A88A-0F773AF17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157EF-AC9A-4342-BDEF-5AA2E13F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1E6CD9-C2CA-44F0-A634-1FED9858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0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F051-BABB-4920-B92E-323A22B11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35C63E-C311-430B-9E2E-A802B2A3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EED7D-A47E-45C2-9C06-3AE5E75F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885F1-FDB9-40F5-A2DB-BA933D90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8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99A557-C321-417E-A0CA-076652B9B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86801-680C-4BCB-A9BA-B0E27D26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EBD29-26F6-404C-9BE4-E6F6B29C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6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398F-318B-4E07-8BDA-E601347EA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DEEED-6A36-47DE-96F8-B47491A31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9EE6E-839D-4213-A3CF-EAC924A61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F9BE0-169F-4D0B-9E7F-469D236F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DC1E2-823B-441E-8CA6-7EB73C2B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75350-4423-4556-AF38-780ABC9DF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5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F18A-F093-4A35-A1EF-BBB839E55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220ECE-C950-43AA-8908-01545C17AB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46F7A-CD9E-405F-AF06-9BD9F0E74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0E242-540E-42A8-A1B5-A5F9FF267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8117E-B658-4CA9-AC8C-E8584629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EBBFD-2C00-44D5-96D8-E5587C70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6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E758AD-FB2B-4FD9-9028-DE0ADFE2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BF206-F2A4-48F4-BD38-F7558694B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2B2E0-C620-48A1-AC6B-EEC635416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7C53C-E5B1-464F-8287-06D868EDC1EC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F4425-4E37-4B18-937D-8599C8507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BD858-062B-4A7E-89EC-D889597B8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7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Relationship Id="rId9" Type="http://schemas.openxmlformats.org/officeDocument/2006/relationships/image" Target="../media/image11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1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n.wikipedia.org/wiki/Feature_hash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feature_extraction.FeatureHasher.html" TargetMode="External"/><Relationship Id="rId2" Type="http://schemas.openxmlformats.org/officeDocument/2006/relationships/hyperlink" Target="https://en.wikipedia.org/wiki/Feature_hash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eras.io/api/layers/preprocessing_layers/categorical/hashing/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2010.10784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rxiv.org/abs/2010.10784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arxiv.org/abs/2010.10784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mazon.science/blog/more-efficient-caching-for-product-retrieva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2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arxiv.org/abs/1708.0503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10.png"/><Relationship Id="rId7" Type="http://schemas.openxmlformats.org/officeDocument/2006/relationships/image" Target="../media/image15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42.png"/><Relationship Id="rId4" Type="http://schemas.openxmlformats.org/officeDocument/2006/relationships/image" Target="../media/image250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en.wikipedia.org/wiki/Stochastic_gradient_descent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Stochastic_gradient_descent" TargetMode="Externa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examples/structured_data/collaborative_filtering_movielens/" TargetMode="External"/><Relationship Id="rId2" Type="http://schemas.openxmlformats.org/officeDocument/2006/relationships/hyperlink" Target="https://www.manning.com/books/graph-powered-machine-learn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twitter.com/engineering/en_us/topics/open-source/2023/twitter-recommendation-algorithm" TargetMode="External"/><Relationship Id="rId4" Type="http://schemas.openxmlformats.org/officeDocument/2006/relationships/hyperlink" Target="https://pytorch.org/blog/introducing-torchrec/" TargetMode="Externa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flixprize.com/assets/ProgressPrize2008_BigChaos.pdf" TargetMode="External"/><Relationship Id="rId2" Type="http://schemas.openxmlformats.org/officeDocument/2006/relationships/hyperlink" Target="https://www.netflixprize.com/assets/ProgressPrize2007_KorBell.pdf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8.05031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arxiv.org/abs/1708.05031" TargetMode="Externa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arxiv.org/abs/1708.0503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arxiv.org/abs/1606.07792" TargetMode="Externa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arxiv.org/abs/1606.07792" TargetMode="Externa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arxiv.org/abs/1606.07792" TargetMode="Externa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.google/pubs/mixed-negative-sampling-for-learning-two-tower-neural-networks-in-recommendations/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iwk.github.io/assets/youtube-multitask.pdf" TargetMode="Externa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research.google/pubs/mixed-negative-sampling-for-learning-two-tower-neural-networks-in-recommendation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swithcode.com/datasets?task=recommendation-systems" TargetMode="External"/><Relationship Id="rId2" Type="http://schemas.openxmlformats.org/officeDocument/2006/relationships/hyperlink" Target="https://github.com/RUCAIBox/RecSysDatase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search?q=recommendation+dataset+in%3Adatasets" TargetMode="Externa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research.google/pubs/mixed-negative-sampling-for-learning-two-tower-neural-networks-in-recommendation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0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arxiv.org/abs/2203.1101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l.acm.org/doi/10.1145/3556702.3556821" TargetMode="Externa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s://arxiv.org/abs/2212.13937" TargetMode="Externa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s://arxiv.org/abs/2212.13937" TargetMode="Externa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s://arxiv.org/abs/2212.1393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025" y="866581"/>
            <a:ext cx="11693950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E-108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Learning to Rank and Recommender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0291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2022, 2023, 2024, 2025,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Generating Recommendations is Hard!</a:t>
            </a:r>
          </a:p>
        </p:txBody>
      </p:sp>
    </p:spTree>
    <p:extLst>
      <p:ext uri="{BB962C8B-B14F-4D97-AF65-F5344CB8AC3E}">
        <p14:creationId xmlns:p14="http://schemas.microsoft.com/office/powerpoint/2010/main" val="2319331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dirty="0"/>
              <a:t>We do not have purchase information on new users or new items – </a:t>
            </a:r>
          </a:p>
          <a:p>
            <a:pPr lvl="1"/>
            <a:r>
              <a:rPr lang="en-US" b="1" dirty="0"/>
              <a:t>The cold-start problem!</a:t>
            </a:r>
          </a:p>
          <a:p>
            <a:r>
              <a:rPr lang="en-US" dirty="0"/>
              <a:t>Human users have </a:t>
            </a:r>
            <a:r>
              <a:rPr lang="en-US" b="1" dirty="0"/>
              <a:t>variable behavior</a:t>
            </a:r>
          </a:p>
          <a:p>
            <a:r>
              <a:rPr lang="en-US" dirty="0"/>
              <a:t>Naïve solutions do not address long-tail</a:t>
            </a:r>
          </a:p>
          <a:p>
            <a:pPr lvl="1"/>
            <a:r>
              <a:rPr lang="en-US" b="1" dirty="0"/>
              <a:t>Negative sampling bias </a:t>
            </a:r>
            <a:r>
              <a:rPr lang="en-US" dirty="0"/>
              <a:t>– Never collect samples when </a:t>
            </a:r>
            <a:r>
              <a:rPr lang="en-US" b="1" dirty="0"/>
              <a:t>user does not take action</a:t>
            </a:r>
            <a:r>
              <a:rPr lang="en-US" dirty="0"/>
              <a:t> </a:t>
            </a:r>
          </a:p>
          <a:p>
            <a:pPr lvl="1"/>
            <a:r>
              <a:rPr lang="en-US" b="1" dirty="0"/>
              <a:t>Position bias </a:t>
            </a:r>
            <a:r>
              <a:rPr lang="en-US" dirty="0"/>
              <a:t>– </a:t>
            </a:r>
            <a:r>
              <a:rPr lang="en-US" b="1" dirty="0"/>
              <a:t>Users only see top few items </a:t>
            </a:r>
            <a:r>
              <a:rPr lang="en-US" dirty="0"/>
              <a:t>on recommendation list </a:t>
            </a:r>
          </a:p>
          <a:p>
            <a:pPr lvl="1"/>
            <a:r>
              <a:rPr lang="en-US" dirty="0"/>
              <a:t>These biases are strongly interdependent!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1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b="1" dirty="0"/>
              <a:t>Cold start </a:t>
            </a:r>
            <a:r>
              <a:rPr lang="en-US" dirty="0"/>
              <a:t>problem for </a:t>
            </a:r>
            <a:r>
              <a:rPr lang="en-US" b="1" dirty="0"/>
              <a:t>new or rarely purchased items</a:t>
            </a:r>
          </a:p>
          <a:p>
            <a:pPr lvl="1"/>
            <a:r>
              <a:rPr lang="en-US" dirty="0"/>
              <a:t>New items are constantly added to digital catalogs  </a:t>
            </a:r>
          </a:p>
          <a:p>
            <a:pPr lvl="1"/>
            <a:r>
              <a:rPr lang="en-US" dirty="0"/>
              <a:t>No reviews</a:t>
            </a:r>
          </a:p>
          <a:p>
            <a:pPr lvl="1"/>
            <a:r>
              <a:rPr lang="en-US" dirty="0"/>
              <a:t>No purchase history</a:t>
            </a:r>
          </a:p>
          <a:p>
            <a:pPr lvl="1"/>
            <a:r>
              <a:rPr lang="en-US" dirty="0"/>
              <a:t>Must rely on </a:t>
            </a:r>
            <a:r>
              <a:rPr lang="en-US" b="1" dirty="0"/>
              <a:t>item similarity</a:t>
            </a:r>
          </a:p>
          <a:p>
            <a:r>
              <a:rPr lang="en-US" b="1" dirty="0"/>
              <a:t>Cold start </a:t>
            </a:r>
            <a:r>
              <a:rPr lang="en-US" dirty="0"/>
              <a:t>problem for </a:t>
            </a:r>
            <a:r>
              <a:rPr lang="en-US" b="1" dirty="0"/>
              <a:t>new users</a:t>
            </a:r>
          </a:p>
          <a:p>
            <a:pPr lvl="1"/>
            <a:r>
              <a:rPr lang="en-US" dirty="0"/>
              <a:t>No or few reviews or purchases</a:t>
            </a:r>
          </a:p>
          <a:p>
            <a:pPr lvl="1"/>
            <a:r>
              <a:rPr lang="en-US" dirty="0"/>
              <a:t>Similarity measures can be limited – little or no profile information</a:t>
            </a:r>
          </a:p>
          <a:p>
            <a:pPr lvl="1"/>
            <a:r>
              <a:rPr lang="en-US" dirty="0"/>
              <a:t>Must rely on other approaches – frequent item set search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1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dirty="0"/>
              <a:t>People have complex behavior</a:t>
            </a:r>
          </a:p>
          <a:p>
            <a:pPr lvl="1"/>
            <a:r>
              <a:rPr lang="en-US" dirty="0"/>
              <a:t>Have variable taste – may change mind what they are looking for</a:t>
            </a:r>
          </a:p>
          <a:p>
            <a:pPr lvl="1"/>
            <a:r>
              <a:rPr lang="en-US" dirty="0"/>
              <a:t>May have multiple interests – e.g. user may want both classic country and baroque music</a:t>
            </a:r>
          </a:p>
          <a:p>
            <a:pPr lvl="1"/>
            <a:r>
              <a:rPr lang="en-US" dirty="0"/>
              <a:t>More than one person accessing user account – e.g. a family</a:t>
            </a:r>
          </a:p>
          <a:p>
            <a:r>
              <a:rPr lang="en-US" dirty="0"/>
              <a:t>User ratings are not constant with time</a:t>
            </a:r>
          </a:p>
          <a:p>
            <a:pPr lvl="1"/>
            <a:r>
              <a:rPr lang="en-US" dirty="0"/>
              <a:t>Average rating of movies have increased with time</a:t>
            </a:r>
          </a:p>
          <a:p>
            <a:pPr lvl="1"/>
            <a:r>
              <a:rPr lang="en-US" dirty="0"/>
              <a:t>Game ratings decline with age</a:t>
            </a:r>
          </a:p>
          <a:p>
            <a:pPr lvl="1"/>
            <a:r>
              <a:rPr lang="en-US" dirty="0"/>
              <a:t>Fad products come and go </a:t>
            </a:r>
            <a:r>
              <a:rPr lang="en-US" dirty="0" err="1"/>
              <a:t>quikly</a:t>
            </a:r>
            <a:r>
              <a:rPr lang="en-US" dirty="0"/>
              <a:t> over time  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>
                <a:solidFill>
                  <a:srgbClr val="C00000"/>
                </a:solidFill>
              </a:rPr>
              <a:t>Data quality often limits recommender performance more than algorithm choice!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58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dirty="0"/>
              <a:t>Recommender data suffers from </a:t>
            </a:r>
            <a:r>
              <a:rPr lang="en-US" b="1" dirty="0"/>
              <a:t>negative sampling bias</a:t>
            </a:r>
            <a:r>
              <a:rPr lang="en-US" dirty="0"/>
              <a:t>   </a:t>
            </a:r>
          </a:p>
          <a:p>
            <a:r>
              <a:rPr lang="en-US" dirty="0"/>
              <a:t>We can only sample when user takes positive action</a:t>
            </a:r>
          </a:p>
          <a:p>
            <a:pPr lvl="1"/>
            <a:r>
              <a:rPr lang="en-US" dirty="0"/>
              <a:t>Click through</a:t>
            </a:r>
          </a:p>
          <a:p>
            <a:pPr lvl="1"/>
            <a:r>
              <a:rPr lang="en-US" dirty="0"/>
              <a:t>Purchase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Many selections in a massive catalog are rarely or never selected by any user   </a:t>
            </a:r>
          </a:p>
          <a:p>
            <a:pPr lvl="1"/>
            <a:r>
              <a:rPr lang="en-US" dirty="0"/>
              <a:t>New items are constantly added to digital catalogs </a:t>
            </a:r>
          </a:p>
          <a:p>
            <a:r>
              <a:rPr lang="en-US" dirty="0"/>
              <a:t>The result is very sparse data with mostly missing values </a:t>
            </a: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97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dirty="0"/>
              <a:t>Recommender data suffers from </a:t>
            </a:r>
            <a:r>
              <a:rPr lang="en-US" b="1" dirty="0"/>
              <a:t>negative sampling bias</a:t>
            </a:r>
            <a:r>
              <a:rPr lang="en-US" dirty="0"/>
              <a:t>   </a:t>
            </a:r>
          </a:p>
          <a:p>
            <a:r>
              <a:rPr lang="en-US" dirty="0"/>
              <a:t>We only get feedback about actions users take</a:t>
            </a:r>
          </a:p>
          <a:p>
            <a:pPr lvl="1"/>
            <a:r>
              <a:rPr lang="en-US" dirty="0"/>
              <a:t>Never know why users do not take action</a:t>
            </a:r>
          </a:p>
          <a:p>
            <a:pPr lvl="1"/>
            <a:r>
              <a:rPr lang="en-US" dirty="0"/>
              <a:t>Only have positive results (clicks)  </a:t>
            </a:r>
          </a:p>
          <a:p>
            <a:r>
              <a:rPr lang="en-US" dirty="0"/>
              <a:t>Example: consider a model with only binary response for an app store:</a:t>
            </a:r>
          </a:p>
          <a:p>
            <a:pPr lvl="1"/>
            <a:r>
              <a:rPr lang="en-US" dirty="0"/>
              <a:t>Value is 1 if user downloaded an app</a:t>
            </a:r>
          </a:p>
          <a:p>
            <a:pPr lvl="1"/>
            <a:r>
              <a:rPr lang="en-US" dirty="0"/>
              <a:t>Value is 0 if user did not download the app</a:t>
            </a:r>
          </a:p>
          <a:p>
            <a:pPr lvl="1"/>
            <a:r>
              <a:rPr lang="en-US" dirty="0"/>
              <a:t>If 1, we do not know if the user liked the app or not</a:t>
            </a:r>
          </a:p>
          <a:p>
            <a:pPr lvl="1"/>
            <a:r>
              <a:rPr lang="en-US" dirty="0"/>
              <a:t>If 0, we do not know if user did not want the app or never knew of its existence</a:t>
            </a:r>
          </a:p>
          <a:p>
            <a:r>
              <a:rPr lang="en-US" b="1" dirty="0"/>
              <a:t>Position bias</a:t>
            </a:r>
            <a:r>
              <a:rPr lang="en-US" dirty="0"/>
              <a:t> arises from negative sampling bias </a:t>
            </a:r>
            <a:endParaRPr lang="en-US" b="1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E081D-E742-E003-F545-07DBBAD70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7C6DE-38B6-BDFB-9A0E-BCABD3131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D0A00-6E24-31CB-3A5A-8BBF9CD83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b="1" dirty="0"/>
              <a:t>Click probability depends on the position </a:t>
            </a:r>
            <a:r>
              <a:rPr lang="en-US" dirty="0"/>
              <a:t>in the search results </a:t>
            </a:r>
          </a:p>
          <a:p>
            <a:pPr lvl="1"/>
            <a:r>
              <a:rPr lang="en-US" dirty="0"/>
              <a:t>Users typically do not see choices far down the list </a:t>
            </a:r>
          </a:p>
          <a:p>
            <a:pPr lvl="1"/>
            <a:r>
              <a:rPr lang="en-US" dirty="0"/>
              <a:t>We never know the probability of click through for some items</a:t>
            </a:r>
          </a:p>
          <a:p>
            <a:r>
              <a:rPr lang="en-US" dirty="0"/>
              <a:t>Items in the tail suffer </a:t>
            </a:r>
            <a:r>
              <a:rPr lang="en-US" b="1" dirty="0"/>
              <a:t>position bias</a:t>
            </a:r>
            <a:r>
              <a:rPr lang="en-US" dirty="0"/>
              <a:t> </a:t>
            </a:r>
          </a:p>
          <a:p>
            <a:r>
              <a:rPr lang="en-US" dirty="0"/>
              <a:t>Popularity of the top items in the list is biased upward by frequent clicks</a:t>
            </a:r>
          </a:p>
          <a:p>
            <a:pPr lvl="1"/>
            <a:r>
              <a:rPr lang="en-US" dirty="0"/>
              <a:t>Bias propagates to new recommendation lists, increasing subsequent bias</a:t>
            </a:r>
          </a:p>
          <a:p>
            <a:r>
              <a:rPr lang="en-US" dirty="0"/>
              <a:t>Position bias leads to negative sampling bias 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76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7FFFFF-DB5C-8280-0A99-320715FBD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0248915-2A11-25EA-686F-20312A06A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Representation for Recommenders</a:t>
            </a:r>
          </a:p>
        </p:txBody>
      </p:sp>
    </p:spTree>
    <p:extLst>
      <p:ext uri="{BB962C8B-B14F-4D97-AF65-F5344CB8AC3E}">
        <p14:creationId xmlns:p14="http://schemas.microsoft.com/office/powerpoint/2010/main" val="1372845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General Recommender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Utility matrix </a:t>
                </a:r>
                <a:r>
                  <a:rPr lang="en-US" dirty="0"/>
                  <a:t>is a representation used for recommender models</a:t>
                </a:r>
              </a:p>
              <a:p>
                <a:r>
                  <a:rPr lang="en-US" dirty="0"/>
                  <a:t>The utility matrix relates a set of customers, </a:t>
                </a:r>
                <a:r>
                  <a:rPr lang="en-US" i="1" dirty="0"/>
                  <a:t>X,</a:t>
                </a:r>
                <a:r>
                  <a:rPr lang="en-US" dirty="0"/>
                  <a:t> and items, </a:t>
                </a:r>
                <a:r>
                  <a:rPr lang="en-US" i="1" dirty="0"/>
                  <a:t>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Or, the transpose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p>
                      </m:sSup>
                    </m:oMath>
                  </m:oMathPara>
                </a14:m>
                <a:endParaRPr lang="en-US" i="1" dirty="0"/>
              </a:p>
              <a:p>
                <a:r>
                  <a:rPr lang="en-US" dirty="0"/>
                  <a:t>The general model is a </a:t>
                </a:r>
                <a:r>
                  <a:rPr lang="en-US" b="1" dirty="0"/>
                  <a:t>utility function,</a:t>
                </a:r>
                <a:r>
                  <a:rPr lang="en-US" dirty="0"/>
                  <a:t> </a:t>
                </a:r>
                <a:r>
                  <a:rPr lang="en-US" i="1" dirty="0"/>
                  <a:t>u</a:t>
                </a:r>
                <a:r>
                  <a:rPr lang="en-US" dirty="0"/>
                  <a:t> that maps a set of customers, </a:t>
                </a:r>
                <a:r>
                  <a:rPr lang="en-US" i="1" dirty="0"/>
                  <a:t>X,</a:t>
                </a:r>
                <a:r>
                  <a:rPr lang="en-US" dirty="0"/>
                  <a:t> and items, </a:t>
                </a:r>
                <a:r>
                  <a:rPr lang="en-US" i="1" dirty="0"/>
                  <a:t>S,</a:t>
                </a:r>
                <a:r>
                  <a:rPr lang="en-US" dirty="0"/>
                  <a:t> to </a:t>
                </a:r>
                <a:r>
                  <a:rPr lang="en-US" b="1" dirty="0"/>
                  <a:t>implied ratings</a:t>
                </a:r>
                <a:r>
                  <a:rPr lang="en-US" dirty="0"/>
                  <a:t>, </a:t>
                </a:r>
                <a:r>
                  <a:rPr lang="en-US" i="1" dirty="0"/>
                  <a:t>R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Specific algorithms are versions of this general model</a:t>
                </a:r>
              </a:p>
              <a:p>
                <a:pPr lvl="1"/>
                <a:r>
                  <a:rPr lang="en-US" dirty="0"/>
                  <a:t>For example, utility can be measured as similarity between items or users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75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18181"/>
            <a:ext cx="10515600" cy="55381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What representation can we use for recommender algorithms? </a:t>
            </a:r>
          </a:p>
          <a:p>
            <a:r>
              <a:rPr lang="en-US" dirty="0"/>
              <a:t>A </a:t>
            </a:r>
            <a:r>
              <a:rPr lang="en-US" b="1" dirty="0"/>
              <a:t>utility matrix</a:t>
            </a:r>
          </a:p>
          <a:p>
            <a:pPr lvl="1"/>
            <a:r>
              <a:rPr lang="en-US" dirty="0"/>
              <a:t>Users in the rows, item ratings or purchases in the columns</a:t>
            </a:r>
          </a:p>
          <a:p>
            <a:pPr lvl="1"/>
            <a:r>
              <a:rPr lang="en-US" dirty="0"/>
              <a:t>Or the transpose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We can create a similar data structure using feature or user embeddings 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49B68930-3698-415F-BC4A-0C5DBC02B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916552"/>
              </p:ext>
            </p:extLst>
          </p:nvPr>
        </p:nvGraphicFramePr>
        <p:xfrm>
          <a:off x="397511" y="2619555"/>
          <a:ext cx="11479635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15">
                  <a:extLst>
                    <a:ext uri="{9D8B030D-6E8A-4147-A177-3AD203B41FA5}">
                      <a16:colId xmlns:a16="http://schemas.microsoft.com/office/drawing/2014/main" val="3315006765"/>
                    </a:ext>
                  </a:extLst>
                </a:gridCol>
                <a:gridCol w="981746">
                  <a:extLst>
                    <a:ext uri="{9D8B030D-6E8A-4147-A177-3AD203B41FA5}">
                      <a16:colId xmlns:a16="http://schemas.microsoft.com/office/drawing/2014/main" val="3127002114"/>
                    </a:ext>
                  </a:extLst>
                </a:gridCol>
                <a:gridCol w="1222684">
                  <a:extLst>
                    <a:ext uri="{9D8B030D-6E8A-4147-A177-3AD203B41FA5}">
                      <a16:colId xmlns:a16="http://schemas.microsoft.com/office/drawing/2014/main" val="31865655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6709276"/>
                    </a:ext>
                  </a:extLst>
                </a:gridCol>
                <a:gridCol w="1165207">
                  <a:extLst>
                    <a:ext uri="{9D8B030D-6E8A-4147-A177-3AD203B41FA5}">
                      <a16:colId xmlns:a16="http://schemas.microsoft.com/office/drawing/2014/main" val="1427667145"/>
                    </a:ext>
                  </a:extLst>
                </a:gridCol>
                <a:gridCol w="893499">
                  <a:extLst>
                    <a:ext uri="{9D8B030D-6E8A-4147-A177-3AD203B41FA5}">
                      <a16:colId xmlns:a16="http://schemas.microsoft.com/office/drawing/2014/main" val="119783762"/>
                    </a:ext>
                  </a:extLst>
                </a:gridCol>
                <a:gridCol w="1327186">
                  <a:extLst>
                    <a:ext uri="{9D8B030D-6E8A-4147-A177-3AD203B41FA5}">
                      <a16:colId xmlns:a16="http://schemas.microsoft.com/office/drawing/2014/main" val="1621842492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69069415"/>
                    </a:ext>
                  </a:extLst>
                </a:gridCol>
                <a:gridCol w="1865373">
                  <a:extLst>
                    <a:ext uri="{9D8B030D-6E8A-4147-A177-3AD203B41FA5}">
                      <a16:colId xmlns:a16="http://schemas.microsoft.com/office/drawing/2014/main" val="255710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The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Green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Lady 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Jurassic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Schindler’s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My Neighbor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Totoro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1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8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46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6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Janell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9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55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Recommender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Catalogs of user choices are growing</a:t>
            </a:r>
          </a:p>
          <a:p>
            <a:r>
              <a:rPr lang="en-US" dirty="0"/>
              <a:t>Users need recommendations to navigate these vast choices</a:t>
            </a:r>
          </a:p>
          <a:p>
            <a:r>
              <a:rPr lang="en-US" dirty="0"/>
              <a:t>Many areas require recommendations</a:t>
            </a:r>
          </a:p>
          <a:p>
            <a:pPr lvl="1"/>
            <a:r>
              <a:rPr lang="en-US" dirty="0"/>
              <a:t>Physical products</a:t>
            </a:r>
          </a:p>
          <a:p>
            <a:pPr lvl="1"/>
            <a:r>
              <a:rPr lang="en-US" dirty="0"/>
              <a:t>Hospitality – Hotels, restaurants,…</a:t>
            </a:r>
          </a:p>
          <a:p>
            <a:pPr lvl="1"/>
            <a:r>
              <a:rPr lang="en-US" dirty="0"/>
              <a:t>Books</a:t>
            </a:r>
          </a:p>
          <a:p>
            <a:pPr lvl="1"/>
            <a:r>
              <a:rPr lang="en-US" dirty="0"/>
              <a:t>News articles</a:t>
            </a:r>
          </a:p>
          <a:p>
            <a:pPr lvl="1"/>
            <a:r>
              <a:rPr lang="en-US" dirty="0"/>
              <a:t>Music</a:t>
            </a:r>
          </a:p>
          <a:p>
            <a:pPr lvl="1"/>
            <a:r>
              <a:rPr lang="en-US" dirty="0"/>
              <a:t>Movies and TV shows</a:t>
            </a:r>
          </a:p>
          <a:p>
            <a:pPr lvl="1"/>
            <a:r>
              <a:rPr lang="en-US" dirty="0"/>
              <a:t>App stores</a:t>
            </a:r>
          </a:p>
          <a:p>
            <a:pPr lvl="1"/>
            <a:r>
              <a:rPr lang="en-US" dirty="0"/>
              <a:t>Matching people with required job skills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b="1" dirty="0">
                <a:solidFill>
                  <a:srgbClr val="FF0000"/>
                </a:solidFill>
              </a:rPr>
              <a:t>Economic impact of recommenders is massive!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00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18181"/>
            <a:ext cx="10515600" cy="5538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representation can we use for recommender algorithms?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Notice that most users have watched only a few movies</a:t>
            </a:r>
          </a:p>
          <a:p>
            <a:r>
              <a:rPr lang="en-US" dirty="0"/>
              <a:t>There is only </a:t>
            </a:r>
            <a:r>
              <a:rPr lang="en-US" b="1" dirty="0"/>
              <a:t>limited similarity information </a:t>
            </a:r>
            <a:r>
              <a:rPr lang="en-US" dirty="0"/>
              <a:t>between users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8F591F4-B430-492C-8513-7A10E7FFD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100886"/>
              </p:ext>
            </p:extLst>
          </p:nvPr>
        </p:nvGraphicFramePr>
        <p:xfrm>
          <a:off x="293429" y="1593668"/>
          <a:ext cx="1147963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15">
                  <a:extLst>
                    <a:ext uri="{9D8B030D-6E8A-4147-A177-3AD203B41FA5}">
                      <a16:colId xmlns:a16="http://schemas.microsoft.com/office/drawing/2014/main" val="3315006765"/>
                    </a:ext>
                  </a:extLst>
                </a:gridCol>
                <a:gridCol w="981746">
                  <a:extLst>
                    <a:ext uri="{9D8B030D-6E8A-4147-A177-3AD203B41FA5}">
                      <a16:colId xmlns:a16="http://schemas.microsoft.com/office/drawing/2014/main" val="3127002114"/>
                    </a:ext>
                  </a:extLst>
                </a:gridCol>
                <a:gridCol w="1222684">
                  <a:extLst>
                    <a:ext uri="{9D8B030D-6E8A-4147-A177-3AD203B41FA5}">
                      <a16:colId xmlns:a16="http://schemas.microsoft.com/office/drawing/2014/main" val="31865655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6709276"/>
                    </a:ext>
                  </a:extLst>
                </a:gridCol>
                <a:gridCol w="1165207">
                  <a:extLst>
                    <a:ext uri="{9D8B030D-6E8A-4147-A177-3AD203B41FA5}">
                      <a16:colId xmlns:a16="http://schemas.microsoft.com/office/drawing/2014/main" val="1427667145"/>
                    </a:ext>
                  </a:extLst>
                </a:gridCol>
                <a:gridCol w="893499">
                  <a:extLst>
                    <a:ext uri="{9D8B030D-6E8A-4147-A177-3AD203B41FA5}">
                      <a16:colId xmlns:a16="http://schemas.microsoft.com/office/drawing/2014/main" val="119783762"/>
                    </a:ext>
                  </a:extLst>
                </a:gridCol>
                <a:gridCol w="1327186">
                  <a:extLst>
                    <a:ext uri="{9D8B030D-6E8A-4147-A177-3AD203B41FA5}">
                      <a16:colId xmlns:a16="http://schemas.microsoft.com/office/drawing/2014/main" val="1621842492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69069415"/>
                    </a:ext>
                  </a:extLst>
                </a:gridCol>
                <a:gridCol w="1865373">
                  <a:extLst>
                    <a:ext uri="{9D8B030D-6E8A-4147-A177-3AD203B41FA5}">
                      <a16:colId xmlns:a16="http://schemas.microsoft.com/office/drawing/2014/main" val="255710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Green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Lady 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Jurassic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Schindler’s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My Neighbor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Totoro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1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8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46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6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Janell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9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03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63739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970" y="942878"/>
            <a:ext cx="10515600" cy="5538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representation can we use for recommender algorithms? </a:t>
            </a:r>
          </a:p>
          <a:p>
            <a:r>
              <a:rPr lang="en-US" dirty="0"/>
              <a:t>Do we always have ratings from users? </a:t>
            </a:r>
          </a:p>
          <a:p>
            <a:r>
              <a:rPr lang="en-US" dirty="0"/>
              <a:t>No! Many people will buy, watch, or listen without ever rating </a:t>
            </a:r>
          </a:p>
          <a:p>
            <a:pPr lvl="1"/>
            <a:r>
              <a:rPr lang="en-US" dirty="0"/>
              <a:t>Click-throughs are inherently binary </a:t>
            </a:r>
          </a:p>
          <a:p>
            <a:r>
              <a:rPr lang="en-US" dirty="0"/>
              <a:t>Often, only have binary response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8F591F4-B430-492C-8513-7A10E7FFD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148584"/>
              </p:ext>
            </p:extLst>
          </p:nvPr>
        </p:nvGraphicFramePr>
        <p:xfrm>
          <a:off x="356181" y="3252539"/>
          <a:ext cx="1147963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15">
                  <a:extLst>
                    <a:ext uri="{9D8B030D-6E8A-4147-A177-3AD203B41FA5}">
                      <a16:colId xmlns:a16="http://schemas.microsoft.com/office/drawing/2014/main" val="3315006765"/>
                    </a:ext>
                  </a:extLst>
                </a:gridCol>
                <a:gridCol w="981746">
                  <a:extLst>
                    <a:ext uri="{9D8B030D-6E8A-4147-A177-3AD203B41FA5}">
                      <a16:colId xmlns:a16="http://schemas.microsoft.com/office/drawing/2014/main" val="3127002114"/>
                    </a:ext>
                  </a:extLst>
                </a:gridCol>
                <a:gridCol w="1222684">
                  <a:extLst>
                    <a:ext uri="{9D8B030D-6E8A-4147-A177-3AD203B41FA5}">
                      <a16:colId xmlns:a16="http://schemas.microsoft.com/office/drawing/2014/main" val="31865655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6709276"/>
                    </a:ext>
                  </a:extLst>
                </a:gridCol>
                <a:gridCol w="1165207">
                  <a:extLst>
                    <a:ext uri="{9D8B030D-6E8A-4147-A177-3AD203B41FA5}">
                      <a16:colId xmlns:a16="http://schemas.microsoft.com/office/drawing/2014/main" val="1427667145"/>
                    </a:ext>
                  </a:extLst>
                </a:gridCol>
                <a:gridCol w="893499">
                  <a:extLst>
                    <a:ext uri="{9D8B030D-6E8A-4147-A177-3AD203B41FA5}">
                      <a16:colId xmlns:a16="http://schemas.microsoft.com/office/drawing/2014/main" val="119783762"/>
                    </a:ext>
                  </a:extLst>
                </a:gridCol>
                <a:gridCol w="1327186">
                  <a:extLst>
                    <a:ext uri="{9D8B030D-6E8A-4147-A177-3AD203B41FA5}">
                      <a16:colId xmlns:a16="http://schemas.microsoft.com/office/drawing/2014/main" val="1621842492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69069415"/>
                    </a:ext>
                  </a:extLst>
                </a:gridCol>
                <a:gridCol w="1865373">
                  <a:extLst>
                    <a:ext uri="{9D8B030D-6E8A-4147-A177-3AD203B41FA5}">
                      <a16:colId xmlns:a16="http://schemas.microsoft.com/office/drawing/2014/main" val="255710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Green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Lady 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Jurassic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Schindler’s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My Neighbor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Totoro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1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8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46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16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Janell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9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561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327186"/>
                <a:ext cx="10515600" cy="53291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integrate binary responses with ordinal ratings? </a:t>
                </a:r>
              </a:p>
              <a:p>
                <a:r>
                  <a:rPr lang="en-US" dirty="0"/>
                  <a:t>Make all responses binary</a:t>
                </a:r>
              </a:p>
              <a:p>
                <a:pPr lvl="1"/>
                <a:r>
                  <a:rPr lang="en-US" dirty="0"/>
                  <a:t>Losses information</a:t>
                </a:r>
              </a:p>
              <a:p>
                <a:pPr lvl="1"/>
                <a:r>
                  <a:rPr lang="en-US" dirty="0"/>
                  <a:t>Can code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𝑛𝑜𝑡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𝑤𝑎𝑡𝑐h𝑒𝑑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𝑤𝑎𝑡𝑐h𝑒𝑑</m:t>
                        </m:r>
                      </m:e>
                    </m:d>
                  </m:oMath>
                </a14:m>
                <a:r>
                  <a:rPr lang="en-US" dirty="0"/>
                  <a:t> - no need for user rating</a:t>
                </a:r>
              </a:p>
              <a:p>
                <a:r>
                  <a:rPr lang="en-US" b="1" dirty="0"/>
                  <a:t>Interpolate ratings</a:t>
                </a:r>
              </a:p>
              <a:p>
                <a:pPr lvl="1"/>
                <a:r>
                  <a:rPr lang="en-US" dirty="0"/>
                  <a:t>Average for user – may have limited or no rating</a:t>
                </a:r>
              </a:p>
              <a:p>
                <a:pPr lvl="1"/>
                <a:r>
                  <a:rPr lang="en-US" dirty="0"/>
                  <a:t>Average for item – usually a bit better</a:t>
                </a:r>
              </a:p>
              <a:p>
                <a:pPr lvl="1"/>
                <a:r>
                  <a:rPr lang="en-US" dirty="0"/>
                  <a:t>A weighted average of average item and user ratings</a:t>
                </a:r>
              </a:p>
              <a:p>
                <a:pPr lvl="1"/>
                <a:r>
                  <a:rPr lang="en-US" dirty="0"/>
                  <a:t>Averages for nearest neighbors</a:t>
                </a:r>
              </a:p>
              <a:p>
                <a:pPr lvl="1"/>
                <a:r>
                  <a:rPr lang="en-US" dirty="0"/>
                  <a:t>Averages from centroid of clusters</a:t>
                </a:r>
              </a:p>
              <a:p>
                <a:r>
                  <a:rPr lang="en-US" dirty="0"/>
                  <a:t>Interpolated ratings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baseline recommendation model</a:t>
                </a:r>
                <a:endParaRPr lang="en-US" dirty="0"/>
              </a:p>
              <a:p>
                <a:r>
                  <a:rPr lang="en-US" dirty="0"/>
                  <a:t>Average rating for users and items, known as </a:t>
                </a:r>
                <a:r>
                  <a:rPr lang="en-US" b="1" dirty="0"/>
                  <a:t>biases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327186"/>
                <a:ext cx="10515600" cy="5329108"/>
              </a:xfrm>
              <a:blipFill>
                <a:blip r:embed="rId2"/>
                <a:stretch>
                  <a:fillRect l="-1159" t="-1945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26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18181"/>
            <a:ext cx="10515600" cy="5538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Is Maria only one person?</a:t>
            </a:r>
          </a:p>
          <a:p>
            <a:r>
              <a:rPr lang="en-US" dirty="0"/>
              <a:t>Maybe not – multiple people share accounts</a:t>
            </a:r>
          </a:p>
          <a:p>
            <a:r>
              <a:rPr lang="en-US" dirty="0"/>
              <a:t>Perhaps the Maria account represents several people in a household? 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49B68930-3698-415F-BC4A-0C5DBC02B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156750"/>
              </p:ext>
            </p:extLst>
          </p:nvPr>
        </p:nvGraphicFramePr>
        <p:xfrm>
          <a:off x="356182" y="2950186"/>
          <a:ext cx="1147963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15">
                  <a:extLst>
                    <a:ext uri="{9D8B030D-6E8A-4147-A177-3AD203B41FA5}">
                      <a16:colId xmlns:a16="http://schemas.microsoft.com/office/drawing/2014/main" val="3315006765"/>
                    </a:ext>
                  </a:extLst>
                </a:gridCol>
                <a:gridCol w="981746">
                  <a:extLst>
                    <a:ext uri="{9D8B030D-6E8A-4147-A177-3AD203B41FA5}">
                      <a16:colId xmlns:a16="http://schemas.microsoft.com/office/drawing/2014/main" val="3127002114"/>
                    </a:ext>
                  </a:extLst>
                </a:gridCol>
                <a:gridCol w="1222684">
                  <a:extLst>
                    <a:ext uri="{9D8B030D-6E8A-4147-A177-3AD203B41FA5}">
                      <a16:colId xmlns:a16="http://schemas.microsoft.com/office/drawing/2014/main" val="31865655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6709276"/>
                    </a:ext>
                  </a:extLst>
                </a:gridCol>
                <a:gridCol w="1165207">
                  <a:extLst>
                    <a:ext uri="{9D8B030D-6E8A-4147-A177-3AD203B41FA5}">
                      <a16:colId xmlns:a16="http://schemas.microsoft.com/office/drawing/2014/main" val="1427667145"/>
                    </a:ext>
                  </a:extLst>
                </a:gridCol>
                <a:gridCol w="893499">
                  <a:extLst>
                    <a:ext uri="{9D8B030D-6E8A-4147-A177-3AD203B41FA5}">
                      <a16:colId xmlns:a16="http://schemas.microsoft.com/office/drawing/2014/main" val="119783762"/>
                    </a:ext>
                  </a:extLst>
                </a:gridCol>
                <a:gridCol w="1327186">
                  <a:extLst>
                    <a:ext uri="{9D8B030D-6E8A-4147-A177-3AD203B41FA5}">
                      <a16:colId xmlns:a16="http://schemas.microsoft.com/office/drawing/2014/main" val="1621842492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69069415"/>
                    </a:ext>
                  </a:extLst>
                </a:gridCol>
                <a:gridCol w="1865373">
                  <a:extLst>
                    <a:ext uri="{9D8B030D-6E8A-4147-A177-3AD203B41FA5}">
                      <a16:colId xmlns:a16="http://schemas.microsoft.com/office/drawing/2014/main" val="255710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Green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Lady 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Jurassic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Schindler’s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My Neighbor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Totoro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1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8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Maria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46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6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Janell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9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30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327186"/>
            <a:ext cx="5758703" cy="53291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Graph representation of utility matrix </a:t>
            </a:r>
          </a:p>
          <a:p>
            <a:r>
              <a:rPr lang="en-US" dirty="0"/>
              <a:t>One type of node represents users  </a:t>
            </a:r>
          </a:p>
          <a:p>
            <a:r>
              <a:rPr lang="en-US" dirty="0"/>
              <a:t>One type of node represents items</a:t>
            </a:r>
          </a:p>
          <a:p>
            <a:r>
              <a:rPr lang="en-US" dirty="0"/>
              <a:t>Weighted edges associate users and items – e.g. item ratings or similarity</a:t>
            </a:r>
          </a:p>
          <a:p>
            <a:r>
              <a:rPr lang="en-US" dirty="0"/>
              <a:t>Is a bipartite graph   </a:t>
            </a:r>
          </a:p>
          <a:p>
            <a:r>
              <a:rPr lang="en-US" dirty="0"/>
              <a:t>Graph representation is inherently sparse    </a:t>
            </a:r>
          </a:p>
          <a:p>
            <a:r>
              <a:rPr lang="en-US" dirty="0"/>
              <a:t>Many state of the art recommender algorithms are graph-based 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B003ABD-3B39-AA0F-C112-9FF29515597C}"/>
                  </a:ext>
                </a:extLst>
              </p:cNvPr>
              <p:cNvSpPr/>
              <p:nvPr/>
            </p:nvSpPr>
            <p:spPr>
              <a:xfrm>
                <a:off x="7216346" y="1280984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B003ABD-3B39-AA0F-C112-9FF2951559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346" y="1280984"/>
                <a:ext cx="624016" cy="62099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CD2F272-2434-64FF-D92F-AB91DB06A68C}"/>
                  </a:ext>
                </a:extLst>
              </p:cNvPr>
              <p:cNvSpPr/>
              <p:nvPr/>
            </p:nvSpPr>
            <p:spPr>
              <a:xfrm>
                <a:off x="7216346" y="2196843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CD2F272-2434-64FF-D92F-AB91DB06A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346" y="2196843"/>
                <a:ext cx="624016" cy="62099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5C57D4C-A77C-6F58-3A21-A537D6712A65}"/>
                  </a:ext>
                </a:extLst>
              </p:cNvPr>
              <p:cNvSpPr/>
              <p:nvPr/>
            </p:nvSpPr>
            <p:spPr>
              <a:xfrm>
                <a:off x="7197811" y="3112702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5C57D4C-A77C-6F58-3A21-A537D6712A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811" y="3112702"/>
                <a:ext cx="624016" cy="62099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E6A96DA-B62A-E446-81C8-55FF1C571022}"/>
                  </a:ext>
                </a:extLst>
              </p:cNvPr>
              <p:cNvSpPr/>
              <p:nvPr/>
            </p:nvSpPr>
            <p:spPr>
              <a:xfrm>
                <a:off x="7197811" y="4944420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E6A96DA-B62A-E446-81C8-55FF1C5710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811" y="4944420"/>
                <a:ext cx="624016" cy="62099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A3F876B-B76B-CD0C-769A-B3BB6746FE10}"/>
              </a:ext>
            </a:extLst>
          </p:cNvPr>
          <p:cNvSpPr txBox="1"/>
          <p:nvPr/>
        </p:nvSpPr>
        <p:spPr>
          <a:xfrm rot="5400000">
            <a:off x="7346092" y="4059786"/>
            <a:ext cx="624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229F326-74FF-9E08-FFB0-9F135AAB8E47}"/>
                  </a:ext>
                </a:extLst>
              </p:cNvPr>
              <p:cNvSpPr/>
              <p:nvPr/>
            </p:nvSpPr>
            <p:spPr>
              <a:xfrm>
                <a:off x="10235514" y="1280984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229F326-74FF-9E08-FFB0-9F135AAB8E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5514" y="1280984"/>
                <a:ext cx="624016" cy="62099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C9DC023-0357-C181-F7B3-A8E7123A814F}"/>
                  </a:ext>
                </a:extLst>
              </p:cNvPr>
              <p:cNvSpPr/>
              <p:nvPr/>
            </p:nvSpPr>
            <p:spPr>
              <a:xfrm>
                <a:off x="10235514" y="2196843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C9DC023-0357-C181-F7B3-A8E7123A81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5514" y="2196843"/>
                <a:ext cx="624016" cy="62099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2F2A8B9-F539-A03B-7AC8-4CE9350D0FD8}"/>
                  </a:ext>
                </a:extLst>
              </p:cNvPr>
              <p:cNvSpPr/>
              <p:nvPr/>
            </p:nvSpPr>
            <p:spPr>
              <a:xfrm>
                <a:off x="10216979" y="3112702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2F2A8B9-F539-A03B-7AC8-4CE9350D0F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979" y="3112702"/>
                <a:ext cx="624016" cy="62099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B79B89C-9AAF-6E43-E435-5C3C2230EC56}"/>
                  </a:ext>
                </a:extLst>
              </p:cNvPr>
              <p:cNvSpPr/>
              <p:nvPr/>
            </p:nvSpPr>
            <p:spPr>
              <a:xfrm>
                <a:off x="10216979" y="4944420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B79B89C-9AAF-6E43-E435-5C3C2230EC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979" y="4944420"/>
                <a:ext cx="624016" cy="62099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AE2823C-C436-6FB8-716C-C896D7BAA916}"/>
              </a:ext>
            </a:extLst>
          </p:cNvPr>
          <p:cNvSpPr txBox="1"/>
          <p:nvPr/>
        </p:nvSpPr>
        <p:spPr>
          <a:xfrm rot="5400000">
            <a:off x="10365260" y="4059786"/>
            <a:ext cx="624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…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EF45984-64B8-EB5D-2C3C-391EC67CFC9D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7840362" y="1591481"/>
            <a:ext cx="2376617" cy="1831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425FE6-956D-6931-5C10-7B2505CB391A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7840362" y="1591481"/>
            <a:ext cx="23951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1069878-B52E-E175-FB7F-52E1C831DB41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>
            <a:off x="7821827" y="3423199"/>
            <a:ext cx="2395152" cy="1831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0E1441-9112-257A-4262-325000DDC891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>
            <a:off x="7821827" y="3423199"/>
            <a:ext cx="23951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9E11619-8A8C-8642-4354-317880D93784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7821827" y="3423199"/>
            <a:ext cx="2395152" cy="1831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AF71378-C3CD-A26D-2CFA-89E54093D098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7821827" y="2507340"/>
            <a:ext cx="2413687" cy="9158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AD569EB-366F-D041-514B-BC17E280D717}"/>
              </a:ext>
            </a:extLst>
          </p:cNvPr>
          <p:cNvCxnSpPr>
            <a:cxnSpLocks/>
          </p:cNvCxnSpPr>
          <p:nvPr/>
        </p:nvCxnSpPr>
        <p:spPr>
          <a:xfrm flipV="1">
            <a:off x="7821827" y="1591481"/>
            <a:ext cx="2413687" cy="9158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25A1BE4-D71B-127B-172E-3C5AAC3D54E7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>
            <a:off x="7840362" y="2507340"/>
            <a:ext cx="2376617" cy="27475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64C8FCB-2F07-D335-2F2C-F79CB6F3D6CC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7821827" y="2507340"/>
            <a:ext cx="2413687" cy="27475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51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8AC0D-3966-B202-2413-9A25A8A0F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9004F-AA36-BDDA-62B0-F452625D2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434A9B-90FE-E650-1142-B65665D98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327186"/>
                <a:ext cx="5758703" cy="53291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Graph representation of utility matrix </a:t>
                </a:r>
              </a:p>
              <a:p>
                <a:r>
                  <a:rPr lang="en-US" dirty="0"/>
                  <a:t>One type of node represents users  </a:t>
                </a:r>
              </a:p>
              <a:p>
                <a:r>
                  <a:rPr lang="en-US" dirty="0"/>
                  <a:t>One type of node represents items</a:t>
                </a:r>
              </a:p>
              <a:p>
                <a:r>
                  <a:rPr lang="en-US" dirty="0"/>
                  <a:t>Bipartite graph is ideal for a sparse representation as K,V pairs </a:t>
                </a:r>
              </a:p>
              <a:p>
                <a:pPr lvl="1"/>
                <a:r>
                  <a:rPr lang="en-US" dirty="0"/>
                  <a:t>Keys are user, item tuple,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Values are ratings, </a:t>
                </a:r>
                <a:r>
                  <a:rPr lang="en-US" i="1" dirty="0"/>
                  <a:t>R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Graph representation maps well to graph database  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434A9B-90FE-E650-1142-B65665D98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327186"/>
                <a:ext cx="5758703" cy="5329108"/>
              </a:xfrm>
              <a:blipFill>
                <a:blip r:embed="rId2"/>
                <a:stretch>
                  <a:fillRect l="-2116" t="-1945" r="-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588306F-922A-4B45-5540-77C4EC176419}"/>
                  </a:ext>
                </a:extLst>
              </p:cNvPr>
              <p:cNvSpPr/>
              <p:nvPr/>
            </p:nvSpPr>
            <p:spPr>
              <a:xfrm>
                <a:off x="7216346" y="1280984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588306F-922A-4B45-5540-77C4EC1764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346" y="1280984"/>
                <a:ext cx="624016" cy="62099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878CE89-84C7-18B9-64B7-72EB5B1EF4EE}"/>
                  </a:ext>
                </a:extLst>
              </p:cNvPr>
              <p:cNvSpPr/>
              <p:nvPr/>
            </p:nvSpPr>
            <p:spPr>
              <a:xfrm>
                <a:off x="7216346" y="2196843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878CE89-84C7-18B9-64B7-72EB5B1EF4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346" y="2196843"/>
                <a:ext cx="624016" cy="62099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0EFC37F-E61A-901F-D4E2-94405BC8AB1B}"/>
                  </a:ext>
                </a:extLst>
              </p:cNvPr>
              <p:cNvSpPr/>
              <p:nvPr/>
            </p:nvSpPr>
            <p:spPr>
              <a:xfrm>
                <a:off x="7197811" y="3112702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0EFC37F-E61A-901F-D4E2-94405BC8AB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811" y="3112702"/>
                <a:ext cx="624016" cy="62099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C8A6725-B12D-797A-8928-80E4872C5A8E}"/>
                  </a:ext>
                </a:extLst>
              </p:cNvPr>
              <p:cNvSpPr/>
              <p:nvPr/>
            </p:nvSpPr>
            <p:spPr>
              <a:xfrm>
                <a:off x="7197811" y="4944420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C8A6725-B12D-797A-8928-80E4872C5A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811" y="4944420"/>
                <a:ext cx="624016" cy="62099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2A7AF5E-74CF-DFBF-B666-43FD1DF2E298}"/>
              </a:ext>
            </a:extLst>
          </p:cNvPr>
          <p:cNvSpPr txBox="1"/>
          <p:nvPr/>
        </p:nvSpPr>
        <p:spPr>
          <a:xfrm rot="5400000">
            <a:off x="7346092" y="4059786"/>
            <a:ext cx="624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8DF9D6D-92F4-F1DD-BA65-A475871304EB}"/>
                  </a:ext>
                </a:extLst>
              </p:cNvPr>
              <p:cNvSpPr/>
              <p:nvPr/>
            </p:nvSpPr>
            <p:spPr>
              <a:xfrm>
                <a:off x="10235514" y="1280984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8DF9D6D-92F4-F1DD-BA65-A475871304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5514" y="1280984"/>
                <a:ext cx="624016" cy="62099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53A9255-4BE0-D48C-2430-0B3005A5B016}"/>
                  </a:ext>
                </a:extLst>
              </p:cNvPr>
              <p:cNvSpPr/>
              <p:nvPr/>
            </p:nvSpPr>
            <p:spPr>
              <a:xfrm>
                <a:off x="10235514" y="2196843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53A9255-4BE0-D48C-2430-0B3005A5B0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5514" y="2196843"/>
                <a:ext cx="624016" cy="62099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8F39CB7-485E-2567-F88A-F9B1BF9C0ED8}"/>
                  </a:ext>
                </a:extLst>
              </p:cNvPr>
              <p:cNvSpPr/>
              <p:nvPr/>
            </p:nvSpPr>
            <p:spPr>
              <a:xfrm>
                <a:off x="10216979" y="3112702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8F39CB7-485E-2567-F88A-F9B1BF9C0E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979" y="3112702"/>
                <a:ext cx="624016" cy="62099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D3320B4-D5DE-246C-17EA-46B9A142F638}"/>
                  </a:ext>
                </a:extLst>
              </p:cNvPr>
              <p:cNvSpPr/>
              <p:nvPr/>
            </p:nvSpPr>
            <p:spPr>
              <a:xfrm>
                <a:off x="10216979" y="4944420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D3320B4-D5DE-246C-17EA-46B9A142F6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979" y="4944420"/>
                <a:ext cx="624016" cy="62099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34727E81-AAA6-4FBB-EBD7-D2ADA216B7CD}"/>
              </a:ext>
            </a:extLst>
          </p:cNvPr>
          <p:cNvSpPr txBox="1"/>
          <p:nvPr/>
        </p:nvSpPr>
        <p:spPr>
          <a:xfrm rot="5400000">
            <a:off x="10365260" y="4059786"/>
            <a:ext cx="624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…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DE8260-6400-50B3-45FE-3A6483F8F013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7840362" y="1591481"/>
            <a:ext cx="2376617" cy="1831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3D6CD4-7D0C-ABAF-E6B2-14428CE5BC5D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7840362" y="1591481"/>
            <a:ext cx="23951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4630F5-8DA7-F8CC-BC3E-D2A83C1A83DA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>
            <a:off x="7821827" y="3423199"/>
            <a:ext cx="2395152" cy="1831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773434E-B084-42B3-D478-5B7D75FD983F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>
            <a:off x="7821827" y="3423199"/>
            <a:ext cx="23951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99BCA1-D912-B7DC-60AB-0496DEA1DC58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7821827" y="3423199"/>
            <a:ext cx="2395152" cy="1831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278AFA6-8CB1-0E5A-6CA4-521639950A5A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7821827" y="2507340"/>
            <a:ext cx="2413687" cy="9158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AAC13BC-BFC2-411E-1039-A6FE6A6CA1DB}"/>
              </a:ext>
            </a:extLst>
          </p:cNvPr>
          <p:cNvCxnSpPr>
            <a:cxnSpLocks/>
          </p:cNvCxnSpPr>
          <p:nvPr/>
        </p:nvCxnSpPr>
        <p:spPr>
          <a:xfrm flipV="1">
            <a:off x="7821827" y="1591481"/>
            <a:ext cx="2413687" cy="9158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D4250A5-82A7-93F7-9901-7D4F3D98EC03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>
            <a:off x="7840362" y="2507340"/>
            <a:ext cx="2376617" cy="27475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A15F273-E5EB-AC51-EEBB-DA5616E67631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7821827" y="2507340"/>
            <a:ext cx="2413687" cy="27475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13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Embedding for Recommenders</a:t>
            </a:r>
          </a:p>
        </p:txBody>
      </p:sp>
    </p:spTree>
    <p:extLst>
      <p:ext uri="{BB962C8B-B14F-4D97-AF65-F5344CB8AC3E}">
        <p14:creationId xmlns:p14="http://schemas.microsoft.com/office/powerpoint/2010/main" val="5097055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BBD2B3-7585-A05F-D26D-0E1D16C58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F011C-F531-7A63-ADFF-A19A7634B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E16AF-CC70-7676-7344-83A94C25B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Effective embeddings are essential for recommendations</a:t>
            </a:r>
          </a:p>
          <a:p>
            <a:r>
              <a:rPr lang="en-US" dirty="0"/>
              <a:t>Algorithms typically operate on features in an </a:t>
            </a:r>
            <a:r>
              <a:rPr lang="en-US" b="1" dirty="0"/>
              <a:t>embedding space</a:t>
            </a:r>
            <a:endParaRPr lang="en-US" dirty="0"/>
          </a:p>
          <a:p>
            <a:pPr lvl="1"/>
            <a:r>
              <a:rPr lang="en-US" dirty="0"/>
              <a:t>Often use hash sketches </a:t>
            </a:r>
          </a:p>
          <a:p>
            <a:pPr lvl="1"/>
            <a:r>
              <a:rPr lang="en-US" dirty="0"/>
              <a:t>Learned embedding spaces </a:t>
            </a:r>
          </a:p>
          <a:p>
            <a:r>
              <a:rPr lang="en-US" dirty="0"/>
              <a:t>Good embeddings must have several properties </a:t>
            </a:r>
          </a:p>
          <a:p>
            <a:pPr lvl="1"/>
            <a:r>
              <a:rPr lang="en-US" b="1" dirty="0"/>
              <a:t>Uniqueness</a:t>
            </a:r>
            <a:r>
              <a:rPr lang="en-US" dirty="0"/>
              <a:t> for each category embedded  </a:t>
            </a:r>
          </a:p>
          <a:p>
            <a:pPr lvl="1"/>
            <a:r>
              <a:rPr lang="en-US" b="1" dirty="0"/>
              <a:t>Equal similarity </a:t>
            </a:r>
            <a:r>
              <a:rPr lang="en-US" dirty="0"/>
              <a:t>between classes, to prevent bias </a:t>
            </a:r>
          </a:p>
          <a:p>
            <a:pPr lvl="1"/>
            <a:r>
              <a:rPr lang="en-US" b="1" dirty="0"/>
              <a:t>Reduction of high dimensionality</a:t>
            </a:r>
            <a:r>
              <a:rPr lang="en-US" dirty="0"/>
              <a:t>, to reduce computation and memory use</a:t>
            </a:r>
          </a:p>
          <a:p>
            <a:pPr lvl="1"/>
            <a:r>
              <a:rPr lang="en-US" b="1" dirty="0"/>
              <a:t>High Shannon entropy</a:t>
            </a:r>
            <a:r>
              <a:rPr lang="en-US" dirty="0"/>
              <a:t>, ensuring all dimensions of the embedding contain information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0019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0D2B8-1DDE-B4C8-9826-C19B17B0B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88207-9624-C611-8863-5058E97AF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Embedding is Essential for Recommender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42355A-2631-18C1-2879-885A8BEC6C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0281" y="1045449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Embedding is essential given the high dimensionality </a:t>
                </a:r>
              </a:p>
              <a:p>
                <a:r>
                  <a:rPr lang="en-US" dirty="0"/>
                  <a:t>Example: consider representations for actors in a movie   </a:t>
                </a:r>
              </a:p>
              <a:p>
                <a:pPr lvl="1"/>
                <a:r>
                  <a:rPr lang="en-US" dirty="0"/>
                  <a:t>Thousands of possibilities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very high dimension      </a:t>
                </a:r>
              </a:p>
              <a:p>
                <a:pPr lvl="1"/>
                <a:r>
                  <a:rPr lang="en-US" b="1" dirty="0"/>
                  <a:t>Vocabulary expands continuously </a:t>
                </a:r>
                <a:r>
                  <a:rPr lang="en-US" dirty="0"/>
                  <a:t>as new categories (actors) added</a:t>
                </a:r>
              </a:p>
              <a:p>
                <a:r>
                  <a:rPr lang="en-US" dirty="0"/>
                  <a:t>One-hot-encoding is sparse, inefficient and inflexible     </a:t>
                </a:r>
              </a:p>
              <a:p>
                <a:pPr lvl="1"/>
                <a:r>
                  <a:rPr lang="en-US" dirty="0"/>
                  <a:t>Requires impractically large data structure for storage </a:t>
                </a:r>
              </a:p>
              <a:p>
                <a:pPr lvl="1"/>
                <a:r>
                  <a:rPr lang="en-US" dirty="0"/>
                  <a:t>Cannot be dynamically expanded as new categories added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42355A-2631-18C1-2879-885A8BEC6C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0281" y="1045449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7544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D28AB2-A79F-DC6B-3BE6-F48BD24CC5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9F3A7-89A1-B241-F2D5-88878D14B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Embedding is Essential for Recommender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42ACDE-8681-36B6-113F-88CC48637C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0281" y="1045449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Embedding is essential given the high dimensionality </a:t>
                </a:r>
              </a:p>
              <a:p>
                <a:r>
                  <a:rPr lang="en-US" dirty="0"/>
                  <a:t>Example: consider representations for actors in a movie   </a:t>
                </a:r>
              </a:p>
              <a:p>
                <a:pPr lvl="1"/>
                <a:r>
                  <a:rPr lang="en-US" dirty="0"/>
                  <a:t>Thousands of possibilities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very high dimension      </a:t>
                </a:r>
              </a:p>
              <a:p>
                <a:r>
                  <a:rPr lang="en-US" dirty="0"/>
                  <a:t>Can we simply assign a binary coded ID number to each actor and use Hamming distance? 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Hamming distances are all different!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42ACDE-8681-36B6-113F-88CC48637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0281" y="1045449"/>
                <a:ext cx="10515600" cy="5447426"/>
              </a:xfrm>
              <a:blipFill>
                <a:blip r:embed="rId2"/>
                <a:stretch>
                  <a:fillRect l="-1159" t="-1790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2ABC04D-9A44-9027-6378-1509C5EBAC3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32000" y="3429000"/>
              <a:ext cx="8128000" cy="792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4209855428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51034390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404385550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71165429"/>
                        </a:ext>
                      </a:extLst>
                    </a:gridCol>
                  </a:tblGrid>
                  <a:tr h="14510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Actor ID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74813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</a:rPr>
                            <a:t>Binary code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0111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1000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1001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32048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2ABC04D-9A44-9027-6378-1509C5EBAC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665303"/>
                  </p:ext>
                </p:extLst>
              </p:nvPr>
            </p:nvGraphicFramePr>
            <p:xfrm>
              <a:off x="2032000" y="3429000"/>
              <a:ext cx="8128000" cy="792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4209855428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51034390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404385550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71165429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Actor ID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74813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</a:rPr>
                            <a:t>Binary code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601" t="-109231" r="-20150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09231" r="-10089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901" t="-109231" r="-1201" b="-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3204863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F4BFE0-EA68-6ED3-EC4A-DEED04B059A1}"/>
              </a:ext>
            </a:extLst>
          </p:cNvPr>
          <p:cNvGraphicFramePr>
            <a:graphicFrameLocks noGrp="1"/>
          </p:cNvGraphicFramePr>
          <p:nvPr/>
        </p:nvGraphicFramePr>
        <p:xfrm>
          <a:off x="3642664" y="4794993"/>
          <a:ext cx="5156628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157">
                  <a:extLst>
                    <a:ext uri="{9D8B030D-6E8A-4147-A177-3AD203B41FA5}">
                      <a16:colId xmlns:a16="http://schemas.microsoft.com/office/drawing/2014/main" val="4209855428"/>
                    </a:ext>
                  </a:extLst>
                </a:gridCol>
                <a:gridCol w="1289157">
                  <a:extLst>
                    <a:ext uri="{9D8B030D-6E8A-4147-A177-3AD203B41FA5}">
                      <a16:colId xmlns:a16="http://schemas.microsoft.com/office/drawing/2014/main" val="510343905"/>
                    </a:ext>
                  </a:extLst>
                </a:gridCol>
                <a:gridCol w="1289157">
                  <a:extLst>
                    <a:ext uri="{9D8B030D-6E8A-4147-A177-3AD203B41FA5}">
                      <a16:colId xmlns:a16="http://schemas.microsoft.com/office/drawing/2014/main" val="4043855501"/>
                    </a:ext>
                  </a:extLst>
                </a:gridCol>
                <a:gridCol w="1289157">
                  <a:extLst>
                    <a:ext uri="{9D8B030D-6E8A-4147-A177-3AD203B41FA5}">
                      <a16:colId xmlns:a16="http://schemas.microsoft.com/office/drawing/2014/main" val="2071165429"/>
                    </a:ext>
                  </a:extLst>
                </a:gridCol>
              </a:tblGrid>
              <a:tr h="145109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Actor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481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04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057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297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812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Recommender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Catalogs of user choices are growing</a:t>
            </a:r>
          </a:p>
          <a:p>
            <a:r>
              <a:rPr lang="en-US" dirty="0"/>
              <a:t>In the physical world user choice is limited to small number of items</a:t>
            </a:r>
          </a:p>
          <a:p>
            <a:pPr lvl="1"/>
            <a:r>
              <a:rPr lang="en-US" dirty="0"/>
              <a:t>Items on the shelves of a store</a:t>
            </a:r>
          </a:p>
          <a:p>
            <a:pPr lvl="1"/>
            <a:r>
              <a:rPr lang="en-US" dirty="0"/>
              <a:t>News articles printed on paper</a:t>
            </a:r>
          </a:p>
          <a:p>
            <a:pPr lvl="1"/>
            <a:r>
              <a:rPr lang="en-US" dirty="0"/>
              <a:t>Books in a book store</a:t>
            </a:r>
          </a:p>
          <a:p>
            <a:pPr lvl="1"/>
            <a:r>
              <a:rPr lang="en-US" dirty="0"/>
              <a:t>Music in a music store</a:t>
            </a:r>
          </a:p>
          <a:p>
            <a:pPr lvl="1"/>
            <a:r>
              <a:rPr lang="en-US" dirty="0"/>
              <a:t>People submitting paper resumes for a job</a:t>
            </a:r>
          </a:p>
          <a:p>
            <a:pPr lvl="1"/>
            <a:r>
              <a:rPr lang="en-US" dirty="0"/>
              <a:t>Movies at a theater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But, in the online word the choices are nearly limitless </a:t>
            </a:r>
          </a:p>
          <a:p>
            <a:pPr lvl="1"/>
            <a:r>
              <a:rPr lang="en-US" dirty="0"/>
              <a:t>Choice is no longer limited by physical constraints</a:t>
            </a:r>
          </a:p>
          <a:p>
            <a:pPr lvl="1"/>
            <a:r>
              <a:rPr lang="en-US" dirty="0"/>
              <a:t>Most of the choices are rarely purchased</a:t>
            </a:r>
          </a:p>
          <a:p>
            <a:pPr lvl="1"/>
            <a:r>
              <a:rPr lang="en-US" dirty="0"/>
              <a:t>Users will rarely find these choices on their own</a:t>
            </a:r>
          </a:p>
          <a:p>
            <a:pPr lvl="1"/>
            <a:r>
              <a:rPr lang="en-US" dirty="0"/>
              <a:t>This is known as the </a:t>
            </a:r>
            <a:r>
              <a:rPr lang="en-US" b="1" dirty="0"/>
              <a:t>long tail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1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063D6F-2B5D-C565-43A0-D0D0744FA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48C27-6691-D754-2B02-3FDE263C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Embedding is Essential for Recommender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06CF3C-3B5A-A664-A78F-0FFD1FCAE3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0281" y="1045449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Embedding is essential given the high dimensionality </a:t>
                </a:r>
              </a:p>
              <a:p>
                <a:r>
                  <a:rPr lang="en-US" dirty="0"/>
                  <a:t>Example: consider representations for actors in a movie   </a:t>
                </a:r>
              </a:p>
              <a:p>
                <a:pPr lvl="1"/>
                <a:r>
                  <a:rPr lang="en-US" dirty="0"/>
                  <a:t>Thousands of possibilities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very high dimension      </a:t>
                </a:r>
              </a:p>
              <a:p>
                <a:r>
                  <a:rPr lang="en-US" dirty="0"/>
                  <a:t>We can use a </a:t>
                </a:r>
                <a:r>
                  <a:rPr lang="en-US" b="1" dirty="0">
                    <a:hlinkClick r:id="rId2"/>
                  </a:rPr>
                  <a:t>hash embedding or the ‘hash trick’</a:t>
                </a:r>
                <a:endParaRPr lang="en-US" b="1" dirty="0"/>
              </a:p>
              <a:p>
                <a:pPr lvl="1"/>
                <a:r>
                  <a:rPr lang="en-US" dirty="0"/>
                  <a:t>Hash category to fixed length embedding vector </a:t>
                </a:r>
              </a:p>
              <a:p>
                <a:r>
                  <a:rPr lang="en-US" dirty="0"/>
                  <a:t>Example: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06CF3C-3B5A-A664-A78F-0FFD1FCAE3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0281" y="1045449"/>
                <a:ext cx="10515600" cy="5447426"/>
              </a:xfrm>
              <a:blipFill>
                <a:blip r:embed="rId3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D94B90A-BBD8-15D0-93E8-D09BC8BCC541}"/>
              </a:ext>
            </a:extLst>
          </p:cNvPr>
          <p:cNvGraphicFramePr>
            <a:graphicFrameLocks noGrp="1"/>
          </p:cNvGraphicFramePr>
          <p:nvPr/>
        </p:nvGraphicFramePr>
        <p:xfrm>
          <a:off x="1687986" y="3989691"/>
          <a:ext cx="183376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760">
                  <a:extLst>
                    <a:ext uri="{9D8B030D-6E8A-4147-A177-3AD203B41FA5}">
                      <a16:colId xmlns:a16="http://schemas.microsoft.com/office/drawing/2014/main" val="2878396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10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70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32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Parrot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574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Gold Fish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757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Hamster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8251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Arrow: Right 5">
                <a:extLst>
                  <a:ext uri="{FF2B5EF4-FFF2-40B4-BE49-F238E27FC236}">
                    <a16:creationId xmlns:a16="http://schemas.microsoft.com/office/drawing/2014/main" id="{221BCDB0-C6AB-5174-F630-D07271C8027D}"/>
                  </a:ext>
                </a:extLst>
              </p:cNvPr>
              <p:cNvSpPr/>
              <p:nvPr/>
            </p:nvSpPr>
            <p:spPr>
              <a:xfrm>
                <a:off x="3760183" y="4535603"/>
                <a:ext cx="2698457" cy="1534332"/>
              </a:xfrm>
              <a:prstGeom prst="rightArrow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Binary Hash Function h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Arrow: Right 5">
                <a:extLst>
                  <a:ext uri="{FF2B5EF4-FFF2-40B4-BE49-F238E27FC236}">
                    <a16:creationId xmlns:a16="http://schemas.microsoft.com/office/drawing/2014/main" id="{221BCDB0-C6AB-5174-F630-D07271C802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183" y="4535603"/>
                <a:ext cx="2698457" cy="1534332"/>
              </a:xfrm>
              <a:prstGeom prst="rightArrow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85F5992-1917-D177-282C-3257F6D218F8}"/>
              </a:ext>
            </a:extLst>
          </p:cNvPr>
          <p:cNvGraphicFramePr>
            <a:graphicFrameLocks noGrp="1"/>
          </p:cNvGraphicFramePr>
          <p:nvPr/>
        </p:nvGraphicFramePr>
        <p:xfrm>
          <a:off x="6739377" y="3946817"/>
          <a:ext cx="4541025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668">
                  <a:extLst>
                    <a:ext uri="{9D8B030D-6E8A-4147-A177-3AD203B41FA5}">
                      <a16:colId xmlns:a16="http://schemas.microsoft.com/office/drawing/2014/main" val="2878396950"/>
                    </a:ext>
                  </a:extLst>
                </a:gridCol>
                <a:gridCol w="684494">
                  <a:extLst>
                    <a:ext uri="{9D8B030D-6E8A-4147-A177-3AD203B41FA5}">
                      <a16:colId xmlns:a16="http://schemas.microsoft.com/office/drawing/2014/main" val="335391034"/>
                    </a:ext>
                  </a:extLst>
                </a:gridCol>
                <a:gridCol w="585216">
                  <a:extLst>
                    <a:ext uri="{9D8B030D-6E8A-4147-A177-3AD203B41FA5}">
                      <a16:colId xmlns:a16="http://schemas.microsoft.com/office/drawing/2014/main" val="3105611649"/>
                    </a:ext>
                  </a:extLst>
                </a:gridCol>
                <a:gridCol w="600891">
                  <a:extLst>
                    <a:ext uri="{9D8B030D-6E8A-4147-A177-3AD203B41FA5}">
                      <a16:colId xmlns:a16="http://schemas.microsoft.com/office/drawing/2014/main" val="2247563388"/>
                    </a:ext>
                  </a:extLst>
                </a:gridCol>
                <a:gridCol w="606117">
                  <a:extLst>
                    <a:ext uri="{9D8B030D-6E8A-4147-A177-3AD203B41FA5}">
                      <a16:colId xmlns:a16="http://schemas.microsoft.com/office/drawing/2014/main" val="1127819869"/>
                    </a:ext>
                  </a:extLst>
                </a:gridCol>
                <a:gridCol w="548639">
                  <a:extLst>
                    <a:ext uri="{9D8B030D-6E8A-4147-A177-3AD203B41FA5}">
                      <a16:colId xmlns:a16="http://schemas.microsoft.com/office/drawing/2014/main" val="1294739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10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70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32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Parrot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574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Gold Fish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757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Hamster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82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470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CBC57-C4AC-F9B8-98F9-A060E6B2B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D2B83-9C81-6257-5F08-3ABE4B9E8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Embedding is Essential for Recommender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7DC60-FF02-ADCE-B565-98EE510BA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281" y="1045449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Embedding is essential given the high dimensionality </a:t>
            </a:r>
          </a:p>
          <a:p>
            <a:r>
              <a:rPr lang="en-US" dirty="0"/>
              <a:t>We can use a </a:t>
            </a:r>
            <a:r>
              <a:rPr lang="en-US" b="1" dirty="0">
                <a:hlinkClick r:id="rId2"/>
              </a:rPr>
              <a:t>hash embedding or the ‘hash trick’</a:t>
            </a:r>
            <a:endParaRPr lang="en-US" b="1" dirty="0"/>
          </a:p>
          <a:p>
            <a:pPr lvl="1"/>
            <a:r>
              <a:rPr lang="en-US" dirty="0"/>
              <a:t>Hash category to fixed length embedding vector </a:t>
            </a:r>
          </a:p>
          <a:p>
            <a:r>
              <a:rPr lang="en-US" b="1" dirty="0"/>
              <a:t>Hash collisions</a:t>
            </a:r>
            <a:r>
              <a:rPr lang="en-US" dirty="0"/>
              <a:t> create non-uniqueness in coding features  </a:t>
            </a:r>
          </a:p>
          <a:p>
            <a:r>
              <a:rPr lang="en-US" dirty="0"/>
              <a:t>How can we reduce hash collisions? </a:t>
            </a:r>
          </a:p>
          <a:p>
            <a:pPr lvl="1"/>
            <a:r>
              <a:rPr lang="en-US" dirty="0"/>
              <a:t>Use longer hash word</a:t>
            </a:r>
          </a:p>
          <a:p>
            <a:pPr lvl="1"/>
            <a:r>
              <a:rPr lang="en-US" dirty="0"/>
              <a:t>Use multiple hash functions </a:t>
            </a:r>
          </a:p>
          <a:p>
            <a:pPr lvl="1"/>
            <a:r>
              <a:rPr lang="en-US" dirty="0"/>
              <a:t>Randomize hash words by using binary </a:t>
            </a:r>
            <a:r>
              <a:rPr lang="en-US" b="1" dirty="0"/>
              <a:t>sign hash multiplier </a:t>
            </a:r>
            <a:r>
              <a:rPr lang="en-US" dirty="0"/>
              <a:t>– inner products become zero-centered </a:t>
            </a:r>
            <a:endParaRPr lang="en-US" b="1" dirty="0"/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r>
              <a:rPr lang="en-US" dirty="0"/>
              <a:t>Feature hashing is well supported in many machine </a:t>
            </a:r>
            <a:r>
              <a:rPr lang="en-US" dirty="0" err="1"/>
              <a:t>learninging</a:t>
            </a:r>
            <a:r>
              <a:rPr lang="en-US" dirty="0"/>
              <a:t> packages including, </a:t>
            </a:r>
            <a:r>
              <a:rPr lang="en-US" dirty="0">
                <a:hlinkClick r:id="rId3"/>
              </a:rPr>
              <a:t>Scikit-learn</a:t>
            </a:r>
            <a:r>
              <a:rPr lang="en-US" dirty="0"/>
              <a:t> and </a:t>
            </a:r>
            <a:r>
              <a:rPr lang="en-US" dirty="0">
                <a:hlinkClick r:id="rId4"/>
              </a:rPr>
              <a:t>TensorFlow (</a:t>
            </a:r>
            <a:r>
              <a:rPr lang="en-US" dirty="0" err="1">
                <a:hlinkClick r:id="rId4"/>
              </a:rPr>
              <a:t>Keras</a:t>
            </a:r>
            <a:r>
              <a:rPr lang="en-US" dirty="0">
                <a:hlinkClick r:id="rId4"/>
              </a:rPr>
              <a:t>)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9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E5AEB-7A70-9D7D-1A4E-AA97075A9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D534-90DF-61A8-5291-4A0B00727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Embedding is Essential for Recommender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52895-E8AF-8C75-A6F8-1FFAF5E96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281" y="1045449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Embedding is essential given the high dimensionality </a:t>
            </a:r>
          </a:p>
          <a:p>
            <a:r>
              <a:rPr lang="en-US" dirty="0"/>
              <a:t>Hash trick has several limitations   </a:t>
            </a:r>
          </a:p>
          <a:p>
            <a:pPr lvl="1"/>
            <a:r>
              <a:rPr lang="en-US" dirty="0"/>
              <a:t>Hash collisions reduce uniqueness</a:t>
            </a:r>
          </a:p>
          <a:p>
            <a:pPr lvl="1"/>
            <a:r>
              <a:rPr lang="en-US" dirty="0"/>
              <a:t>Hash values do not maintain high entropy, e.g. the information content of the hash word is low</a:t>
            </a:r>
          </a:p>
          <a:p>
            <a:r>
              <a:rPr lang="en-US" dirty="0"/>
              <a:t>To overcome these deficiencies, </a:t>
            </a:r>
            <a:r>
              <a:rPr lang="en-US" dirty="0">
                <a:hlinkClick r:id="rId2"/>
              </a:rPr>
              <a:t>Zang, et. al., 2020</a:t>
            </a:r>
            <a:r>
              <a:rPr lang="en-US" dirty="0"/>
              <a:t>, proposed </a:t>
            </a:r>
            <a:r>
              <a:rPr lang="en-US" b="1" dirty="0"/>
              <a:t>deep hash embedding (DHE)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81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B9625-4845-85CC-7168-4681BAF3C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1C99C-81BF-FA0B-C43E-DA5BC955C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Embedding is Essential for Recommender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CA0A7-F881-1DF8-96AC-0CEF65757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281" y="1045449"/>
            <a:ext cx="5909488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Embedding is essential given the high dimensionality </a:t>
            </a:r>
          </a:p>
          <a:p>
            <a:r>
              <a:rPr lang="en-US" dirty="0">
                <a:hlinkClick r:id="rId2"/>
              </a:rPr>
              <a:t>Zang, et. al., 2020</a:t>
            </a:r>
            <a:r>
              <a:rPr lang="en-US" dirty="0"/>
              <a:t>, proposed </a:t>
            </a:r>
            <a:r>
              <a:rPr lang="en-US" b="1" dirty="0"/>
              <a:t>deep hash embedding (DHE)</a:t>
            </a:r>
          </a:p>
          <a:p>
            <a:r>
              <a:rPr lang="en-US" dirty="0"/>
              <a:t>DHE uses a deep neural network to learn optimal embeddings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7032D6-02F9-4AF1-48BA-66DE842FF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5052" y="833220"/>
            <a:ext cx="4913340" cy="597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6280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AB857A-5EFB-4655-DB24-C584EA5CA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47FBA-925B-FF73-1837-7E74903EA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Embedding is Essential for Recommender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10B4E-5507-D827-D63E-05B51E786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281" y="1045449"/>
            <a:ext cx="5439373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Embedding is essential given the high dimensionality </a:t>
            </a:r>
          </a:p>
          <a:p>
            <a:r>
              <a:rPr lang="en-US" dirty="0">
                <a:hlinkClick r:id="rId2"/>
              </a:rPr>
              <a:t>Zang, et. al., 2020</a:t>
            </a:r>
            <a:r>
              <a:rPr lang="en-US" dirty="0"/>
              <a:t>, proposed </a:t>
            </a:r>
            <a:r>
              <a:rPr lang="en-US" b="1" dirty="0"/>
              <a:t>deep hash embedding (DHE)</a:t>
            </a:r>
          </a:p>
          <a:p>
            <a:r>
              <a:rPr lang="en-US" dirty="0"/>
              <a:t>DHE uses a deep neural network to learn optimal embeddings </a:t>
            </a:r>
          </a:p>
          <a:p>
            <a:r>
              <a:rPr lang="en-US" dirty="0"/>
              <a:t>DHE exhibits each of the optimal properties for feature hashing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1E65D6-C9CA-522E-4DAA-AA27A492F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419" y="2619215"/>
            <a:ext cx="5638329" cy="277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228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Content Based Recommenders</a:t>
            </a:r>
          </a:p>
        </p:txBody>
      </p:sp>
    </p:spTree>
    <p:extLst>
      <p:ext uri="{BB962C8B-B14F-4D97-AF65-F5344CB8AC3E}">
        <p14:creationId xmlns:p14="http://schemas.microsoft.com/office/powerpoint/2010/main" val="17834823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327186"/>
            <a:ext cx="10515600" cy="53291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build a </a:t>
            </a:r>
            <a:r>
              <a:rPr lang="en-US" b="1" dirty="0"/>
              <a:t>content-based recommender?</a:t>
            </a:r>
            <a:endParaRPr lang="en-US" dirty="0"/>
          </a:p>
          <a:p>
            <a:r>
              <a:rPr lang="en-US" dirty="0"/>
              <a:t>Based on similarity of item and user profiles</a:t>
            </a:r>
          </a:p>
          <a:p>
            <a:r>
              <a:rPr lang="en-US" dirty="0"/>
              <a:t>Is unsupervised </a:t>
            </a:r>
            <a:r>
              <a:rPr lang="en-US" b="1" dirty="0"/>
              <a:t>similarity search</a:t>
            </a:r>
          </a:p>
          <a:p>
            <a:r>
              <a:rPr lang="en-US" dirty="0"/>
              <a:t>Can use most any similarity metric, with default of cosine</a:t>
            </a:r>
          </a:p>
          <a:p>
            <a:r>
              <a:rPr lang="en-US" dirty="0"/>
              <a:t>Goal: Recommend related items to user</a:t>
            </a:r>
          </a:p>
          <a:p>
            <a:r>
              <a:rPr lang="en-US" dirty="0"/>
              <a:t>Example: recommend movie</a:t>
            </a:r>
          </a:p>
          <a:p>
            <a:pPr lvl="1"/>
            <a:r>
              <a:rPr lang="en-US" dirty="0"/>
              <a:t>Find movies with similar actors, director, writers, etc. to user profile</a:t>
            </a:r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02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49531"/>
            <a:ext cx="10515600" cy="5506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How can we build a </a:t>
            </a:r>
            <a:r>
              <a:rPr lang="en-US" b="1" dirty="0"/>
              <a:t>content-based recommender?</a:t>
            </a:r>
            <a:endParaRPr lang="en-US" dirty="0"/>
          </a:p>
          <a:p>
            <a:r>
              <a:rPr lang="en-US" dirty="0"/>
              <a:t>Item profiles (characteristics)</a:t>
            </a:r>
          </a:p>
          <a:p>
            <a:pPr lvl="1"/>
            <a:r>
              <a:rPr lang="en-US" dirty="0"/>
              <a:t>Acquired from item descriptions</a:t>
            </a:r>
          </a:p>
          <a:p>
            <a:pPr lvl="1"/>
            <a:r>
              <a:rPr lang="en-US" dirty="0"/>
              <a:t>No item cold-start problem</a:t>
            </a:r>
          </a:p>
          <a:p>
            <a:pPr lvl="1"/>
            <a:r>
              <a:rPr lang="en-US" dirty="0"/>
              <a:t>Feature map from embedding </a:t>
            </a:r>
          </a:p>
          <a:p>
            <a:r>
              <a:rPr lang="en-US" dirty="0"/>
              <a:t>User profile based on activity</a:t>
            </a:r>
          </a:p>
          <a:p>
            <a:pPr lvl="1"/>
            <a:r>
              <a:rPr lang="en-US" dirty="0"/>
              <a:t>Searches (natural language)</a:t>
            </a:r>
          </a:p>
          <a:p>
            <a:pPr lvl="1"/>
            <a:r>
              <a:rPr lang="en-US" dirty="0"/>
              <a:t>Click-through (binary)</a:t>
            </a:r>
          </a:p>
          <a:p>
            <a:pPr lvl="1"/>
            <a:r>
              <a:rPr lang="en-US" dirty="0"/>
              <a:t>Purchases (binary)</a:t>
            </a:r>
          </a:p>
          <a:p>
            <a:pPr lvl="1"/>
            <a:r>
              <a:rPr lang="en-US" dirty="0"/>
              <a:t>Ratings (ordinal)</a:t>
            </a:r>
          </a:p>
          <a:p>
            <a:pPr lvl="1"/>
            <a:r>
              <a:rPr lang="en-US" dirty="0"/>
              <a:t>Can combine data types, concatenate embeddings </a:t>
            </a:r>
          </a:p>
          <a:p>
            <a:r>
              <a:rPr lang="en-US" dirty="0">
                <a:hlinkClick r:id="rId2"/>
              </a:rPr>
              <a:t>Amazon uses mini-hashing, Luo, 2022, </a:t>
            </a:r>
            <a:r>
              <a:rPr lang="en-US" dirty="0"/>
              <a:t>for large scale Item similarity search   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3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514" y="1078072"/>
            <a:ext cx="11263231" cy="523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build a </a:t>
            </a:r>
            <a:r>
              <a:rPr lang="en-US" b="1" dirty="0"/>
              <a:t>content-based recommender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14 Best People Public Domain images | Silhouette, Image, Human silhouette">
            <a:extLst>
              <a:ext uri="{FF2B5EF4-FFF2-40B4-BE49-F238E27FC236}">
                <a16:creationId xmlns:a16="http://schemas.microsoft.com/office/drawing/2014/main" id="{86277AE8-A377-4213-B6D6-F67F3640F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061" y="1872462"/>
            <a:ext cx="1356826" cy="113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13FFBC8-E5F8-451B-AB0F-A33B2A6BD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8080" y="4899621"/>
            <a:ext cx="573102" cy="105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in on Food and drink vectors in public domain">
            <a:extLst>
              <a:ext uri="{FF2B5EF4-FFF2-40B4-BE49-F238E27FC236}">
                <a16:creationId xmlns:a16="http://schemas.microsoft.com/office/drawing/2014/main" id="{D01855B7-C2FB-4733-9688-ACD3779F79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8" t="-2149" r="13691" b="16343"/>
          <a:stretch/>
        </p:blipFill>
        <p:spPr bwMode="auto">
          <a:xfrm>
            <a:off x="7745235" y="4846601"/>
            <a:ext cx="862148" cy="107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port bottle silhouette fitness equipment Vector Image">
            <a:extLst>
              <a:ext uri="{FF2B5EF4-FFF2-40B4-BE49-F238E27FC236}">
                <a16:creationId xmlns:a16="http://schemas.microsoft.com/office/drawing/2014/main" id="{5AEA7475-4EB4-4ED6-95A6-BE86AA7A7B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8" t="13798" r="23870" b="15715"/>
          <a:stretch/>
        </p:blipFill>
        <p:spPr bwMode="auto">
          <a:xfrm>
            <a:off x="9469531" y="4828011"/>
            <a:ext cx="784956" cy="124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port bottle water solid icon hydro flask Vector Image">
            <a:extLst>
              <a:ext uri="{FF2B5EF4-FFF2-40B4-BE49-F238E27FC236}">
                <a16:creationId xmlns:a16="http://schemas.microsoft.com/office/drawing/2014/main" id="{FA1C0892-BE43-4637-97E2-E1095AC2A9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57" t="21250" r="27664" b="23493"/>
          <a:stretch/>
        </p:blipFill>
        <p:spPr bwMode="auto">
          <a:xfrm>
            <a:off x="8607383" y="4708800"/>
            <a:ext cx="1029355" cy="144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8B554F33-035B-4E5E-B8BE-C24CCDE04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974" y="1963346"/>
            <a:ext cx="573102" cy="105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FFA4BE12-1F67-42B1-A3D8-C22C0CFA1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954" y="4938854"/>
            <a:ext cx="573102" cy="105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Sport bottle silhouette fitness equipment Vector Image">
            <a:extLst>
              <a:ext uri="{FF2B5EF4-FFF2-40B4-BE49-F238E27FC236}">
                <a16:creationId xmlns:a16="http://schemas.microsoft.com/office/drawing/2014/main" id="{0F640782-C90D-4AC3-99BF-74A566A37C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8" t="13798" r="23870" b="15715"/>
          <a:stretch/>
        </p:blipFill>
        <p:spPr bwMode="auto">
          <a:xfrm>
            <a:off x="1235998" y="4867465"/>
            <a:ext cx="784956" cy="124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F7189EF0-4B51-421F-8CDF-EC764A10ECCB}"/>
              </a:ext>
            </a:extLst>
          </p:cNvPr>
          <p:cNvSpPr/>
          <p:nvPr/>
        </p:nvSpPr>
        <p:spPr>
          <a:xfrm>
            <a:off x="2779775" y="2373572"/>
            <a:ext cx="5925311" cy="324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3A4F91C-7B2F-472C-AF03-842DEB7105AE}"/>
              </a:ext>
            </a:extLst>
          </p:cNvPr>
          <p:cNvSpPr/>
          <p:nvPr/>
        </p:nvSpPr>
        <p:spPr>
          <a:xfrm rot="5400000">
            <a:off x="8381869" y="3685713"/>
            <a:ext cx="1522304" cy="324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EB080C8-5DD0-4125-AC7D-E432DC30D1FC}"/>
              </a:ext>
            </a:extLst>
          </p:cNvPr>
          <p:cNvSpPr/>
          <p:nvPr/>
        </p:nvSpPr>
        <p:spPr>
          <a:xfrm rot="10800000">
            <a:off x="2781106" y="5393111"/>
            <a:ext cx="4732649" cy="324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44CBB74-1112-4CB6-94EE-4AAE0C52E150}"/>
              </a:ext>
            </a:extLst>
          </p:cNvPr>
          <p:cNvSpPr/>
          <p:nvPr/>
        </p:nvSpPr>
        <p:spPr>
          <a:xfrm rot="16200000">
            <a:off x="1218322" y="3743921"/>
            <a:ext cx="1522304" cy="324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3A51C2-7207-45EB-A065-BBB589987E77}"/>
              </a:ext>
            </a:extLst>
          </p:cNvPr>
          <p:cNvSpPr txBox="1"/>
          <p:nvPr/>
        </p:nvSpPr>
        <p:spPr>
          <a:xfrm>
            <a:off x="2778736" y="1635084"/>
            <a:ext cx="5828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profile of searchers, purchases and ratings of bicycle water bottles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76D0D6-E48B-45D6-B58F-BD075535F08B}"/>
              </a:ext>
            </a:extLst>
          </p:cNvPr>
          <p:cNvSpPr txBox="1"/>
          <p:nvPr/>
        </p:nvSpPr>
        <p:spPr>
          <a:xfrm>
            <a:off x="2895203" y="5659207"/>
            <a:ext cx="4618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Filter on k highest similarity between user and item profiles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1FF296-D31D-4ACC-A718-397BE3FC3EC5}"/>
              </a:ext>
            </a:extLst>
          </p:cNvPr>
          <p:cNvSpPr txBox="1"/>
          <p:nvPr/>
        </p:nvSpPr>
        <p:spPr>
          <a:xfrm>
            <a:off x="2067584" y="3302353"/>
            <a:ext cx="2112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Present recommended</a:t>
            </a:r>
          </a:p>
          <a:p>
            <a:pPr algn="ctr"/>
            <a:r>
              <a:rPr lang="en-US" sz="2400" dirty="0"/>
              <a:t>items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5E02F3-7EC5-4256-B8EC-0D2D8BB549F4}"/>
              </a:ext>
            </a:extLst>
          </p:cNvPr>
          <p:cNvSpPr txBox="1"/>
          <p:nvPr/>
        </p:nvSpPr>
        <p:spPr>
          <a:xfrm>
            <a:off x="6096000" y="3302353"/>
            <a:ext cx="2884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Many possible similar items from item descriptions (choices)</a:t>
            </a:r>
          </a:p>
        </p:txBody>
      </p:sp>
    </p:spTree>
    <p:extLst>
      <p:ext uri="{BB962C8B-B14F-4D97-AF65-F5344CB8AC3E}">
        <p14:creationId xmlns:p14="http://schemas.microsoft.com/office/powerpoint/2010/main" val="340981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6" grpId="0" animBg="1"/>
      <p:bldP spid="17" grpId="0" animBg="1"/>
      <p:bldP spid="6" grpId="0"/>
      <p:bldP spid="19" grpId="0"/>
      <p:bldP spid="20" grpId="0"/>
      <p:bldP spid="2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build a </a:t>
            </a:r>
            <a:r>
              <a:rPr lang="en-US" b="1" dirty="0"/>
              <a:t>content-based recommender?</a:t>
            </a:r>
            <a:endParaRPr lang="en-US" dirty="0"/>
          </a:p>
          <a:p>
            <a:r>
              <a:rPr lang="en-US" dirty="0"/>
              <a:t>Extracting consistent item characteristics can be difficult</a:t>
            </a:r>
          </a:p>
          <a:p>
            <a:r>
              <a:rPr lang="en-US" dirty="0"/>
              <a:t>Descriptions often inconsistent, incomplete or missing</a:t>
            </a:r>
          </a:p>
          <a:p>
            <a:pPr lvl="1"/>
            <a:r>
              <a:rPr lang="en-US" dirty="0"/>
              <a:t>Different sources code and format characteristics differently</a:t>
            </a:r>
          </a:p>
          <a:p>
            <a:pPr lvl="1"/>
            <a:r>
              <a:rPr lang="en-US" dirty="0"/>
              <a:t>Integrate categorical and numerical characteristics </a:t>
            </a:r>
          </a:p>
          <a:p>
            <a:r>
              <a:rPr lang="en-US" dirty="0"/>
              <a:t>Categorical features</a:t>
            </a:r>
          </a:p>
          <a:p>
            <a:pPr lvl="1"/>
            <a:r>
              <a:rPr lang="en-US" dirty="0"/>
              <a:t>Use dense embedding</a:t>
            </a:r>
          </a:p>
          <a:p>
            <a:r>
              <a:rPr lang="en-US" dirty="0"/>
              <a:t>Unstructured text descriptions</a:t>
            </a:r>
          </a:p>
          <a:p>
            <a:pPr lvl="1"/>
            <a:r>
              <a:rPr lang="en-US" dirty="0"/>
              <a:t>Use neural embedding of natural language</a:t>
            </a:r>
          </a:p>
          <a:p>
            <a:r>
              <a:rPr lang="en-US" dirty="0"/>
              <a:t>Use </a:t>
            </a:r>
            <a:r>
              <a:rPr lang="en-US" b="1" dirty="0"/>
              <a:t>embedding space </a:t>
            </a:r>
            <a:r>
              <a:rPr lang="en-US" dirty="0"/>
              <a:t>for similarity search </a:t>
            </a:r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10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Recommender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7819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With large catalogs there are many items which are obscure and rarely purchased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D39A73-62CA-47AA-9DAC-616C09FAF4F2}"/>
              </a:ext>
            </a:extLst>
          </p:cNvPr>
          <p:cNvCxnSpPr>
            <a:cxnSpLocks/>
          </p:cNvCxnSpPr>
          <p:nvPr/>
        </p:nvCxnSpPr>
        <p:spPr>
          <a:xfrm>
            <a:off x="2199784" y="6231635"/>
            <a:ext cx="6478505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9DD087E-AF0E-4508-885D-5DCD525F2A3E}"/>
              </a:ext>
            </a:extLst>
          </p:cNvPr>
          <p:cNvCxnSpPr>
            <a:cxnSpLocks/>
          </p:cNvCxnSpPr>
          <p:nvPr/>
        </p:nvCxnSpPr>
        <p:spPr>
          <a:xfrm flipH="1" flipV="1">
            <a:off x="2199784" y="2589970"/>
            <a:ext cx="43068" cy="36416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A9CACA3-9F0A-4BE8-A34B-F9AAC56318EF}"/>
              </a:ext>
            </a:extLst>
          </p:cNvPr>
          <p:cNvSpPr/>
          <p:nvPr/>
        </p:nvSpPr>
        <p:spPr>
          <a:xfrm>
            <a:off x="3767564" y="5259758"/>
            <a:ext cx="4248042" cy="731520"/>
          </a:xfrm>
          <a:custGeom>
            <a:avLst/>
            <a:gdLst>
              <a:gd name="connsiteX0" fmla="*/ 4248042 w 4248042"/>
              <a:gd name="connsiteY0" fmla="*/ 731520 h 731520"/>
              <a:gd name="connsiteX1" fmla="*/ 3370218 w 4248042"/>
              <a:gd name="connsiteY1" fmla="*/ 715845 h 731520"/>
              <a:gd name="connsiteX2" fmla="*/ 2434917 w 4248042"/>
              <a:gd name="connsiteY2" fmla="*/ 674044 h 731520"/>
              <a:gd name="connsiteX3" fmla="*/ 1306286 w 4248042"/>
              <a:gd name="connsiteY3" fmla="*/ 543415 h 731520"/>
              <a:gd name="connsiteX4" fmla="*/ 506839 w 4248042"/>
              <a:gd name="connsiteY4" fmla="*/ 308284 h 731520"/>
              <a:gd name="connsiteX5" fmla="*/ 0 w 4248042"/>
              <a:gd name="connsiteY5" fmla="*/ 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8042" h="731520">
                <a:moveTo>
                  <a:pt x="4248042" y="731520"/>
                </a:moveTo>
                <a:lnTo>
                  <a:pt x="3370218" y="715845"/>
                </a:lnTo>
                <a:cubicBezTo>
                  <a:pt x="3068031" y="706266"/>
                  <a:pt x="2778906" y="702782"/>
                  <a:pt x="2434917" y="674044"/>
                </a:cubicBezTo>
                <a:cubicBezTo>
                  <a:pt x="2090928" y="645306"/>
                  <a:pt x="1627632" y="604375"/>
                  <a:pt x="1306286" y="543415"/>
                </a:cubicBezTo>
                <a:cubicBezTo>
                  <a:pt x="984940" y="482455"/>
                  <a:pt x="724553" y="398853"/>
                  <a:pt x="506839" y="308284"/>
                </a:cubicBezTo>
                <a:cubicBezTo>
                  <a:pt x="289125" y="217715"/>
                  <a:pt x="0" y="0"/>
                  <a:pt x="0" y="0"/>
                </a:cubicBezTo>
              </a:path>
            </a:pathLst>
          </a:cu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CF0A0C-2AE0-46BF-874D-E062A27E3AB6}"/>
              </a:ext>
            </a:extLst>
          </p:cNvPr>
          <p:cNvCxnSpPr/>
          <p:nvPr/>
        </p:nvCxnSpPr>
        <p:spPr>
          <a:xfrm>
            <a:off x="3767565" y="5259759"/>
            <a:ext cx="0" cy="971876"/>
          </a:xfrm>
          <a:prstGeom prst="line">
            <a:avLst/>
          </a:prstGeom>
          <a:ln w="317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0C81044-519E-4E6A-9694-7B5BA8C545A8}"/>
              </a:ext>
            </a:extLst>
          </p:cNvPr>
          <p:cNvCxnSpPr>
            <a:cxnSpLocks/>
            <a:stCxn id="11" idx="0"/>
          </p:cNvCxnSpPr>
          <p:nvPr/>
        </p:nvCxnSpPr>
        <p:spPr>
          <a:xfrm flipH="1">
            <a:off x="8015605" y="5991278"/>
            <a:ext cx="1" cy="240357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7FEB203-4F9D-4F47-BEBE-6E4E6FB6548F}"/>
              </a:ext>
            </a:extLst>
          </p:cNvPr>
          <p:cNvSpPr/>
          <p:nvPr/>
        </p:nvSpPr>
        <p:spPr>
          <a:xfrm rot="359675">
            <a:off x="2142751" y="2511551"/>
            <a:ext cx="1780445" cy="2671288"/>
          </a:xfrm>
          <a:custGeom>
            <a:avLst/>
            <a:gdLst>
              <a:gd name="connsiteX0" fmla="*/ 1517073 w 1517073"/>
              <a:gd name="connsiteY0" fmla="*/ 2272145 h 2272145"/>
              <a:gd name="connsiteX1" fmla="*/ 1233055 w 1517073"/>
              <a:gd name="connsiteY1" fmla="*/ 2105891 h 2272145"/>
              <a:gd name="connsiteX2" fmla="*/ 782782 w 1517073"/>
              <a:gd name="connsiteY2" fmla="*/ 1738745 h 2272145"/>
              <a:gd name="connsiteX3" fmla="*/ 443346 w 1517073"/>
              <a:gd name="connsiteY3" fmla="*/ 1336964 h 2272145"/>
              <a:gd name="connsiteX4" fmla="*/ 187037 w 1517073"/>
              <a:gd name="connsiteY4" fmla="*/ 762000 h 2272145"/>
              <a:gd name="connsiteX5" fmla="*/ 76200 w 1517073"/>
              <a:gd name="connsiteY5" fmla="*/ 381000 h 2272145"/>
              <a:gd name="connsiteX6" fmla="*/ 0 w 1517073"/>
              <a:gd name="connsiteY6" fmla="*/ 0 h 2272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17073" h="2272145">
                <a:moveTo>
                  <a:pt x="1517073" y="2272145"/>
                </a:moveTo>
                <a:cubicBezTo>
                  <a:pt x="1436255" y="2233468"/>
                  <a:pt x="1355437" y="2194791"/>
                  <a:pt x="1233055" y="2105891"/>
                </a:cubicBezTo>
                <a:cubicBezTo>
                  <a:pt x="1110673" y="2016991"/>
                  <a:pt x="914400" y="1866899"/>
                  <a:pt x="782782" y="1738745"/>
                </a:cubicBezTo>
                <a:cubicBezTo>
                  <a:pt x="651164" y="1610590"/>
                  <a:pt x="542637" y="1499755"/>
                  <a:pt x="443346" y="1336964"/>
                </a:cubicBezTo>
                <a:cubicBezTo>
                  <a:pt x="344055" y="1174173"/>
                  <a:pt x="248228" y="921327"/>
                  <a:pt x="187037" y="762000"/>
                </a:cubicBezTo>
                <a:cubicBezTo>
                  <a:pt x="125846" y="602673"/>
                  <a:pt x="107373" y="508000"/>
                  <a:pt x="76200" y="381000"/>
                </a:cubicBezTo>
                <a:cubicBezTo>
                  <a:pt x="45027" y="254000"/>
                  <a:pt x="22513" y="127000"/>
                  <a:pt x="0" y="0"/>
                </a:cubicBez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635736-A4F6-49A3-87CB-37D6E133AC43}"/>
              </a:ext>
            </a:extLst>
          </p:cNvPr>
          <p:cNvSpPr txBox="1"/>
          <p:nvPr/>
        </p:nvSpPr>
        <p:spPr>
          <a:xfrm rot="16200000">
            <a:off x="113323" y="4225237"/>
            <a:ext cx="3551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Probability of Finding Item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46A0A7-894F-41DD-9476-98DEC3DBFB47}"/>
              </a:ext>
            </a:extLst>
          </p:cNvPr>
          <p:cNvSpPr txBox="1"/>
          <p:nvPr/>
        </p:nvSpPr>
        <p:spPr>
          <a:xfrm>
            <a:off x="3759925" y="5837322"/>
            <a:ext cx="3025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Items rarely purchased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57CF84-E5D1-4766-89B7-8CBB693668A8}"/>
              </a:ext>
            </a:extLst>
          </p:cNvPr>
          <p:cNvSpPr txBox="1"/>
          <p:nvPr/>
        </p:nvSpPr>
        <p:spPr>
          <a:xfrm>
            <a:off x="2178998" y="5074339"/>
            <a:ext cx="1645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Items commonly purchased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59B601-507B-4A67-847D-BF7F5420FD11}"/>
              </a:ext>
            </a:extLst>
          </p:cNvPr>
          <p:cNvSpPr txBox="1"/>
          <p:nvPr/>
        </p:nvSpPr>
        <p:spPr>
          <a:xfrm>
            <a:off x="4198894" y="3984810"/>
            <a:ext cx="4971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Users unlikely to find rarely purchased items without recommender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11D7A0-846E-4571-97D3-F559FC89A575}"/>
              </a:ext>
            </a:extLst>
          </p:cNvPr>
          <p:cNvCxnSpPr/>
          <p:nvPr/>
        </p:nvCxnSpPr>
        <p:spPr>
          <a:xfrm flipV="1">
            <a:off x="4337740" y="4956368"/>
            <a:ext cx="3986784" cy="2226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3F3969A-D828-D811-E46C-A0E25589B41A}"/>
              </a:ext>
            </a:extLst>
          </p:cNvPr>
          <p:cNvSpPr txBox="1"/>
          <p:nvPr/>
        </p:nvSpPr>
        <p:spPr>
          <a:xfrm>
            <a:off x="3234144" y="6241159"/>
            <a:ext cx="3551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Frequency of purchase</a:t>
            </a:r>
          </a:p>
        </p:txBody>
      </p:sp>
    </p:spTree>
    <p:extLst>
      <p:ext uri="{BB962C8B-B14F-4D97-AF65-F5344CB8AC3E}">
        <p14:creationId xmlns:p14="http://schemas.microsoft.com/office/powerpoint/2010/main" val="70328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2" grpId="0" animBg="1"/>
      <p:bldP spid="9" grpId="0"/>
      <p:bldP spid="15" grpId="0"/>
      <p:bldP spid="16" grpId="0"/>
      <p:bldP spid="17" grpId="0"/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45449"/>
                <a:ext cx="10515600" cy="54474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build a </a:t>
                </a:r>
                <a:r>
                  <a:rPr lang="en-US" b="1" dirty="0"/>
                  <a:t>content-based recommender?</a:t>
                </a:r>
                <a:endParaRPr lang="en-US" dirty="0"/>
              </a:p>
              <a:p>
                <a:r>
                  <a:rPr lang="en-US" dirty="0"/>
                  <a:t>Recommend items with highest measures of similarity</a:t>
                </a:r>
              </a:p>
              <a:p>
                <a:pPr lvl="1"/>
                <a:r>
                  <a:rPr lang="en-US" dirty="0"/>
                  <a:t>Jaccard similarity – binary profiles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Cosign similarity –commonly used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Pearson’s correlation – widely used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′)</m:t>
                              </m:r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Similarity has limitations</a:t>
                </a:r>
              </a:p>
              <a:p>
                <a:pPr lvl="1"/>
                <a:r>
                  <a:rPr lang="en-US" dirty="0"/>
                  <a:t>Assumes item and user profiles consistently coded</a:t>
                </a:r>
              </a:p>
              <a:p>
                <a:pPr lvl="1"/>
                <a:r>
                  <a:rPr lang="en-US" dirty="0"/>
                  <a:t>Similarity by characteristics may not be how humans understand relationships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45449"/>
                <a:ext cx="10515600" cy="5447426"/>
              </a:xfrm>
              <a:blipFill>
                <a:blip r:embed="rId2"/>
                <a:stretch>
                  <a:fillRect l="-1217" t="-2461" r="-580" b="-1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088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Advantages of content-based recommenders</a:t>
            </a:r>
          </a:p>
          <a:p>
            <a:r>
              <a:rPr lang="en-US" dirty="0"/>
              <a:t>No need for data on other users, e.g. ratings</a:t>
            </a:r>
          </a:p>
          <a:p>
            <a:r>
              <a:rPr lang="en-US" dirty="0"/>
              <a:t>Recommend new and unpopular item by profile alone</a:t>
            </a:r>
          </a:p>
          <a:p>
            <a:pPr lvl="1"/>
            <a:r>
              <a:rPr lang="en-US" dirty="0"/>
              <a:t>No cold start problem for items</a:t>
            </a:r>
          </a:p>
          <a:p>
            <a:r>
              <a:rPr lang="en-US" dirty="0"/>
              <a:t>Works for users with unusual tastes</a:t>
            </a:r>
          </a:p>
          <a:p>
            <a:pPr lvl="1"/>
            <a:r>
              <a:rPr lang="en-US" dirty="0"/>
              <a:t>No first-rater problem</a:t>
            </a:r>
          </a:p>
          <a:p>
            <a:r>
              <a:rPr lang="en-US" dirty="0"/>
              <a:t>Outcome is explainable</a:t>
            </a:r>
          </a:p>
          <a:p>
            <a:pPr lvl="1"/>
            <a:r>
              <a:rPr lang="en-US" dirty="0"/>
              <a:t>Easy to understand ranking by similarity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5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Disadvantages of content-based recommenders</a:t>
            </a:r>
          </a:p>
          <a:p>
            <a:r>
              <a:rPr lang="en-US" dirty="0"/>
              <a:t>Finding features for profile is hard </a:t>
            </a:r>
          </a:p>
          <a:p>
            <a:pPr lvl="1"/>
            <a:r>
              <a:rPr lang="en-US" dirty="0"/>
              <a:t>Inconsistent descriptions</a:t>
            </a:r>
          </a:p>
          <a:p>
            <a:pPr lvl="1"/>
            <a:r>
              <a:rPr lang="en-US" dirty="0"/>
              <a:t>Information in unstructured data; text, images</a:t>
            </a:r>
          </a:p>
          <a:p>
            <a:r>
              <a:rPr lang="en-US" dirty="0"/>
              <a:t>Cold start problem for new user with no profile</a:t>
            </a:r>
          </a:p>
          <a:p>
            <a:r>
              <a:rPr lang="en-US" dirty="0"/>
              <a:t>Can give over-specialized recommendations</a:t>
            </a:r>
          </a:p>
          <a:p>
            <a:pPr lvl="1"/>
            <a:r>
              <a:rPr lang="en-US" dirty="0"/>
              <a:t>Will never find item without similarity to user search</a:t>
            </a:r>
          </a:p>
          <a:p>
            <a:pPr lvl="1"/>
            <a:r>
              <a:rPr lang="en-US" dirty="0"/>
              <a:t>Does not account for user with multiple interests</a:t>
            </a:r>
          </a:p>
          <a:p>
            <a:pPr lvl="1"/>
            <a:r>
              <a:rPr lang="en-US" dirty="0"/>
              <a:t>Does not use information from other users; e.g. ratings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32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Collaborative Filtering </a:t>
            </a:r>
          </a:p>
        </p:txBody>
      </p:sp>
    </p:spTree>
    <p:extLst>
      <p:ext uri="{BB962C8B-B14F-4D97-AF65-F5344CB8AC3E}">
        <p14:creationId xmlns:p14="http://schemas.microsoft.com/office/powerpoint/2010/main" val="28769376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Collaborative filtering computes similarity weighted average rating</a:t>
                </a:r>
              </a:p>
              <a:p>
                <a:r>
                  <a:rPr lang="en-US" dirty="0"/>
                  <a:t>Uses a measure of similarity,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Can measure similarity two ways</a:t>
                </a:r>
              </a:p>
              <a:p>
                <a:pPr lvl="1"/>
                <a:r>
                  <a:rPr lang="en-US" dirty="0"/>
                  <a:t>User-User</a:t>
                </a:r>
              </a:p>
              <a:p>
                <a:pPr lvl="1"/>
                <a:r>
                  <a:rPr lang="en-US" dirty="0"/>
                  <a:t>Item-Item</a:t>
                </a:r>
              </a:p>
              <a:p>
                <a:pPr lvl="1"/>
                <a:r>
                  <a:rPr lang="en-US" dirty="0"/>
                  <a:t>We focus on item-item, since generally works better in practice</a:t>
                </a:r>
              </a:p>
              <a:p>
                <a:r>
                  <a:rPr lang="en-US" dirty="0"/>
                  <a:t>Prediction by filtering for k highest similarity, and estimate rating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935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203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 of collaborative filtering</a:t>
            </a:r>
          </a:p>
          <a:p>
            <a:r>
              <a:rPr lang="en-US" dirty="0"/>
              <a:t>Start with a utility matrix</a:t>
            </a:r>
          </a:p>
          <a:p>
            <a:r>
              <a:rPr lang="en-US" dirty="0"/>
              <a:t>Here we use ratings, but can use feature embeddings with same basic algorithm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FE852-E3EA-4C15-93B1-68A7D22035F9}"/>
              </a:ext>
            </a:extLst>
          </p:cNvPr>
          <p:cNvSpPr txBox="1"/>
          <p:nvPr/>
        </p:nvSpPr>
        <p:spPr>
          <a:xfrm rot="16200000">
            <a:off x="-178695" y="4774775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1452C-79A8-4ABE-8013-4EEDAC6CD6DE}"/>
              </a:ext>
            </a:extLst>
          </p:cNvPr>
          <p:cNvSpPr txBox="1"/>
          <p:nvPr/>
        </p:nvSpPr>
        <p:spPr>
          <a:xfrm>
            <a:off x="4062369" y="334721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5C24491-2014-44A0-9821-45C88E714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697958"/>
              </p:ext>
            </p:extLst>
          </p:nvPr>
        </p:nvGraphicFramePr>
        <p:xfrm>
          <a:off x="623969" y="3829887"/>
          <a:ext cx="6950812" cy="2582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391513336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7201910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5103440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31428353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59955086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0077417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8185253"/>
                    </a:ext>
                  </a:extLst>
                </a:gridCol>
                <a:gridCol w="1167232">
                  <a:extLst>
                    <a:ext uri="{9D8B030D-6E8A-4147-A177-3AD203B41FA5}">
                      <a16:colId xmlns:a16="http://schemas.microsoft.com/office/drawing/2014/main" val="104022877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6277751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87832158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5877234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890747853"/>
                    </a:ext>
                  </a:extLst>
                </a:gridCol>
              </a:tblGrid>
              <a:tr h="264993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23411"/>
                  </a:ext>
                </a:extLst>
              </a:tr>
              <a:tr h="268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?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extLst>
                  <a:ext uri="{0D108BD9-81ED-4DB2-BD59-A6C34878D82A}">
                    <a16:rowId xmlns:a16="http://schemas.microsoft.com/office/drawing/2014/main" val="286319158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extLst>
                  <a:ext uri="{0D108BD9-81ED-4DB2-BD59-A6C34878D82A}">
                    <a16:rowId xmlns:a16="http://schemas.microsoft.com/office/drawing/2014/main" val="238662177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extLst>
                  <a:ext uri="{0D108BD9-81ED-4DB2-BD59-A6C34878D82A}">
                    <a16:rowId xmlns:a16="http://schemas.microsoft.com/office/drawing/2014/main" val="313336622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extLst>
                  <a:ext uri="{0D108BD9-81ED-4DB2-BD59-A6C34878D82A}">
                    <a16:rowId xmlns:a16="http://schemas.microsoft.com/office/drawing/2014/main" val="203717451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extLst>
                  <a:ext uri="{0D108BD9-81ED-4DB2-BD59-A6C34878D82A}">
                    <a16:rowId xmlns:a16="http://schemas.microsoft.com/office/drawing/2014/main" val="3496784486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extLst>
                  <a:ext uri="{0D108BD9-81ED-4DB2-BD59-A6C34878D82A}">
                    <a16:rowId xmlns:a16="http://schemas.microsoft.com/office/drawing/2014/main" val="373121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6487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20045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Example of collaborative filtering</a:t>
            </a:r>
          </a:p>
          <a:p>
            <a:r>
              <a:rPr lang="en-US" dirty="0"/>
              <a:t>Want to predict </a:t>
            </a:r>
            <a:r>
              <a:rPr lang="en-US" b="1" dirty="0"/>
              <a:t>implied rating</a:t>
            </a:r>
            <a:r>
              <a:rPr lang="en-US" dirty="0"/>
              <a:t> for user 7 of item 1</a:t>
            </a:r>
          </a:p>
          <a:p>
            <a:r>
              <a:rPr lang="en-US" dirty="0"/>
              <a:t>Compute the mean and Variance of the item ratings</a:t>
            </a:r>
          </a:p>
          <a:p>
            <a:r>
              <a:rPr lang="en-US" dirty="0"/>
              <a:t>Subtract mean rating from item rating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FE852-E3EA-4C15-93B1-68A7D22035F9}"/>
              </a:ext>
            </a:extLst>
          </p:cNvPr>
          <p:cNvSpPr txBox="1"/>
          <p:nvPr/>
        </p:nvSpPr>
        <p:spPr>
          <a:xfrm rot="16200000">
            <a:off x="-178695" y="4774775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1452C-79A8-4ABE-8013-4EEDAC6CD6DE}"/>
              </a:ext>
            </a:extLst>
          </p:cNvPr>
          <p:cNvSpPr txBox="1"/>
          <p:nvPr/>
        </p:nvSpPr>
        <p:spPr>
          <a:xfrm>
            <a:off x="4062369" y="334721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5C24491-2014-44A0-9821-45C88E714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204174"/>
              </p:ext>
            </p:extLst>
          </p:nvPr>
        </p:nvGraphicFramePr>
        <p:xfrm>
          <a:off x="623969" y="3829887"/>
          <a:ext cx="10515600" cy="27092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391513336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7201910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5103440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31428353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59955086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0077417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8185253"/>
                    </a:ext>
                  </a:extLst>
                </a:gridCol>
                <a:gridCol w="1167232">
                  <a:extLst>
                    <a:ext uri="{9D8B030D-6E8A-4147-A177-3AD203B41FA5}">
                      <a16:colId xmlns:a16="http://schemas.microsoft.com/office/drawing/2014/main" val="104022877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6277751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87832158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5877234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890747853"/>
                    </a:ext>
                  </a:extLst>
                </a:gridCol>
                <a:gridCol w="2145182">
                  <a:extLst>
                    <a:ext uri="{9D8B030D-6E8A-4147-A177-3AD203B41FA5}">
                      <a16:colId xmlns:a16="http://schemas.microsoft.com/office/drawing/2014/main" val="2924068861"/>
                    </a:ext>
                  </a:extLst>
                </a:gridCol>
                <a:gridCol w="1419606">
                  <a:extLst>
                    <a:ext uri="{9D8B030D-6E8A-4147-A177-3AD203B41FA5}">
                      <a16:colId xmlns:a16="http://schemas.microsoft.com/office/drawing/2014/main" val="1884601115"/>
                    </a:ext>
                  </a:extLst>
                </a:gridCol>
              </a:tblGrid>
              <a:tr h="4719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Mean Rating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Variance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23411"/>
                  </a:ext>
                </a:extLst>
              </a:tr>
              <a:tr h="268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?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3.60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2.80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9158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3.20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2.7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621775"/>
                  </a:ext>
                </a:extLst>
              </a:tr>
              <a:tr h="3927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3.00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1.71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6622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3.40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1.8</a:t>
                      </a: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17451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3.00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784486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2.60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1.30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21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1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18426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Example of collaborative filtering</a:t>
            </a:r>
          </a:p>
          <a:p>
            <a:r>
              <a:rPr lang="en-US" dirty="0"/>
              <a:t>Compute Pearson’s Correlation between item 1 ratings and other items </a:t>
            </a:r>
          </a:p>
          <a:p>
            <a:r>
              <a:rPr lang="en-US" dirty="0"/>
              <a:t>Two items have high correlation similarity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FE852-E3EA-4C15-93B1-68A7D22035F9}"/>
              </a:ext>
            </a:extLst>
          </p:cNvPr>
          <p:cNvSpPr txBox="1"/>
          <p:nvPr/>
        </p:nvSpPr>
        <p:spPr>
          <a:xfrm rot="16200000">
            <a:off x="-27217" y="4373888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1452C-79A8-4ABE-8013-4EEDAC6CD6DE}"/>
              </a:ext>
            </a:extLst>
          </p:cNvPr>
          <p:cNvSpPr txBox="1"/>
          <p:nvPr/>
        </p:nvSpPr>
        <p:spPr>
          <a:xfrm>
            <a:off x="4213847" y="2946325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5C24491-2014-44A0-9821-45C88E714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309322"/>
              </p:ext>
            </p:extLst>
          </p:nvPr>
        </p:nvGraphicFramePr>
        <p:xfrm>
          <a:off x="775446" y="3429000"/>
          <a:ext cx="10340890" cy="29481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3671">
                  <a:extLst>
                    <a:ext uri="{9D8B030D-6E8A-4147-A177-3AD203B41FA5}">
                      <a16:colId xmlns:a16="http://schemas.microsoft.com/office/drawing/2014/main" val="3915133365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3472019102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4151034408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314283538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599550864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400774175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348185253"/>
                    </a:ext>
                  </a:extLst>
                </a:gridCol>
                <a:gridCol w="1073751">
                  <a:extLst>
                    <a:ext uri="{9D8B030D-6E8A-4147-A177-3AD203B41FA5}">
                      <a16:colId xmlns:a16="http://schemas.microsoft.com/office/drawing/2014/main" val="1040228771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962777513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878321584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958772349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890747853"/>
                    </a:ext>
                  </a:extLst>
                </a:gridCol>
                <a:gridCol w="1973379">
                  <a:extLst>
                    <a:ext uri="{9D8B030D-6E8A-4147-A177-3AD203B41FA5}">
                      <a16:colId xmlns:a16="http://schemas.microsoft.com/office/drawing/2014/main" val="2924068861"/>
                    </a:ext>
                  </a:extLst>
                </a:gridCol>
                <a:gridCol w="1973379">
                  <a:extLst>
                    <a:ext uri="{9D8B030D-6E8A-4147-A177-3AD203B41FA5}">
                      <a16:colId xmlns:a16="http://schemas.microsoft.com/office/drawing/2014/main" val="2041775299"/>
                    </a:ext>
                  </a:extLst>
                </a:gridCol>
              </a:tblGrid>
              <a:tr h="4719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Pearson Correlation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Jaccard Similarity</a:t>
                      </a: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23411"/>
                  </a:ext>
                </a:extLst>
              </a:tr>
              <a:tr h="268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?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9158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-1.0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62177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6622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-1.0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17451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-0.87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784486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21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60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9"/>
            <a:ext cx="10515600" cy="13269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 of collaborative filtering</a:t>
            </a:r>
          </a:p>
          <a:p>
            <a:r>
              <a:rPr lang="en-US" dirty="0"/>
              <a:t>Compute weighted rating = (0.84*2 + 1.0*3)/(0.84+1.0) = </a:t>
            </a:r>
            <a:r>
              <a:rPr lang="en-US" b="1" dirty="0"/>
              <a:t>2.54</a:t>
            </a:r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FE852-E3EA-4C15-93B1-68A7D22035F9}"/>
              </a:ext>
            </a:extLst>
          </p:cNvPr>
          <p:cNvSpPr txBox="1"/>
          <p:nvPr/>
        </p:nvSpPr>
        <p:spPr>
          <a:xfrm rot="16200000">
            <a:off x="203739" y="4029810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1452C-79A8-4ABE-8013-4EEDAC6CD6DE}"/>
              </a:ext>
            </a:extLst>
          </p:cNvPr>
          <p:cNvSpPr txBox="1"/>
          <p:nvPr/>
        </p:nvSpPr>
        <p:spPr>
          <a:xfrm>
            <a:off x="4444803" y="2602247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3406A42-91FF-48AF-87A0-DBFDB39A0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281086"/>
              </p:ext>
            </p:extLst>
          </p:nvPr>
        </p:nvGraphicFramePr>
        <p:xfrm>
          <a:off x="950157" y="3248247"/>
          <a:ext cx="10340890" cy="29481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3671">
                  <a:extLst>
                    <a:ext uri="{9D8B030D-6E8A-4147-A177-3AD203B41FA5}">
                      <a16:colId xmlns:a16="http://schemas.microsoft.com/office/drawing/2014/main" val="3915133365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3472019102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4151034408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314283538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599550864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400774175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348185253"/>
                    </a:ext>
                  </a:extLst>
                </a:gridCol>
                <a:gridCol w="1073751">
                  <a:extLst>
                    <a:ext uri="{9D8B030D-6E8A-4147-A177-3AD203B41FA5}">
                      <a16:colId xmlns:a16="http://schemas.microsoft.com/office/drawing/2014/main" val="1040228771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962777513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878321584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958772349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890747853"/>
                    </a:ext>
                  </a:extLst>
                </a:gridCol>
                <a:gridCol w="1973379">
                  <a:extLst>
                    <a:ext uri="{9D8B030D-6E8A-4147-A177-3AD203B41FA5}">
                      <a16:colId xmlns:a16="http://schemas.microsoft.com/office/drawing/2014/main" val="2924068861"/>
                    </a:ext>
                  </a:extLst>
                </a:gridCol>
                <a:gridCol w="1973379">
                  <a:extLst>
                    <a:ext uri="{9D8B030D-6E8A-4147-A177-3AD203B41FA5}">
                      <a16:colId xmlns:a16="http://schemas.microsoft.com/office/drawing/2014/main" val="2041775299"/>
                    </a:ext>
                  </a:extLst>
                </a:gridCol>
              </a:tblGrid>
              <a:tr h="4719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Pearson Correlation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Jaccard Similarity</a:t>
                      </a: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23411"/>
                  </a:ext>
                </a:extLst>
              </a:tr>
              <a:tr h="268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9158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-1.0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62177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6622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-1.0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17451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-0.87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784486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21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4087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Collaborative filtering computes similarity weighted average rating</a:t>
                </a:r>
              </a:p>
              <a:p>
                <a:r>
                  <a:rPr lang="en-US" dirty="0"/>
                  <a:t>Could we use some other weighting other than similarity, w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Prediction by filtering for k highest weights, and estimate rating: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Can find optimal weights by minimizing MSE with gradient descent</a:t>
                </a:r>
              </a:p>
              <a:p>
                <a:pPr lvl="1"/>
                <a:r>
                  <a:rPr lang="en-US" dirty="0"/>
                  <a:t>Can include baseline terms</a:t>
                </a:r>
              </a:p>
              <a:p>
                <a:pPr lvl="1"/>
                <a:r>
                  <a:rPr lang="en-US" dirty="0"/>
                  <a:t>Will take up gradient decent later</a:t>
                </a:r>
              </a:p>
              <a:p>
                <a:r>
                  <a:rPr lang="en-US" dirty="0"/>
                  <a:t>Or use neural collaborative filtering, </a:t>
                </a:r>
                <a:r>
                  <a:rPr lang="en-US" dirty="0">
                    <a:hlinkClick r:id="rId2"/>
                  </a:rPr>
                  <a:t>He, et. el., 2017</a:t>
                </a:r>
                <a:r>
                  <a:rPr lang="en-US" dirty="0"/>
                  <a:t>, to learn optimal weights </a:t>
                </a: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3"/>
                <a:stretch>
                  <a:fillRect l="-1159" t="-246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67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Many algorithms have been tried to find recommendations</a:t>
                </a:r>
              </a:p>
              <a:p>
                <a:r>
                  <a:rPr lang="en-US" b="1" dirty="0"/>
                  <a:t>Classifiers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Very sparse and changing training data</a:t>
                </a:r>
              </a:p>
              <a:p>
                <a:pPr lvl="1"/>
                <a:r>
                  <a:rPr lang="en-US" dirty="0"/>
                  <a:t>Long tail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imbalanced training cases</a:t>
                </a:r>
              </a:p>
              <a:p>
                <a:pPr lvl="1"/>
                <a:r>
                  <a:rPr lang="en-US" dirty="0"/>
                  <a:t>Generally poor performance</a:t>
                </a:r>
              </a:p>
              <a:p>
                <a:r>
                  <a:rPr lang="en-US" b="1" dirty="0"/>
                  <a:t>Clustering</a:t>
                </a:r>
                <a:endParaRPr lang="en-US" dirty="0"/>
              </a:p>
              <a:p>
                <a:pPr lvl="1"/>
                <a:r>
                  <a:rPr lang="en-US" dirty="0"/>
                  <a:t>Attempt to put common users and items in groups</a:t>
                </a:r>
              </a:p>
              <a:p>
                <a:pPr lvl="1"/>
                <a:r>
                  <a:rPr lang="en-US" dirty="0"/>
                  <a:t>But data is very sparse in long tail, so often poor performance</a:t>
                </a:r>
              </a:p>
              <a:p>
                <a:pPr lvl="1"/>
                <a:r>
                  <a:rPr lang="en-US" dirty="0"/>
                  <a:t>But, can be used to fill null values when little history – the cold start problem</a:t>
                </a:r>
              </a:p>
              <a:p>
                <a:r>
                  <a:rPr lang="en-US" b="1" dirty="0"/>
                  <a:t>Association models  </a:t>
                </a:r>
              </a:p>
              <a:p>
                <a:pPr lvl="1"/>
                <a:r>
                  <a:rPr lang="en-US" dirty="0"/>
                  <a:t>More on this later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555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Evaluating Recommenders</a:t>
            </a:r>
          </a:p>
        </p:txBody>
      </p:sp>
    </p:spTree>
    <p:extLst>
      <p:ext uri="{BB962C8B-B14F-4D97-AF65-F5344CB8AC3E}">
        <p14:creationId xmlns:p14="http://schemas.microsoft.com/office/powerpoint/2010/main" val="31149234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5131" y="1060534"/>
                <a:ext cx="11850624" cy="207153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evaluate and compare the performance of recommender systems?</a:t>
                </a:r>
              </a:p>
              <a:p>
                <a:r>
                  <a:rPr lang="en-US" dirty="0"/>
                  <a:t>Compare actual ratings for item, </a:t>
                </a:r>
                <a:r>
                  <a:rPr lang="en-US" i="1" dirty="0" err="1"/>
                  <a:t>i</a:t>
                </a:r>
                <a:r>
                  <a:rPr lang="en-US" dirty="0"/>
                  <a:t>, and user </a:t>
                </a:r>
                <a:r>
                  <a:rPr lang="en-US" i="1" dirty="0"/>
                  <a:t>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𝑖𝑥</m:t>
                        </m:r>
                      </m:sub>
                    </m:sSub>
                  </m:oMath>
                </a14:m>
                <a:r>
                  <a:rPr lang="en-US" dirty="0"/>
                  <a:t>, to the predicted rating,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𝑖𝑥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Follows supervised learning evaluation process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5131" y="1060534"/>
                <a:ext cx="11850624" cy="2071539"/>
              </a:xfrm>
              <a:blipFill>
                <a:blip r:embed="rId2"/>
                <a:stretch>
                  <a:fillRect l="-1080" t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C78B94-5AB1-430D-915C-1FDBE7A28BF2}"/>
              </a:ext>
            </a:extLst>
          </p:cNvPr>
          <p:cNvSpPr txBox="1">
            <a:spLocks/>
          </p:cNvSpPr>
          <p:nvPr/>
        </p:nvSpPr>
        <p:spPr>
          <a:xfrm>
            <a:off x="4815523" y="3392982"/>
            <a:ext cx="7270232" cy="3099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Compare estimated rating to actual ratings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Choose evaluation metrics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 with full data sample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Hold back Bernoulli sampled fraction of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Train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Evaluate using metric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80F5926-38D3-44ED-BAAB-A08528500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987177"/>
              </p:ext>
            </p:extLst>
          </p:nvPr>
        </p:nvGraphicFramePr>
        <p:xfrm>
          <a:off x="887869" y="3601981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1306B50-E0B9-44A2-A52F-5F58E3CB2C0B}"/>
              </a:ext>
            </a:extLst>
          </p:cNvPr>
          <p:cNvSpPr txBox="1"/>
          <p:nvPr/>
        </p:nvSpPr>
        <p:spPr>
          <a:xfrm>
            <a:off x="2000958" y="3067129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7B9402-0FE2-45C1-ACAF-3FFD74A7024A}"/>
              </a:ext>
            </a:extLst>
          </p:cNvPr>
          <p:cNvSpPr txBox="1"/>
          <p:nvPr/>
        </p:nvSpPr>
        <p:spPr>
          <a:xfrm rot="16200000">
            <a:off x="31940" y="4677095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108987B-A8C8-45D3-9842-03D904DE9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129502"/>
              </p:ext>
            </p:extLst>
          </p:nvPr>
        </p:nvGraphicFramePr>
        <p:xfrm>
          <a:off x="887868" y="3601981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00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/>
      <p:bldP spid="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7C78B94-5AB1-430D-915C-1FDBE7A28B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66053" y="986119"/>
                <a:ext cx="6989617" cy="55962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Which evaluation metrics can we use? </a:t>
                </a:r>
              </a:p>
              <a:p>
                <a:r>
                  <a:rPr lang="en-US" dirty="0"/>
                  <a:t>Could compare ratings pair-wise by items or users</a:t>
                </a:r>
              </a:p>
              <a:p>
                <a:pPr lvl="1"/>
                <a:r>
                  <a:rPr lang="en-US" dirty="0"/>
                  <a:t>Average cosign similarity</a:t>
                </a:r>
              </a:p>
              <a:p>
                <a:pPr lvl="1"/>
                <a:r>
                  <a:rPr lang="en-US" dirty="0"/>
                  <a:t>Average Pearson’s correlation</a:t>
                </a:r>
              </a:p>
              <a:p>
                <a:pPr lvl="1"/>
                <a:r>
                  <a:rPr lang="en-US" dirty="0"/>
                  <a:t>…</a:t>
                </a:r>
              </a:p>
              <a:p>
                <a:r>
                  <a:rPr lang="en-US" dirty="0"/>
                  <a:t>Example: </a:t>
                </a:r>
                <a:r>
                  <a:rPr lang="en-US" b="1" dirty="0"/>
                  <a:t>root mean squared error, RMSE</a:t>
                </a:r>
              </a:p>
              <a:p>
                <a:pPr lvl="1"/>
                <a:r>
                  <a:rPr lang="en-US" dirty="0"/>
                  <a:t>Most widely used</a:t>
                </a:r>
              </a:p>
              <a:p>
                <a:pPr lvl="1"/>
                <a:r>
                  <a:rPr lang="en-US" dirty="0"/>
                  <a:t>Assumes algorithm is </a:t>
                </a:r>
                <a:r>
                  <a:rPr lang="en-US" b="1" dirty="0"/>
                  <a:t>MLE</a:t>
                </a:r>
              </a:p>
              <a:p>
                <a:pPr lvl="1"/>
                <a:r>
                  <a:rPr lang="en-US" dirty="0"/>
                  <a:t>Fast to compute for item, </a:t>
                </a:r>
                <a:r>
                  <a:rPr lang="en-US" i="1" dirty="0" err="1"/>
                  <a:t>i</a:t>
                </a:r>
                <a:r>
                  <a:rPr lang="en-US" dirty="0"/>
                  <a:t>, and user, </a:t>
                </a:r>
                <a:r>
                  <a:rPr lang="en-US" i="1" dirty="0"/>
                  <a:t>x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7C78B94-5AB1-430D-915C-1FDBE7A28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053" y="986119"/>
                <a:ext cx="6989617" cy="5596258"/>
              </a:xfrm>
              <a:prstGeom prst="rect">
                <a:avLst/>
              </a:prstGeom>
              <a:blipFill>
                <a:blip r:embed="rId2"/>
                <a:stretch>
                  <a:fillRect l="-1744" t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1306B50-E0B9-44A2-A52F-5F58E3CB2C0B}"/>
              </a:ext>
            </a:extLst>
          </p:cNvPr>
          <p:cNvSpPr txBox="1"/>
          <p:nvPr/>
        </p:nvSpPr>
        <p:spPr>
          <a:xfrm>
            <a:off x="1844204" y="181507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7B9402-0FE2-45C1-ACAF-3FFD74A7024A}"/>
              </a:ext>
            </a:extLst>
          </p:cNvPr>
          <p:cNvSpPr txBox="1"/>
          <p:nvPr/>
        </p:nvSpPr>
        <p:spPr>
          <a:xfrm rot="16200000">
            <a:off x="-124814" y="3425038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23993A2-0B8A-424E-8A5B-95D40E9E4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518384"/>
              </p:ext>
            </p:extLst>
          </p:nvPr>
        </p:nvGraphicFramePr>
        <p:xfrm>
          <a:off x="731114" y="2384437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67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Recall at K and precision at K measure fraction of correct </a:t>
                </a:r>
                <a:r>
                  <a:rPr lang="en-US" dirty="0" err="1"/>
                  <a:t>recommedations</a:t>
                </a:r>
                <a:r>
                  <a:rPr lang="en-US" dirty="0"/>
                  <a:t>  </a:t>
                </a:r>
              </a:p>
              <a:p>
                <a:r>
                  <a:rPr lang="en-US" dirty="0"/>
                  <a:t>Based on predictions for random held-back sample </a:t>
                </a:r>
              </a:p>
              <a:p>
                <a:r>
                  <a:rPr lang="en-US" dirty="0"/>
                  <a:t>Recall at K: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@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𝑟𝑒𝑙𝑖𝑣𝑒𝑛𝑡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𝑖𝑡𝑒𝑚𝑠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𝑡𝑜𝑝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𝑟𝑒𝑙𝑖𝑣𝑒𝑛𝑡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𝑖𝑡𝑒𝑚𝑠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  <a:p>
                <a:r>
                  <a:rPr lang="en-US" dirty="0"/>
                  <a:t>Precision at K: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@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𝑟𝑒𝑙𝑖𝑣𝑒𝑛𝑡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𝑖𝑡𝑒𝑚𝑠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𝑡𝑜𝑝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  <a:p>
                <a:r>
                  <a:rPr lang="en-US" dirty="0"/>
                  <a:t>Example: 3 of next 5 movies user watches from 10 recommended: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@10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n-US" sz="2600" dirty="0"/>
              </a:p>
              <a:p>
                <a:pPr marL="0" indent="0">
                  <a:buNone/>
                </a:pPr>
                <a:endParaRPr lang="en-US" sz="11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@10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043" t="-1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47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we apply </a:t>
            </a:r>
            <a:r>
              <a:rPr lang="en-US" b="1" dirty="0"/>
              <a:t>cross validation </a:t>
            </a:r>
            <a:r>
              <a:rPr lang="en-US" dirty="0"/>
              <a:t>to recommender algorithms?</a:t>
            </a:r>
          </a:p>
          <a:p>
            <a:r>
              <a:rPr lang="en-US" dirty="0"/>
              <a:t>Yes! Use </a:t>
            </a:r>
            <a:r>
              <a:rPr lang="en-US" b="1" dirty="0"/>
              <a:t>K-fold CV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Randomly sample data into K-folds (subsets)</a:t>
            </a:r>
          </a:p>
          <a:p>
            <a:pPr lvl="1"/>
            <a:r>
              <a:rPr lang="en-US" dirty="0"/>
              <a:t>Round robin hold back one fold for evaluation and train model on K-1 folds</a:t>
            </a:r>
          </a:p>
          <a:p>
            <a:pPr lvl="1"/>
            <a:r>
              <a:rPr lang="en-US" dirty="0"/>
              <a:t>Base evaluation on mean and variance of K performance metric sets  </a:t>
            </a:r>
          </a:p>
          <a:p>
            <a:r>
              <a:rPr lang="en-US" dirty="0"/>
              <a:t>CV is an effective tool for comparing performance of models</a:t>
            </a:r>
          </a:p>
          <a:p>
            <a:r>
              <a:rPr lang="en-US" dirty="0"/>
              <a:t>In theory, can use </a:t>
            </a:r>
            <a:r>
              <a:rPr lang="en-US" b="1" dirty="0"/>
              <a:t>nested CV</a:t>
            </a:r>
            <a:r>
              <a:rPr lang="en-US" dirty="0"/>
              <a:t> for hyperparameter search</a:t>
            </a:r>
          </a:p>
          <a:p>
            <a:pPr lvl="1"/>
            <a:r>
              <a:rPr lang="en-US" dirty="0"/>
              <a:t>But computation can be prohibitive – data can be massive</a:t>
            </a:r>
          </a:p>
          <a:p>
            <a:pPr lvl="1"/>
            <a:r>
              <a:rPr lang="en-US" dirty="0"/>
              <a:t>Can limit folds and number of hyperparameter values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23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Latent Variable Models</a:t>
            </a:r>
          </a:p>
        </p:txBody>
      </p:sp>
    </p:spTree>
    <p:extLst>
      <p:ext uri="{BB962C8B-B14F-4D97-AF65-F5344CB8AC3E}">
        <p14:creationId xmlns:p14="http://schemas.microsoft.com/office/powerpoint/2010/main" val="40562688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Latent factor recommenders </a:t>
            </a:r>
            <a:r>
              <a:rPr lang="en-US" dirty="0"/>
              <a:t>are powerful models</a:t>
            </a:r>
          </a:p>
          <a:p>
            <a:r>
              <a:rPr lang="en-US" dirty="0"/>
              <a:t>Latent variables are a </a:t>
            </a:r>
            <a:r>
              <a:rPr lang="en-US" b="1" dirty="0"/>
              <a:t>low-dimensional and dense embedding </a:t>
            </a:r>
            <a:r>
              <a:rPr lang="en-US" dirty="0"/>
              <a:t>of the spare response data        </a:t>
            </a:r>
          </a:p>
          <a:p>
            <a:r>
              <a:rPr lang="en-US" dirty="0"/>
              <a:t>Data values can be dense or sparse  </a:t>
            </a:r>
          </a:p>
          <a:p>
            <a:pPr lvl="1"/>
            <a:r>
              <a:rPr lang="en-US" dirty="0"/>
              <a:t>Example, numeric features are typically dense   </a:t>
            </a:r>
          </a:p>
          <a:p>
            <a:pPr lvl="1"/>
            <a:r>
              <a:rPr lang="en-US" dirty="0"/>
              <a:t>Categorical features with high dimensionality are sparsely coded  </a:t>
            </a:r>
          </a:p>
          <a:p>
            <a:r>
              <a:rPr lang="en-US" dirty="0"/>
              <a:t>Negative sampling bias results in few positive responses    </a:t>
            </a:r>
          </a:p>
          <a:p>
            <a:pPr lvl="1"/>
            <a:r>
              <a:rPr lang="en-US" dirty="0"/>
              <a:t>Imbalanced training cases  </a:t>
            </a:r>
          </a:p>
          <a:p>
            <a:r>
              <a:rPr lang="en-US" dirty="0"/>
              <a:t>An </a:t>
            </a:r>
            <a:r>
              <a:rPr lang="en-US" b="1" dirty="0"/>
              <a:t>embedding space </a:t>
            </a:r>
            <a:r>
              <a:rPr lang="en-US" dirty="0"/>
              <a:t>used to overcome these problems </a:t>
            </a:r>
          </a:p>
          <a:p>
            <a:pPr lvl="1"/>
            <a:r>
              <a:rPr lang="en-US" dirty="0"/>
              <a:t>Embedding spaces contain latent factors</a:t>
            </a:r>
          </a:p>
          <a:p>
            <a:pPr lvl="1"/>
            <a:r>
              <a:rPr lang="en-US" dirty="0"/>
              <a:t>Latent factors that are not observable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Latent factor recommenders </a:t>
            </a:r>
            <a:r>
              <a:rPr lang="en-US" dirty="0"/>
              <a:t>are powerful models</a:t>
            </a:r>
          </a:p>
          <a:p>
            <a:r>
              <a:rPr lang="en-US" dirty="0"/>
              <a:t>Uses a </a:t>
            </a:r>
            <a:r>
              <a:rPr lang="en-US" b="1" dirty="0"/>
              <a:t>non-negative matrix decomposition </a:t>
            </a:r>
            <a:r>
              <a:rPr lang="en-US" dirty="0"/>
              <a:t>of the utility matrix</a:t>
            </a:r>
          </a:p>
          <a:p>
            <a:r>
              <a:rPr lang="en-US" dirty="0"/>
              <a:t>Compute missing ratings from matrix decomposition</a:t>
            </a:r>
          </a:p>
          <a:p>
            <a:r>
              <a:rPr lang="en-US" dirty="0"/>
              <a:t>But, need a trick!</a:t>
            </a:r>
          </a:p>
          <a:p>
            <a:pPr lvl="1"/>
            <a:r>
              <a:rPr lang="en-US" dirty="0"/>
              <a:t>Utility matrix is not square: wide, n users by m items</a:t>
            </a:r>
          </a:p>
          <a:p>
            <a:pPr lvl="1"/>
            <a:r>
              <a:rPr lang="en-US" dirty="0"/>
              <a:t>Typically, n &lt;&lt; m, or sometimes m &lt; n</a:t>
            </a:r>
          </a:p>
          <a:p>
            <a:pPr lvl="1"/>
            <a:r>
              <a:rPr lang="en-US" dirty="0"/>
              <a:t>Many missing values, negative sample bias </a:t>
            </a:r>
          </a:p>
          <a:p>
            <a:pPr lvl="1"/>
            <a:r>
              <a:rPr lang="en-US" dirty="0"/>
              <a:t>Standard SVD biased by 0 filling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78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Latent factor recommenders </a:t>
            </a:r>
            <a:r>
              <a:rPr lang="en-US" dirty="0"/>
              <a:t>are powerful models</a:t>
            </a:r>
          </a:p>
          <a:p>
            <a:r>
              <a:rPr lang="en-US" dirty="0"/>
              <a:t>What are factor models? </a:t>
            </a:r>
          </a:p>
          <a:p>
            <a:r>
              <a:rPr lang="en-US" b="1" dirty="0"/>
              <a:t>Statistical factor models </a:t>
            </a:r>
            <a:r>
              <a:rPr lang="en-US" dirty="0"/>
              <a:t>attempt to </a:t>
            </a:r>
            <a:r>
              <a:rPr lang="en-US" b="1" dirty="0"/>
              <a:t>explain data </a:t>
            </a:r>
            <a:endParaRPr lang="en-US" dirty="0"/>
          </a:p>
          <a:p>
            <a:pPr lvl="1"/>
            <a:r>
              <a:rPr lang="en-US" dirty="0"/>
              <a:t>Factors define </a:t>
            </a:r>
            <a:r>
              <a:rPr lang="en-US" b="1" dirty="0"/>
              <a:t>a low-dimensional embedding space</a:t>
            </a:r>
          </a:p>
          <a:p>
            <a:pPr lvl="1"/>
            <a:r>
              <a:rPr lang="en-US" dirty="0"/>
              <a:t>Embeddings are </a:t>
            </a:r>
            <a:r>
              <a:rPr lang="en-US" b="1" dirty="0"/>
              <a:t>explanatory factors</a:t>
            </a:r>
          </a:p>
          <a:p>
            <a:pPr lvl="1"/>
            <a:r>
              <a:rPr lang="en-US" dirty="0"/>
              <a:t>Algorithm learns </a:t>
            </a:r>
            <a:r>
              <a:rPr lang="en-US" b="1" dirty="0"/>
              <a:t>factor weights</a:t>
            </a:r>
          </a:p>
          <a:p>
            <a:r>
              <a:rPr lang="en-US" dirty="0"/>
              <a:t>Can use </a:t>
            </a:r>
            <a:r>
              <a:rPr lang="en-US" b="1" dirty="0"/>
              <a:t>observable factors</a:t>
            </a:r>
            <a:endParaRPr lang="en-US" dirty="0"/>
          </a:p>
          <a:p>
            <a:pPr lvl="1"/>
            <a:r>
              <a:rPr lang="en-US" dirty="0"/>
              <a:t>Example; factors for film, director, writer, lead actors</a:t>
            </a:r>
          </a:p>
          <a:p>
            <a:r>
              <a:rPr lang="en-US" b="1" dirty="0"/>
              <a:t>Unobservable factors </a:t>
            </a:r>
            <a:r>
              <a:rPr lang="en-US" dirty="0"/>
              <a:t>are called </a:t>
            </a:r>
            <a:r>
              <a:rPr lang="en-US" b="1" dirty="0"/>
              <a:t>latent factors</a:t>
            </a:r>
          </a:p>
          <a:p>
            <a:pPr lvl="1"/>
            <a:r>
              <a:rPr lang="en-US" dirty="0"/>
              <a:t>Latent since these factors </a:t>
            </a:r>
            <a:r>
              <a:rPr lang="en-US" b="1" dirty="0"/>
              <a:t>cannot be observed</a:t>
            </a:r>
          </a:p>
          <a:p>
            <a:pPr lvl="1"/>
            <a:r>
              <a:rPr lang="en-US" dirty="0"/>
              <a:t>Factors weights learned from observed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67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7"/>
                <a:ext cx="10515600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Latent factor recommenders are powerful model</a:t>
                </a:r>
              </a:p>
              <a:p>
                <a:r>
                  <a:rPr lang="en-US" dirty="0"/>
                  <a:t>Recall </a:t>
                </a:r>
                <a:r>
                  <a:rPr lang="en-US" b="1" dirty="0"/>
                  <a:t>singular value decomposition (SVD)</a:t>
                </a:r>
                <a:r>
                  <a:rPr lang="en-US" dirty="0"/>
                  <a:t> of </a:t>
                </a:r>
                <a:r>
                  <a:rPr lang="en-US" dirty="0" err="1"/>
                  <a:t>nxm</a:t>
                </a:r>
                <a:r>
                  <a:rPr lang="en-US" dirty="0"/>
                  <a:t> matrix A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i="1" dirty="0"/>
                  <a:t>A</a:t>
                </a:r>
                <a:r>
                  <a:rPr lang="en-US" dirty="0"/>
                  <a:t> not square, so no exact (eigen) decomposition</a:t>
                </a:r>
              </a:p>
              <a:p>
                <a:pPr lvl="1"/>
                <a:r>
                  <a:rPr lang="en-US" dirty="0"/>
                  <a:t>Approximate decomposition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1" i="1" dirty="0"/>
              </a:p>
              <a:p>
                <a:pPr lvl="1"/>
                <a:r>
                  <a:rPr lang="en-US" i="1" dirty="0"/>
                  <a:t>U </a:t>
                </a:r>
                <a:r>
                  <a:rPr lang="en-US" dirty="0"/>
                  <a:t>is </a:t>
                </a:r>
                <a:r>
                  <a:rPr lang="en-US" i="1" dirty="0"/>
                  <a:t>m x s</a:t>
                </a:r>
                <a:r>
                  <a:rPr lang="en-US" dirty="0"/>
                  <a:t> orthogonal and unitary matrix of </a:t>
                </a:r>
                <a:r>
                  <a:rPr lang="en-US" i="1" dirty="0"/>
                  <a:t>s</a:t>
                </a:r>
                <a:r>
                  <a:rPr lang="en-US" dirty="0"/>
                  <a:t> </a:t>
                </a:r>
                <a:r>
                  <a:rPr lang="en-US" b="1" dirty="0"/>
                  <a:t>left singular vectors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>
                    <a:latin typeface="Symbol" panose="05050102010706020507" pitchFamily="18" charset="2"/>
                  </a:rPr>
                  <a:t>S</a:t>
                </a:r>
                <a:r>
                  <a:rPr lang="en-US" dirty="0"/>
                  <a:t> is diagonal matrix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singular values</a:t>
                </a:r>
              </a:p>
              <a:p>
                <a:pPr lvl="1"/>
                <a:r>
                  <a:rPr lang="en-US" i="1" dirty="0"/>
                  <a:t>V</a:t>
                </a:r>
                <a:r>
                  <a:rPr lang="en-US" dirty="0"/>
                  <a:t> is </a:t>
                </a:r>
                <a:r>
                  <a:rPr lang="en-US" i="1" dirty="0"/>
                  <a:t>n x s </a:t>
                </a:r>
                <a:r>
                  <a:rPr lang="en-US" dirty="0"/>
                  <a:t>orthogonal and unitary matrix of </a:t>
                </a:r>
                <a:r>
                  <a:rPr lang="en-US" i="1" dirty="0"/>
                  <a:t>s</a:t>
                </a:r>
                <a:r>
                  <a:rPr lang="en-US" dirty="0"/>
                  <a:t> </a:t>
                </a:r>
                <a:r>
                  <a:rPr lang="en-US" b="1" dirty="0"/>
                  <a:t>right singular vectors</a:t>
                </a:r>
              </a:p>
              <a:p>
                <a:r>
                  <a:rPr lang="en-US" dirty="0"/>
                  <a:t>Matrix multiplication of decomposition,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approximately reconstructs </a:t>
                </a:r>
                <a:r>
                  <a:rPr lang="en-US" i="1" dirty="0"/>
                  <a:t>A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7"/>
                <a:ext cx="10515600" cy="5160581"/>
              </a:xfrm>
              <a:blipFill>
                <a:blip r:embed="rId2"/>
                <a:stretch>
                  <a:fillRect l="-1159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36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053AE-7328-5D0E-73AC-8C72C64A7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26085-9D37-58BB-E0BE-15C6CE4DB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347D8-0C3D-C971-9F43-150558BEA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762" y="123469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Recommenders are an example of </a:t>
            </a:r>
            <a:r>
              <a:rPr lang="en-US" b="1" dirty="0"/>
              <a:t>learning to rank (LTR) algorithms</a:t>
            </a:r>
          </a:p>
          <a:p>
            <a:r>
              <a:rPr lang="en-US" dirty="0"/>
              <a:t>Learning to rank is a widely used concept</a:t>
            </a:r>
          </a:p>
          <a:p>
            <a:pPr lvl="1"/>
            <a:r>
              <a:rPr lang="en-US" dirty="0"/>
              <a:t>Information retrieval </a:t>
            </a:r>
          </a:p>
          <a:p>
            <a:pPr lvl="1"/>
            <a:r>
              <a:rPr lang="en-US" dirty="0"/>
              <a:t>Recommenders</a:t>
            </a:r>
          </a:p>
          <a:p>
            <a:r>
              <a:rPr lang="en-US" dirty="0"/>
              <a:t>Recommenders return a </a:t>
            </a:r>
            <a:r>
              <a:rPr lang="en-US" b="1" dirty="0"/>
              <a:t>ranked list </a:t>
            </a:r>
            <a:r>
              <a:rPr lang="en-US" dirty="0"/>
              <a:t>of items</a:t>
            </a:r>
          </a:p>
          <a:p>
            <a:r>
              <a:rPr lang="en-US" dirty="0"/>
              <a:t>A more sophisticated form of LTR algorithm adjust for bias</a:t>
            </a:r>
          </a:p>
          <a:p>
            <a:pPr lvl="1"/>
            <a:r>
              <a:rPr lang="en-US" b="1" dirty="0"/>
              <a:t>Unbiased learning to rank (ULTR) </a:t>
            </a:r>
            <a:r>
              <a:rPr lang="en-US" dirty="0"/>
              <a:t>algorithms </a:t>
            </a:r>
          </a:p>
          <a:p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56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2232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Can we perform SVD decomposition the on utility matrix, A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Problem, SVD biased by missing values and produces negative ratings</a:t>
                </a:r>
              </a:p>
              <a:p>
                <a:r>
                  <a:rPr lang="en-US" dirty="0"/>
                  <a:t>Reconstruction of utility matrix is biased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223283"/>
              </a:xfrm>
              <a:blipFill>
                <a:blip r:embed="rId2"/>
                <a:stretch>
                  <a:fillRect l="-1159" t="-1867" b="-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BB15E6B-04F9-4ACD-936C-E4B39626D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39339"/>
              </p:ext>
            </p:extLst>
          </p:nvPr>
        </p:nvGraphicFramePr>
        <p:xfrm>
          <a:off x="1189968" y="2256166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4CDB4C-32DC-4E4B-B800-5E419381A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229664"/>
              </p:ext>
            </p:extLst>
          </p:nvPr>
        </p:nvGraphicFramePr>
        <p:xfrm>
          <a:off x="9120447" y="2161896"/>
          <a:ext cx="2528456" cy="134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57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66296879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3535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E8E3763-5349-497E-896D-21740188E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265341"/>
              </p:ext>
            </p:extLst>
          </p:nvPr>
        </p:nvGraphicFramePr>
        <p:xfrm>
          <a:off x="7198970" y="2204648"/>
          <a:ext cx="1312716" cy="1318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17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2817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2817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2817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</a:tblGrid>
              <a:tr h="31523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523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523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7307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5C977A-B162-4E29-AC4B-75ED7E128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970040"/>
              </p:ext>
            </p:extLst>
          </p:nvPr>
        </p:nvGraphicFramePr>
        <p:xfrm>
          <a:off x="5277492" y="2244534"/>
          <a:ext cx="1312717" cy="269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07">
                  <a:extLst>
                    <a:ext uri="{9D8B030D-6E8A-4147-A177-3AD203B41FA5}">
                      <a16:colId xmlns:a16="http://schemas.microsoft.com/office/drawing/2014/main" val="1541452855"/>
                    </a:ext>
                  </a:extLst>
                </a:gridCol>
                <a:gridCol w="338542">
                  <a:extLst>
                    <a:ext uri="{9D8B030D-6E8A-4147-A177-3AD203B41FA5}">
                      <a16:colId xmlns:a16="http://schemas.microsoft.com/office/drawing/2014/main" val="2227224868"/>
                    </a:ext>
                  </a:extLst>
                </a:gridCol>
                <a:gridCol w="324724">
                  <a:extLst>
                    <a:ext uri="{9D8B030D-6E8A-4147-A177-3AD203B41FA5}">
                      <a16:colId xmlns:a16="http://schemas.microsoft.com/office/drawing/2014/main" val="4184094072"/>
                    </a:ext>
                  </a:extLst>
                </a:gridCol>
                <a:gridCol w="338544">
                  <a:extLst>
                    <a:ext uri="{9D8B030D-6E8A-4147-A177-3AD203B41FA5}">
                      <a16:colId xmlns:a16="http://schemas.microsoft.com/office/drawing/2014/main" val="3762244946"/>
                    </a:ext>
                  </a:extLst>
                </a:gridCol>
              </a:tblGrid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3186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8270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2574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0675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00488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2637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59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55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/>
              <p:nvPr/>
            </p:nvSpPr>
            <p:spPr>
              <a:xfrm>
                <a:off x="4488850" y="2601894"/>
                <a:ext cx="6645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850" y="2601894"/>
                <a:ext cx="66459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DF6801-5125-4A7D-8D45-8954BC690E44}"/>
                  </a:ext>
                </a:extLst>
              </p:cNvPr>
              <p:cNvSpPr txBox="1"/>
              <p:nvPr/>
            </p:nvSpPr>
            <p:spPr>
              <a:xfrm>
                <a:off x="6590209" y="2464516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DF6801-5125-4A7D-8D45-8954BC690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209" y="2464516"/>
                <a:ext cx="60876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/>
              <p:nvPr/>
            </p:nvSpPr>
            <p:spPr>
              <a:xfrm>
                <a:off x="8560958" y="2459353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958" y="2459353"/>
                <a:ext cx="608761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FFCC5A-53DB-4B93-8A19-D2230D263DE4}"/>
                  </a:ext>
                </a:extLst>
              </p:cNvPr>
              <p:cNvSpPr txBox="1"/>
              <p:nvPr/>
            </p:nvSpPr>
            <p:spPr>
              <a:xfrm>
                <a:off x="5569140" y="1671391"/>
                <a:ext cx="6645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FFCC5A-53DB-4B93-8A19-D2230D263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140" y="1671391"/>
                <a:ext cx="664590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F6AF49-9CD4-4E75-8462-E2FC7875C511}"/>
                  </a:ext>
                </a:extLst>
              </p:cNvPr>
              <p:cNvSpPr txBox="1"/>
              <p:nvPr/>
            </p:nvSpPr>
            <p:spPr>
              <a:xfrm>
                <a:off x="7543934" y="1619873"/>
                <a:ext cx="6645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∑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F6AF49-9CD4-4E75-8462-E2FC7875C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934" y="1619873"/>
                <a:ext cx="664590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C051FC-8F03-4ABB-B1FE-AAC52F48F62C}"/>
                  </a:ext>
                </a:extLst>
              </p:cNvPr>
              <p:cNvSpPr txBox="1"/>
              <p:nvPr/>
            </p:nvSpPr>
            <p:spPr>
              <a:xfrm>
                <a:off x="10026254" y="1588960"/>
                <a:ext cx="6645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3200" b="0" i="1" baseline="30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3200" baseline="30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C051FC-8F03-4ABB-B1FE-AAC52F48F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6254" y="1588960"/>
                <a:ext cx="664590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48A13AB0-5CDC-445A-8066-8823E48FE52C}"/>
              </a:ext>
            </a:extLst>
          </p:cNvPr>
          <p:cNvSpPr txBox="1"/>
          <p:nvPr/>
        </p:nvSpPr>
        <p:spPr>
          <a:xfrm>
            <a:off x="2303057" y="1721314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36A090-6754-490D-B334-AE21CF62022C}"/>
              </a:ext>
            </a:extLst>
          </p:cNvPr>
          <p:cNvSpPr txBox="1"/>
          <p:nvPr/>
        </p:nvSpPr>
        <p:spPr>
          <a:xfrm rot="16200000">
            <a:off x="334039" y="3331280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</p:spTree>
    <p:extLst>
      <p:ext uri="{BB962C8B-B14F-4D97-AF65-F5344CB8AC3E}">
        <p14:creationId xmlns:p14="http://schemas.microsoft.com/office/powerpoint/2010/main" val="327855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1160" y="923925"/>
                <a:ext cx="10515600" cy="5708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Perform </a:t>
                </a:r>
                <a:r>
                  <a:rPr lang="en-US" b="1" dirty="0"/>
                  <a:t>non-negative factorization </a:t>
                </a:r>
                <a:r>
                  <a:rPr lang="en-US" dirty="0"/>
                  <a:t>of utility matrix, A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Wait! Don’t need SVD, A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Don’t care about the orthonormal properties of,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Need a decomposition that works with missing values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Use </a:t>
                </a:r>
                <a:r>
                  <a:rPr lang="en-US" b="1" dirty="0">
                    <a:ea typeface="Cambria Math" panose="02040503050406030204" pitchFamily="18" charset="0"/>
                  </a:rPr>
                  <a:t>non-negative matrix factorization</a:t>
                </a:r>
                <a:r>
                  <a:rPr lang="en-US" b="0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Where,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r>
                      <a:rPr lang="en-US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1160" y="923925"/>
                <a:ext cx="10515600" cy="5708251"/>
              </a:xfrm>
              <a:blipFill>
                <a:blip r:embed="rId2"/>
                <a:stretch>
                  <a:fillRect l="-1217" t="-1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4CDB4C-32DC-4E4B-B800-5E419381A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977477"/>
              </p:ext>
            </p:extLst>
          </p:nvPr>
        </p:nvGraphicFramePr>
        <p:xfrm>
          <a:off x="8223192" y="4067909"/>
          <a:ext cx="2528456" cy="134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57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66296879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3535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5C977A-B162-4E29-AC4B-75ED7E128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279104"/>
              </p:ext>
            </p:extLst>
          </p:nvPr>
        </p:nvGraphicFramePr>
        <p:xfrm>
          <a:off x="5529771" y="3996188"/>
          <a:ext cx="1312717" cy="269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07">
                  <a:extLst>
                    <a:ext uri="{9D8B030D-6E8A-4147-A177-3AD203B41FA5}">
                      <a16:colId xmlns:a16="http://schemas.microsoft.com/office/drawing/2014/main" val="1541452855"/>
                    </a:ext>
                  </a:extLst>
                </a:gridCol>
                <a:gridCol w="338542">
                  <a:extLst>
                    <a:ext uri="{9D8B030D-6E8A-4147-A177-3AD203B41FA5}">
                      <a16:colId xmlns:a16="http://schemas.microsoft.com/office/drawing/2014/main" val="2227224868"/>
                    </a:ext>
                  </a:extLst>
                </a:gridCol>
                <a:gridCol w="324724">
                  <a:extLst>
                    <a:ext uri="{9D8B030D-6E8A-4147-A177-3AD203B41FA5}">
                      <a16:colId xmlns:a16="http://schemas.microsoft.com/office/drawing/2014/main" val="4184094072"/>
                    </a:ext>
                  </a:extLst>
                </a:gridCol>
                <a:gridCol w="338544">
                  <a:extLst>
                    <a:ext uri="{9D8B030D-6E8A-4147-A177-3AD203B41FA5}">
                      <a16:colId xmlns:a16="http://schemas.microsoft.com/office/drawing/2014/main" val="3762244946"/>
                    </a:ext>
                  </a:extLst>
                </a:gridCol>
              </a:tblGrid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3186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8270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2574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0675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00488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2637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59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55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/>
              <p:nvPr/>
            </p:nvSpPr>
            <p:spPr>
              <a:xfrm>
                <a:off x="4552940" y="4439588"/>
                <a:ext cx="6645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940" y="4439588"/>
                <a:ext cx="66459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/>
              <p:nvPr/>
            </p:nvSpPr>
            <p:spPr>
              <a:xfrm>
                <a:off x="7025683" y="4385874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683" y="4385874"/>
                <a:ext cx="60876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4AAC6752-D9ED-442D-B037-524479D69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425050"/>
              </p:ext>
            </p:extLst>
          </p:nvPr>
        </p:nvGraphicFramePr>
        <p:xfrm>
          <a:off x="1178700" y="4076139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ED4DDB3-0954-4754-B786-B5CD774DDCBC}"/>
              </a:ext>
            </a:extLst>
          </p:cNvPr>
          <p:cNvSpPr txBox="1"/>
          <p:nvPr/>
        </p:nvSpPr>
        <p:spPr>
          <a:xfrm>
            <a:off x="2291789" y="3541287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4C154D-0078-4111-B595-01E800D52244}"/>
              </a:ext>
            </a:extLst>
          </p:cNvPr>
          <p:cNvSpPr txBox="1"/>
          <p:nvPr/>
        </p:nvSpPr>
        <p:spPr>
          <a:xfrm rot="16200000">
            <a:off x="322771" y="5151253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97B135-7E41-4D49-B3C6-2EB6C7CAE715}"/>
              </a:ext>
            </a:extLst>
          </p:cNvPr>
          <p:cNvSpPr txBox="1"/>
          <p:nvPr/>
        </p:nvSpPr>
        <p:spPr>
          <a:xfrm>
            <a:off x="8223192" y="3541287"/>
            <a:ext cx="2468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45A9B5-24F2-437A-8212-BA5691270FC2}"/>
              </a:ext>
            </a:extLst>
          </p:cNvPr>
          <p:cNvSpPr txBox="1"/>
          <p:nvPr/>
        </p:nvSpPr>
        <p:spPr>
          <a:xfrm rot="16200000">
            <a:off x="4810926" y="5097387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CC2C1F-EEBC-4DEB-8CBE-ADC2A59F8453}"/>
              </a:ext>
            </a:extLst>
          </p:cNvPr>
          <p:cNvSpPr txBox="1"/>
          <p:nvPr/>
        </p:nvSpPr>
        <p:spPr>
          <a:xfrm>
            <a:off x="5501234" y="3501034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ECD748-9D03-4342-A857-29E1BEFFF458}"/>
              </a:ext>
            </a:extLst>
          </p:cNvPr>
          <p:cNvSpPr txBox="1"/>
          <p:nvPr/>
        </p:nvSpPr>
        <p:spPr>
          <a:xfrm rot="16200000">
            <a:off x="7239695" y="4491368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</p:spTree>
    <p:extLst>
      <p:ext uri="{BB962C8B-B14F-4D97-AF65-F5344CB8AC3E}">
        <p14:creationId xmlns:p14="http://schemas.microsoft.com/office/powerpoint/2010/main" val="68918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8871" y="1080652"/>
                <a:ext cx="10515600" cy="5643997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Can we perform decomposition on the utility matrix, A</a:t>
                </a:r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How can we interpret this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decomposition?</a:t>
                </a: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Different factors for items and users</a:t>
                </a:r>
              </a:p>
              <a:p>
                <a:r>
                  <a:rPr lang="en-US" dirty="0">
                    <a:ea typeface="Cambria Math" panose="02040503050406030204" pitchFamily="18" charset="0"/>
                  </a:rPr>
                  <a:t>Vectors of </a:t>
                </a:r>
                <a:r>
                  <a:rPr lang="en-US" b="1" dirty="0">
                    <a:ea typeface="Cambria Math" panose="02040503050406030204" pitchFamily="18" charset="0"/>
                  </a:rPr>
                  <a:t>explanatory factors</a:t>
                </a:r>
                <a:r>
                  <a:rPr lang="en-US" dirty="0">
                    <a:ea typeface="Cambria Math" panose="02040503050406030204" pitchFamily="18" charset="0"/>
                  </a:rPr>
                  <a:t> for the values of the utility matrix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Inner product of </a:t>
                </a:r>
                <a:r>
                  <a:rPr lang="en-US" b="1" dirty="0"/>
                  <a:t>Factor weights </a:t>
                </a:r>
                <a:r>
                  <a:rPr lang="en-US" dirty="0"/>
                  <a:t>predicts the rating values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8871" y="1080652"/>
                <a:ext cx="10515600" cy="5643997"/>
              </a:xfrm>
              <a:blipFill>
                <a:blip r:embed="rId2"/>
                <a:stretch>
                  <a:fillRect l="-1043" t="-2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4CDB4C-32DC-4E4B-B800-5E419381A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182546"/>
              </p:ext>
            </p:extLst>
          </p:nvPr>
        </p:nvGraphicFramePr>
        <p:xfrm>
          <a:off x="8669015" y="2334958"/>
          <a:ext cx="2528456" cy="134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57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66296879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3535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5C977A-B162-4E29-AC4B-75ED7E128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763798"/>
              </p:ext>
            </p:extLst>
          </p:nvPr>
        </p:nvGraphicFramePr>
        <p:xfrm>
          <a:off x="5975594" y="2263237"/>
          <a:ext cx="1312717" cy="269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07">
                  <a:extLst>
                    <a:ext uri="{9D8B030D-6E8A-4147-A177-3AD203B41FA5}">
                      <a16:colId xmlns:a16="http://schemas.microsoft.com/office/drawing/2014/main" val="1541452855"/>
                    </a:ext>
                  </a:extLst>
                </a:gridCol>
                <a:gridCol w="338542">
                  <a:extLst>
                    <a:ext uri="{9D8B030D-6E8A-4147-A177-3AD203B41FA5}">
                      <a16:colId xmlns:a16="http://schemas.microsoft.com/office/drawing/2014/main" val="2227224868"/>
                    </a:ext>
                  </a:extLst>
                </a:gridCol>
                <a:gridCol w="324724">
                  <a:extLst>
                    <a:ext uri="{9D8B030D-6E8A-4147-A177-3AD203B41FA5}">
                      <a16:colId xmlns:a16="http://schemas.microsoft.com/office/drawing/2014/main" val="4184094072"/>
                    </a:ext>
                  </a:extLst>
                </a:gridCol>
                <a:gridCol w="338544">
                  <a:extLst>
                    <a:ext uri="{9D8B030D-6E8A-4147-A177-3AD203B41FA5}">
                      <a16:colId xmlns:a16="http://schemas.microsoft.com/office/drawing/2014/main" val="3762244946"/>
                    </a:ext>
                  </a:extLst>
                </a:gridCol>
              </a:tblGrid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3186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8270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2574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0675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00488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2637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59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55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/>
              <p:nvPr/>
            </p:nvSpPr>
            <p:spPr>
              <a:xfrm>
                <a:off x="4998763" y="2706637"/>
                <a:ext cx="6645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763" y="2706637"/>
                <a:ext cx="66459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/>
              <p:nvPr/>
            </p:nvSpPr>
            <p:spPr>
              <a:xfrm>
                <a:off x="7471506" y="2652923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506" y="2652923"/>
                <a:ext cx="60876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4AAC6752-D9ED-442D-B037-524479D69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742845"/>
              </p:ext>
            </p:extLst>
          </p:nvPr>
        </p:nvGraphicFramePr>
        <p:xfrm>
          <a:off x="1624523" y="2343188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ED4DDB3-0954-4754-B786-B5CD774DDCBC}"/>
              </a:ext>
            </a:extLst>
          </p:cNvPr>
          <p:cNvSpPr txBox="1"/>
          <p:nvPr/>
        </p:nvSpPr>
        <p:spPr>
          <a:xfrm>
            <a:off x="2672084" y="1830807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4C154D-0078-4111-B595-01E800D52244}"/>
              </a:ext>
            </a:extLst>
          </p:cNvPr>
          <p:cNvSpPr txBox="1"/>
          <p:nvPr/>
        </p:nvSpPr>
        <p:spPr>
          <a:xfrm rot="16200000">
            <a:off x="768594" y="341830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97B135-7E41-4D49-B3C6-2EB6C7CAE715}"/>
              </a:ext>
            </a:extLst>
          </p:cNvPr>
          <p:cNvSpPr txBox="1"/>
          <p:nvPr/>
        </p:nvSpPr>
        <p:spPr>
          <a:xfrm>
            <a:off x="8603487" y="1830807"/>
            <a:ext cx="2468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45A9B5-24F2-437A-8212-BA5691270FC2}"/>
              </a:ext>
            </a:extLst>
          </p:cNvPr>
          <p:cNvSpPr txBox="1"/>
          <p:nvPr/>
        </p:nvSpPr>
        <p:spPr>
          <a:xfrm rot="16200000">
            <a:off x="5256749" y="3364436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CC2C1F-EEBC-4DEB-8CBE-ADC2A59F8453}"/>
              </a:ext>
            </a:extLst>
          </p:cNvPr>
          <p:cNvSpPr txBox="1"/>
          <p:nvPr/>
        </p:nvSpPr>
        <p:spPr>
          <a:xfrm>
            <a:off x="5881529" y="1790554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ECD748-9D03-4342-A857-29E1BEFFF458}"/>
              </a:ext>
            </a:extLst>
          </p:cNvPr>
          <p:cNvSpPr txBox="1"/>
          <p:nvPr/>
        </p:nvSpPr>
        <p:spPr>
          <a:xfrm rot="16200000">
            <a:off x="7685518" y="2758417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</p:spTree>
    <p:extLst>
      <p:ext uri="{BB962C8B-B14F-4D97-AF65-F5344CB8AC3E}">
        <p14:creationId xmlns:p14="http://schemas.microsoft.com/office/powerpoint/2010/main" val="211834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3190" y="1232473"/>
                <a:ext cx="10515600" cy="203159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With P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decomposition compute rating of item</a:t>
                </a:r>
                <a:r>
                  <a:rPr lang="en-US" i="1" dirty="0">
                    <a:ea typeface="Cambria Math" panose="02040503050406030204" pitchFamily="18" charset="0"/>
                  </a:rPr>
                  <a:t> </a:t>
                </a:r>
                <a:r>
                  <a:rPr lang="en-US" i="1" dirty="0" err="1">
                    <a:ea typeface="Cambria Math" panose="02040503050406030204" pitchFamily="18" charset="0"/>
                  </a:rPr>
                  <a:t>i</a:t>
                </a:r>
                <a:r>
                  <a:rPr lang="en-US" i="1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ea typeface="Cambria Math" panose="02040503050406030204" pitchFamily="18" charset="0"/>
                  </a:rPr>
                  <a:t>for user </a:t>
                </a:r>
                <a:r>
                  <a:rPr lang="en-US" i="1" dirty="0">
                    <a:ea typeface="Cambria Math" panose="02040503050406030204" pitchFamily="18" charset="0"/>
                  </a:rPr>
                  <a:t>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,∙</m:t>
                        </m:r>
                      </m:sub>
                    </m:sSub>
                  </m:oMath>
                </a14:m>
                <a:r>
                  <a:rPr lang="en-US" dirty="0"/>
                  <a:t> is the vector of factor weights for item </a:t>
                </a:r>
                <a:r>
                  <a:rPr lang="en-US" i="1" dirty="0" err="1"/>
                  <a:t>i</a:t>
                </a:r>
                <a:endParaRPr lang="en-US" i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vector of factor weights for user </a:t>
                </a:r>
                <a:r>
                  <a:rPr lang="en-US" i="1" dirty="0"/>
                  <a:t>x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3190" y="1232473"/>
                <a:ext cx="10515600" cy="2031591"/>
              </a:xfrm>
              <a:blipFill>
                <a:blip r:embed="rId2"/>
                <a:stretch>
                  <a:fillRect l="-1159" t="-4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4CDB4C-32DC-4E4B-B800-5E419381A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875190"/>
              </p:ext>
            </p:extLst>
          </p:nvPr>
        </p:nvGraphicFramePr>
        <p:xfrm>
          <a:off x="8096486" y="3665658"/>
          <a:ext cx="2528456" cy="134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57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66296879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3535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5C977A-B162-4E29-AC4B-75ED7E128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417236"/>
              </p:ext>
            </p:extLst>
          </p:nvPr>
        </p:nvGraphicFramePr>
        <p:xfrm>
          <a:off x="5403065" y="3593937"/>
          <a:ext cx="1312717" cy="269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07">
                  <a:extLst>
                    <a:ext uri="{9D8B030D-6E8A-4147-A177-3AD203B41FA5}">
                      <a16:colId xmlns:a16="http://schemas.microsoft.com/office/drawing/2014/main" val="1541452855"/>
                    </a:ext>
                  </a:extLst>
                </a:gridCol>
                <a:gridCol w="338542">
                  <a:extLst>
                    <a:ext uri="{9D8B030D-6E8A-4147-A177-3AD203B41FA5}">
                      <a16:colId xmlns:a16="http://schemas.microsoft.com/office/drawing/2014/main" val="2227224868"/>
                    </a:ext>
                  </a:extLst>
                </a:gridCol>
                <a:gridCol w="324724">
                  <a:extLst>
                    <a:ext uri="{9D8B030D-6E8A-4147-A177-3AD203B41FA5}">
                      <a16:colId xmlns:a16="http://schemas.microsoft.com/office/drawing/2014/main" val="4184094072"/>
                    </a:ext>
                  </a:extLst>
                </a:gridCol>
                <a:gridCol w="338544">
                  <a:extLst>
                    <a:ext uri="{9D8B030D-6E8A-4147-A177-3AD203B41FA5}">
                      <a16:colId xmlns:a16="http://schemas.microsoft.com/office/drawing/2014/main" val="3762244946"/>
                    </a:ext>
                  </a:extLst>
                </a:gridCol>
              </a:tblGrid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3186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8270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2574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50675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00488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2637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59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55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/>
              <p:nvPr/>
            </p:nvSpPr>
            <p:spPr>
              <a:xfrm>
                <a:off x="4426234" y="4037337"/>
                <a:ext cx="6645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234" y="4037337"/>
                <a:ext cx="66459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/>
              <p:nvPr/>
            </p:nvSpPr>
            <p:spPr>
              <a:xfrm>
                <a:off x="6898977" y="3983623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977" y="3983623"/>
                <a:ext cx="60876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4AAC6752-D9ED-442D-B037-524479D69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33750"/>
              </p:ext>
            </p:extLst>
          </p:nvPr>
        </p:nvGraphicFramePr>
        <p:xfrm>
          <a:off x="1051994" y="3673888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ED4DDB3-0954-4754-B786-B5CD774DDCBC}"/>
              </a:ext>
            </a:extLst>
          </p:cNvPr>
          <p:cNvSpPr txBox="1"/>
          <p:nvPr/>
        </p:nvSpPr>
        <p:spPr>
          <a:xfrm>
            <a:off x="2165083" y="3139036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4C154D-0078-4111-B595-01E800D52244}"/>
              </a:ext>
            </a:extLst>
          </p:cNvPr>
          <p:cNvSpPr txBox="1"/>
          <p:nvPr/>
        </p:nvSpPr>
        <p:spPr>
          <a:xfrm rot="16200000">
            <a:off x="196065" y="474900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97B135-7E41-4D49-B3C6-2EB6C7CAE715}"/>
              </a:ext>
            </a:extLst>
          </p:cNvPr>
          <p:cNvSpPr txBox="1"/>
          <p:nvPr/>
        </p:nvSpPr>
        <p:spPr>
          <a:xfrm>
            <a:off x="8096486" y="3139036"/>
            <a:ext cx="2468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45A9B5-24F2-437A-8212-BA5691270FC2}"/>
              </a:ext>
            </a:extLst>
          </p:cNvPr>
          <p:cNvSpPr txBox="1"/>
          <p:nvPr/>
        </p:nvSpPr>
        <p:spPr>
          <a:xfrm rot="16200000">
            <a:off x="4684220" y="4695136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CC2C1F-EEBC-4DEB-8CBE-ADC2A59F8453}"/>
              </a:ext>
            </a:extLst>
          </p:cNvPr>
          <p:cNvSpPr txBox="1"/>
          <p:nvPr/>
        </p:nvSpPr>
        <p:spPr>
          <a:xfrm>
            <a:off x="5374528" y="3098783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ECD748-9D03-4342-A857-29E1BEFFF458}"/>
              </a:ext>
            </a:extLst>
          </p:cNvPr>
          <p:cNvSpPr txBox="1"/>
          <p:nvPr/>
        </p:nvSpPr>
        <p:spPr>
          <a:xfrm rot="16200000">
            <a:off x="7112989" y="4089117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4BA80A-C87B-080F-E527-AB99C69443BD}"/>
                  </a:ext>
                </a:extLst>
              </p:cNvPr>
              <p:cNvSpPr txBox="1"/>
              <p:nvPr/>
            </p:nvSpPr>
            <p:spPr>
              <a:xfrm>
                <a:off x="6850149" y="4511267"/>
                <a:ext cx="523221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,∙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4BA80A-C87B-080F-E527-AB99C6944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149" y="4511267"/>
                <a:ext cx="523221" cy="5421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408556-1A26-7A08-9580-8EC4E2BC6648}"/>
                  </a:ext>
                </a:extLst>
              </p:cNvPr>
              <p:cNvSpPr txBox="1"/>
              <p:nvPr/>
            </p:nvSpPr>
            <p:spPr>
              <a:xfrm>
                <a:off x="9330945" y="4972703"/>
                <a:ext cx="659426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408556-1A26-7A08-9580-8EC4E2BC6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0945" y="4972703"/>
                <a:ext cx="659426" cy="5421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081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8" grpId="0"/>
      <p:bldP spid="19" grpId="0"/>
      <p:bldP spid="20" grpId="0"/>
      <p:bldP spid="21" grpId="0"/>
      <p:bldP spid="22" grpId="0"/>
      <p:bldP spid="23" grpId="0"/>
      <p:bldP spid="4" grpId="0"/>
      <p:bldP spid="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D2F7F-ABF5-263A-4BB0-8995F9100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1C8D2E9-9A8F-C864-8727-670CEB70F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Solving For Factor Weights</a:t>
            </a:r>
          </a:p>
        </p:txBody>
      </p:sp>
    </p:spTree>
    <p:extLst>
      <p:ext uri="{BB962C8B-B14F-4D97-AF65-F5344CB8AC3E}">
        <p14:creationId xmlns:p14="http://schemas.microsoft.com/office/powerpoint/2010/main" val="333754572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69663" y="1208867"/>
                <a:ext cx="7301901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do we compute the factor weights?</a:t>
                </a:r>
              </a:p>
              <a:p>
                <a:r>
                  <a:rPr lang="en-US" dirty="0"/>
                  <a:t>Find </a:t>
                </a:r>
                <a:r>
                  <a:rPr lang="en-US" i="1" dirty="0"/>
                  <a:t>Q</a:t>
                </a:r>
                <a:r>
                  <a:rPr lang="en-US" dirty="0"/>
                  <a:t> and </a:t>
                </a:r>
                <a:r>
                  <a:rPr lang="en-US" i="1" dirty="0"/>
                  <a:t>P</a:t>
                </a:r>
                <a:r>
                  <a:rPr lang="en-US" dirty="0"/>
                  <a:t> that minimize squared error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i="1" dirty="0"/>
              </a:p>
              <a:p>
                <a:pPr lvl="1"/>
                <a:endParaRPr lang="en-US" dirty="0"/>
              </a:p>
              <a:p>
                <a:r>
                  <a:rPr lang="en-US" dirty="0"/>
                  <a:t>This problem is under-constrained</a:t>
                </a:r>
              </a:p>
              <a:p>
                <a:r>
                  <a:rPr lang="en-US" dirty="0"/>
                  <a:t>There are areas of the utility matrix that have very sparse values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69663" y="1208867"/>
                <a:ext cx="7301901" cy="5160581"/>
              </a:xfrm>
              <a:blipFill>
                <a:blip r:embed="rId2"/>
                <a:stretch>
                  <a:fillRect l="-1669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45DED00-D403-4BF5-AA23-0B420CD4E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214380"/>
              </p:ext>
            </p:extLst>
          </p:nvPr>
        </p:nvGraphicFramePr>
        <p:xfrm>
          <a:off x="477143" y="2366041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0A77C7FC-1C7B-424F-99D0-1B7C92851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8159"/>
              </p:ext>
            </p:extLst>
          </p:nvPr>
        </p:nvGraphicFramePr>
        <p:xfrm>
          <a:off x="477143" y="2366041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33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least squared error problem is under constrained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Require some (L2) regularization to constrain factor weights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i="1" dirty="0"/>
              </a:p>
              <a:p>
                <a:r>
                  <a:rPr lang="en-US" dirty="0"/>
                  <a:t>Is bias-variance trade-off with two hyperparameters,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greater constraint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more bias  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less constraint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less bias</a:t>
                </a:r>
              </a:p>
              <a:p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66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Solving the minimization problem is difficult since must minimize over two matrices, </a:t>
                </a:r>
                <a:r>
                  <a:rPr lang="en-US" i="1" dirty="0"/>
                  <a:t>Q</a:t>
                </a:r>
                <a:r>
                  <a:rPr lang="en-US" dirty="0"/>
                  <a:t> and </a:t>
                </a:r>
                <a:r>
                  <a:rPr lang="en-US" i="1" dirty="0"/>
                  <a:t>P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Can solve by </a:t>
                </a:r>
                <a:r>
                  <a:rPr lang="en-US" b="1" dirty="0"/>
                  <a:t>alternating gradient descent</a:t>
                </a:r>
                <a:r>
                  <a:rPr lang="en-US" dirty="0"/>
                  <a:t> updates</a:t>
                </a:r>
              </a:p>
              <a:p>
                <a:pPr lvl="1"/>
                <a:r>
                  <a:rPr lang="en-US" dirty="0"/>
                  <a:t>Find initial values of , </a:t>
                </a:r>
                <a:r>
                  <a:rPr lang="en-US" i="1" dirty="0"/>
                  <a:t>Q</a:t>
                </a:r>
                <a:r>
                  <a:rPr lang="en-US" dirty="0"/>
                  <a:t> and </a:t>
                </a:r>
                <a:r>
                  <a:rPr lang="en-US" i="1" dirty="0"/>
                  <a:t>P</a:t>
                </a:r>
                <a:r>
                  <a:rPr lang="en-US" dirty="0"/>
                  <a:t>; e.g. by SVD</a:t>
                </a:r>
              </a:p>
              <a:p>
                <a:pPr lvl="1"/>
                <a:r>
                  <a:rPr lang="en-US" dirty="0"/>
                  <a:t>Alternate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Until convergence</a:t>
                </a:r>
              </a:p>
              <a:p>
                <a:pPr lvl="1"/>
                <a:r>
                  <a:rPr lang="en-US" dirty="0"/>
                  <a:t>Where first gradient component: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And,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η</m:t>
                    </m:r>
                  </m:oMath>
                </a14:m>
                <a:r>
                  <a:rPr lang="en-US" dirty="0"/>
                  <a:t> is the learning rate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67024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Need a more efficient way to perform updates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Idea: Use </a:t>
                </a:r>
                <a:r>
                  <a:rPr lang="en-US" b="1" dirty="0">
                    <a:hlinkClick r:id="rId2"/>
                  </a:rPr>
                  <a:t>stochastic gradient descent</a:t>
                </a:r>
                <a:r>
                  <a:rPr lang="en-US" b="1" dirty="0"/>
                  <a:t> (SGD)</a:t>
                </a:r>
                <a:r>
                  <a:rPr lang="en-US" dirty="0"/>
                  <a:t> algorithm</a:t>
                </a:r>
              </a:p>
              <a:p>
                <a:pPr lvl="1"/>
                <a:r>
                  <a:rPr lang="en-US" dirty="0"/>
                  <a:t>Batch GD, requiring a double sum: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SGD can operate component-wise: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SGD approximately follows gradient at each step</a:t>
                </a:r>
              </a:p>
              <a:p>
                <a:r>
                  <a:rPr lang="en-US" dirty="0"/>
                  <a:t>Generally, SGD requires more steps, but is more efficient overall than batch GD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3"/>
                <a:stretch>
                  <a:fillRect l="-1194" t="-2597" b="-27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30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SGD operates component-wise: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𝑟𝑥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detail the update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What are some properties of SGD?</a:t>
                </a:r>
              </a:p>
              <a:p>
                <a:pPr lvl="1"/>
                <a:r>
                  <a:rPr lang="en-US" dirty="0"/>
                  <a:t>Each step uses a </a:t>
                </a:r>
                <a:r>
                  <a:rPr lang="en-US" b="1" dirty="0"/>
                  <a:t>mini batch </a:t>
                </a:r>
                <a:r>
                  <a:rPr lang="en-US" dirty="0"/>
                  <a:t>to sample the gradient</a:t>
                </a:r>
              </a:p>
              <a:p>
                <a:pPr lvl="1"/>
                <a:r>
                  <a:rPr lang="en-US" dirty="0"/>
                  <a:t>Gradient is computed locally</a:t>
                </a:r>
              </a:p>
              <a:p>
                <a:pPr lvl="1"/>
                <a:r>
                  <a:rPr lang="en-US" dirty="0"/>
                  <a:t>An update may not reduce global sum of square error – loss function</a:t>
                </a:r>
              </a:p>
              <a:p>
                <a:pPr lvl="1"/>
                <a:r>
                  <a:rPr lang="en-US" dirty="0"/>
                  <a:t>In practice convergence is good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963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Many algorithms have been tried to find recommendations</a:t>
            </a:r>
          </a:p>
          <a:p>
            <a:r>
              <a:rPr lang="en-US" dirty="0"/>
              <a:t>Algorithms based on </a:t>
            </a:r>
            <a:r>
              <a:rPr lang="en-US" b="1" dirty="0"/>
              <a:t>similarity search </a:t>
            </a:r>
            <a:r>
              <a:rPr lang="en-US" dirty="0"/>
              <a:t>dominate</a:t>
            </a:r>
            <a:endParaRPr lang="en-US" b="1" dirty="0"/>
          </a:p>
          <a:p>
            <a:r>
              <a:rPr lang="en-US" b="1" dirty="0"/>
              <a:t>Content based systems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Find items with common properties by </a:t>
            </a:r>
            <a:r>
              <a:rPr lang="en-US" b="1" dirty="0"/>
              <a:t>similarity search</a:t>
            </a:r>
          </a:p>
          <a:p>
            <a:pPr lvl="1"/>
            <a:r>
              <a:rPr lang="en-US" dirty="0"/>
              <a:t>Related to frequent item set algorithms – Last lesson of course</a:t>
            </a:r>
          </a:p>
          <a:p>
            <a:r>
              <a:rPr lang="en-US" b="1" dirty="0"/>
              <a:t>Collaborative filtering</a:t>
            </a:r>
            <a:endParaRPr lang="en-US" dirty="0"/>
          </a:p>
          <a:p>
            <a:pPr lvl="1"/>
            <a:r>
              <a:rPr lang="en-US" dirty="0"/>
              <a:t>Based on similarity between items or between users</a:t>
            </a:r>
          </a:p>
          <a:p>
            <a:pPr lvl="1"/>
            <a:r>
              <a:rPr lang="en-US" dirty="0"/>
              <a:t>Formerly widely used algorithm</a:t>
            </a:r>
          </a:p>
          <a:p>
            <a:pPr lvl="1"/>
            <a:r>
              <a:rPr lang="en-US" dirty="0"/>
              <a:t>Has cold-start problem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2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07639" y="1208867"/>
                <a:ext cx="4718304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SGD operates component-wise: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𝑟𝑥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Each step uses a </a:t>
                </a:r>
                <a:r>
                  <a:rPr lang="en-US" b="1" dirty="0"/>
                  <a:t>mini batch </a:t>
                </a:r>
                <a:r>
                  <a:rPr lang="en-US" dirty="0"/>
                  <a:t>to sample the gradient</a:t>
                </a:r>
              </a:p>
              <a:p>
                <a:r>
                  <a:rPr lang="en-US" dirty="0"/>
                  <a:t>Gradient is computed locally</a:t>
                </a:r>
              </a:p>
              <a:p>
                <a:r>
                  <a:rPr lang="en-US" dirty="0"/>
                  <a:t>An update may not reduce global sum of square error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07639" y="1208867"/>
                <a:ext cx="4718304" cy="5160581"/>
              </a:xfrm>
              <a:blipFill>
                <a:blip r:embed="rId2"/>
                <a:stretch>
                  <a:fillRect l="-258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A22DE2B1-BDBE-4C99-82F8-01DADE59B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37" y="1196532"/>
            <a:ext cx="5877221" cy="461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6A3287-C740-4C99-914F-D38D1F9CDB52}"/>
              </a:ext>
            </a:extLst>
          </p:cNvPr>
          <p:cNvSpPr txBox="1"/>
          <p:nvPr/>
        </p:nvSpPr>
        <p:spPr>
          <a:xfrm rot="16200000">
            <a:off x="-1809946" y="3174695"/>
            <a:ext cx="4459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Sum of Square Loss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0DBE8C-B738-479F-B35C-319B7DD0A8C7}"/>
              </a:ext>
            </a:extLst>
          </p:cNvPr>
          <p:cNvSpPr txBox="1"/>
          <p:nvPr/>
        </p:nvSpPr>
        <p:spPr>
          <a:xfrm>
            <a:off x="989936" y="5843713"/>
            <a:ext cx="53382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Update steps – iterations</a:t>
            </a:r>
          </a:p>
          <a:p>
            <a:pPr algn="ctr"/>
            <a:r>
              <a:rPr lang="en-US" sz="1400" dirty="0"/>
              <a:t>Credit: </a:t>
            </a:r>
            <a:r>
              <a:rPr lang="en-US" sz="1400" dirty="0">
                <a:hlinkClick r:id="rId4"/>
              </a:rPr>
              <a:t>Wiki Commons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2995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SGD operates component-wise: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𝑟𝑥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detail the update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algorithm can scale massively!</a:t>
                </a:r>
              </a:p>
              <a:p>
                <a:pPr lvl="1"/>
                <a:r>
                  <a:rPr lang="en-US" dirty="0"/>
                  <a:t>Can scale to hundreds of millions of users and tens of millions of items</a:t>
                </a:r>
              </a:p>
              <a:p>
                <a:pPr lvl="1"/>
                <a:r>
                  <a:rPr lang="en-US" dirty="0"/>
                  <a:t>Manage very spare utility matrix with key-value pairs  </a:t>
                </a:r>
              </a:p>
              <a:p>
                <a:pPr lvl="1"/>
                <a:r>
                  <a:rPr lang="en-US" dirty="0"/>
                  <a:t>Use MapReduce!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715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8334C-A563-6B65-CE71-E85C9A697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61683F6-6BE9-C141-B4B4-B5A9E0945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Latent Factor Models with Baseline</a:t>
            </a:r>
          </a:p>
        </p:txBody>
      </p:sp>
    </p:spTree>
    <p:extLst>
      <p:ext uri="{BB962C8B-B14F-4D97-AF65-F5344CB8AC3E}">
        <p14:creationId xmlns:p14="http://schemas.microsoft.com/office/powerpoint/2010/main" val="394588550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Linear model parameterized by factors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Like many models, can improve by using </a:t>
                </a:r>
                <a:r>
                  <a:rPr lang="en-US" b="1" dirty="0"/>
                  <a:t>baseline</a:t>
                </a:r>
                <a:r>
                  <a:rPr lang="en-US" dirty="0"/>
                  <a:t> </a:t>
                </a:r>
                <a:endParaRPr lang="en-US" b="1" dirty="0"/>
              </a:p>
              <a:p>
                <a:pPr lvl="1"/>
                <a:r>
                  <a:rPr lang="en-US" dirty="0"/>
                  <a:t>Analogous to an intercept terms for linear regression</a:t>
                </a:r>
              </a:p>
              <a:p>
                <a:r>
                  <a:rPr lang="en-US" dirty="0"/>
                  <a:t>And:</a:t>
                </a:r>
              </a:p>
              <a:p>
                <a:pPr lvl="1"/>
                <a:r>
                  <a:rPr lang="en-US" dirty="0"/>
                  <a:t>There is a mean rating of all items</a:t>
                </a:r>
              </a:p>
              <a:p>
                <a:pPr lvl="1"/>
                <a:r>
                  <a:rPr lang="en-US" dirty="0"/>
                  <a:t>Some users have higher or lower average ratings than others</a:t>
                </a:r>
              </a:p>
              <a:p>
                <a:pPr lvl="1"/>
                <a:r>
                  <a:rPr lang="en-US" dirty="0"/>
                  <a:t>Some items get higher or lower average ratings that others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754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Can parameterize baseline term for user </a:t>
                </a:r>
                <a:r>
                  <a:rPr lang="en-US" i="1" dirty="0"/>
                  <a:t>x</a:t>
                </a:r>
                <a:r>
                  <a:rPr lang="en-US" dirty="0"/>
                  <a:t> and item </a:t>
                </a:r>
                <a:r>
                  <a:rPr lang="en-US" i="1" dirty="0"/>
                  <a:t>i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</a:t>
                </a:r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global mean rating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mean rating for the user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mean rating for the item</a:t>
                </a:r>
              </a:p>
              <a:p>
                <a:r>
                  <a:rPr lang="en-US" dirty="0"/>
                  <a:t>Including a baseline term in the loss function along with regularization:</a:t>
                </a:r>
              </a:p>
              <a:p>
                <a:pPr marL="0" indent="0">
                  <a:buNone/>
                  <a:tabLst>
                    <a:tab pos="39449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  <a:tabLst>
                    <a:tab pos="39449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/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 r="-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441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Static baseline parameters are not optimal</a:t>
                </a:r>
              </a:p>
              <a:p>
                <a:r>
                  <a:rPr lang="en-US" dirty="0"/>
                  <a:t>Average ratings change with time</a:t>
                </a:r>
              </a:p>
              <a:p>
                <a:pPr lvl="1"/>
                <a:r>
                  <a:rPr lang="en-US" dirty="0"/>
                  <a:t>Users’ movie reviews have increased over time</a:t>
                </a:r>
              </a:p>
              <a:p>
                <a:r>
                  <a:rPr lang="en-US" dirty="0"/>
                  <a:t>Item ratings change with time</a:t>
                </a:r>
              </a:p>
              <a:p>
                <a:pPr lvl="1"/>
                <a:r>
                  <a:rPr lang="en-US" dirty="0"/>
                  <a:t>Game ratings decrease following game release</a:t>
                </a:r>
              </a:p>
              <a:p>
                <a:r>
                  <a:rPr lang="en-US" dirty="0"/>
                  <a:t>Users behavior can change over time</a:t>
                </a:r>
              </a:p>
              <a:p>
                <a:r>
                  <a:rPr lang="en-US" dirty="0"/>
                  <a:t>Can parameterize baseline term for user </a:t>
                </a:r>
                <a:r>
                  <a:rPr lang="en-US" i="1" dirty="0"/>
                  <a:t>x</a:t>
                </a:r>
                <a:r>
                  <a:rPr lang="en-US" dirty="0"/>
                  <a:t> and item </a:t>
                </a:r>
                <a:r>
                  <a:rPr lang="en-US" i="1" dirty="0"/>
                  <a:t>i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Linear trends</a:t>
                </a:r>
              </a:p>
              <a:p>
                <a:pPr lvl="1"/>
                <a:r>
                  <a:rPr lang="en-US" dirty="0"/>
                  <a:t>Quadratic trends</a:t>
                </a:r>
              </a:p>
              <a:p>
                <a:pPr lvl="1"/>
                <a:r>
                  <a:rPr lang="en-US" dirty="0"/>
                  <a:t>Nonlinear, tree models, GAMs, </a:t>
                </a:r>
                <a:r>
                  <a:rPr lang="en-US" dirty="0" err="1"/>
                  <a:t>Lowess</a:t>
                </a:r>
                <a:r>
                  <a:rPr lang="en-US" dirty="0"/>
                  <a:t>, etc.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04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45" y="1208867"/>
            <a:ext cx="10723419" cy="5160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State of the art recommenders require additional baseline terms</a:t>
            </a:r>
          </a:p>
          <a:p>
            <a:r>
              <a:rPr lang="en-US" dirty="0"/>
              <a:t>Peoples’ opinions differ in many systematic ways</a:t>
            </a:r>
          </a:p>
          <a:p>
            <a:pPr lvl="1"/>
            <a:r>
              <a:rPr lang="en-US" dirty="0"/>
              <a:t>Regional differences</a:t>
            </a:r>
          </a:p>
          <a:p>
            <a:pPr lvl="1"/>
            <a:r>
              <a:rPr lang="en-US" dirty="0"/>
              <a:t>Product category differences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Can add baseline terms for </a:t>
            </a:r>
            <a:r>
              <a:rPr lang="en-US" b="1" dirty="0"/>
              <a:t>observable factors</a:t>
            </a:r>
          </a:p>
          <a:p>
            <a:pPr lvl="1"/>
            <a:r>
              <a:rPr lang="en-US" dirty="0"/>
              <a:t>Selection of factors is solution specific</a:t>
            </a:r>
          </a:p>
          <a:p>
            <a:pPr lvl="1"/>
            <a:r>
              <a:rPr lang="en-US" dirty="0"/>
              <a:t>May be time dependent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33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Hybrid Models</a:t>
            </a:r>
          </a:p>
        </p:txBody>
      </p:sp>
    </p:spTree>
    <p:extLst>
      <p:ext uri="{BB962C8B-B14F-4D97-AF65-F5344CB8AC3E}">
        <p14:creationId xmlns:p14="http://schemas.microsoft.com/office/powerpoint/2010/main" val="90412088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Complex recommenders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45" y="1208867"/>
            <a:ext cx="10723419" cy="5160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Deep neural networks have had a significant impact on recommenders </a:t>
            </a:r>
          </a:p>
          <a:p>
            <a:r>
              <a:rPr lang="en-US" dirty="0"/>
              <a:t>Deep neural networks are used to create embedding spaces   </a:t>
            </a:r>
          </a:p>
          <a:p>
            <a:pPr lvl="1"/>
            <a:endParaRPr lang="en-US" dirty="0"/>
          </a:p>
          <a:p>
            <a:r>
              <a:rPr lang="en-US" dirty="0"/>
              <a:t>Deep neural networks can learn complex feature interactions  </a:t>
            </a:r>
          </a:p>
          <a:p>
            <a:pPr lvl="1"/>
            <a:r>
              <a:rPr lang="en-US" dirty="0"/>
              <a:t>Example: user has downloaded Netflix app AND Pandora app  </a:t>
            </a:r>
          </a:p>
          <a:p>
            <a:pPr lvl="1"/>
            <a:r>
              <a:rPr lang="en-US" dirty="0"/>
              <a:t>Too many potential interaction of linear factor model   </a:t>
            </a:r>
          </a:p>
          <a:p>
            <a:pPr lvl="1"/>
            <a:r>
              <a:rPr lang="en-US" dirty="0"/>
              <a:t>Alternative is association model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01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/>
              <a:t>Hybrid Recommenders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45" y="1208867"/>
            <a:ext cx="10723419" cy="5160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combine methods</a:t>
            </a:r>
          </a:p>
          <a:p>
            <a:r>
              <a:rPr lang="en-US" dirty="0"/>
              <a:t>May improve performance if errors are reasonably uncorrelated</a:t>
            </a:r>
          </a:p>
          <a:p>
            <a:r>
              <a:rPr lang="en-US" dirty="0"/>
              <a:t>Possibly overcome cold start problem</a:t>
            </a:r>
          </a:p>
          <a:p>
            <a:r>
              <a:rPr lang="en-US" dirty="0"/>
              <a:t>Different models can help with cold start problem</a:t>
            </a:r>
          </a:p>
          <a:p>
            <a:pPr lvl="1"/>
            <a:r>
              <a:rPr lang="en-US" dirty="0"/>
              <a:t>Baseline estimates</a:t>
            </a:r>
          </a:p>
          <a:p>
            <a:pPr lvl="1"/>
            <a:r>
              <a:rPr lang="en-US" dirty="0"/>
              <a:t>Use clustering methods to find similar users and items</a:t>
            </a:r>
          </a:p>
          <a:p>
            <a:r>
              <a:rPr lang="en-US" dirty="0"/>
              <a:t>Can start with semi-supervised (content-based) systems </a:t>
            </a:r>
          </a:p>
          <a:p>
            <a:pPr lvl="1"/>
            <a:r>
              <a:rPr lang="en-US" dirty="0"/>
              <a:t>Initially use item profiles</a:t>
            </a:r>
          </a:p>
          <a:p>
            <a:pPr lvl="1"/>
            <a:r>
              <a:rPr lang="en-US" dirty="0"/>
              <a:t>Combine with matrix factorization results as more data acquired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19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Resources for massively scalable recommenders</a:t>
            </a:r>
          </a:p>
          <a:p>
            <a:r>
              <a:rPr lang="en-US" dirty="0"/>
              <a:t>For examples of using graph recommender models at massive scale with Neo4j, see </a:t>
            </a:r>
            <a:r>
              <a:rPr lang="en-US" dirty="0">
                <a:hlinkClick r:id="rId2"/>
              </a:rPr>
              <a:t>Graph Powered Machine Learning, Alessandro Negro, Manning, 2021</a:t>
            </a:r>
            <a:r>
              <a:rPr lang="en-US" dirty="0"/>
              <a:t> </a:t>
            </a:r>
          </a:p>
          <a:p>
            <a:r>
              <a:rPr lang="en-US" dirty="0"/>
              <a:t>For an example of building scalable collaborative filtering and neural collaborative filtering recommenders in </a:t>
            </a:r>
            <a:r>
              <a:rPr lang="en-US" dirty="0" err="1"/>
              <a:t>Keras</a:t>
            </a:r>
            <a:r>
              <a:rPr lang="en-US" dirty="0"/>
              <a:t>, see </a:t>
            </a:r>
            <a:r>
              <a:rPr lang="en-US" dirty="0">
                <a:hlinkClick r:id="rId3"/>
              </a:rPr>
              <a:t>this example by Siddhartha Banerjee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hlinkClick r:id="rId4"/>
              </a:rPr>
              <a:t>Torch Rec system from Meta</a:t>
            </a:r>
            <a:r>
              <a:rPr lang="en-US" dirty="0"/>
              <a:t> supports building massive scale recommenders using </a:t>
            </a:r>
            <a:r>
              <a:rPr lang="en-US" dirty="0" err="1"/>
              <a:t>sharding</a:t>
            </a:r>
            <a:r>
              <a:rPr lang="en-US" dirty="0"/>
              <a:t> and embedding algorithms</a:t>
            </a:r>
          </a:p>
          <a:p>
            <a:r>
              <a:rPr lang="en-US" dirty="0">
                <a:hlinkClick r:id="rId5"/>
              </a:rPr>
              <a:t>Twitter’s recommender </a:t>
            </a:r>
            <a:r>
              <a:rPr lang="en-US" dirty="0"/>
              <a:t>uses a complex combination of NLP, social graph analysis and recommendation generation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23504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Ensembles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we create ensembles of recommenders </a:t>
            </a:r>
          </a:p>
          <a:p>
            <a:r>
              <a:rPr lang="en-US" dirty="0"/>
              <a:t>Yes!</a:t>
            </a:r>
          </a:p>
          <a:p>
            <a:r>
              <a:rPr lang="en-US" dirty="0"/>
              <a:t>Can use different algorithms to overcome some cold start problems</a:t>
            </a:r>
          </a:p>
          <a:p>
            <a:r>
              <a:rPr lang="en-US" dirty="0"/>
              <a:t>Winners of the Netflix prize used complex ensembles</a:t>
            </a:r>
          </a:p>
          <a:p>
            <a:pPr lvl="1"/>
            <a:r>
              <a:rPr lang="en-US" dirty="0" err="1">
                <a:hlinkClick r:id="rId2"/>
              </a:rPr>
              <a:t>BellKor</a:t>
            </a:r>
            <a:r>
              <a:rPr lang="en-US" dirty="0">
                <a:hlinkClick r:id="rId2"/>
              </a:rPr>
              <a:t> team solution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Big chaos solution</a:t>
            </a:r>
            <a:endParaRPr lang="en-US" dirty="0"/>
          </a:p>
          <a:p>
            <a:pPr lvl="1"/>
            <a:r>
              <a:rPr lang="en-US" dirty="0"/>
              <a:t>But, these solutions are complex and may not be worth effort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45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Neural Recommender Architectures</a:t>
            </a:r>
          </a:p>
        </p:txBody>
      </p:sp>
    </p:spTree>
    <p:extLst>
      <p:ext uri="{BB962C8B-B14F-4D97-AF65-F5344CB8AC3E}">
        <p14:creationId xmlns:p14="http://schemas.microsoft.com/office/powerpoint/2010/main" val="235148994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Neural Collaborative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40" y="1180221"/>
            <a:ext cx="10924648" cy="9437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Cambria Math" panose="02040503050406030204" pitchFamily="18" charset="0"/>
              </a:rPr>
              <a:t>Neural collaborative filtering</a:t>
            </a:r>
            <a:r>
              <a:rPr lang="en-US" dirty="0">
                <a:ea typeface="Cambria Math" panose="02040503050406030204" pitchFamily="18" charset="0"/>
              </a:rPr>
              <a:t>, He et.al., 2017, uses a multi-layer perceptron to compute recommendation ranks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D78039-1575-E3D1-C83C-9F9FCE913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8836"/>
            <a:ext cx="5728630" cy="365879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4FF0FBE-AE56-962A-5672-F7D739F6349D}"/>
              </a:ext>
            </a:extLst>
          </p:cNvPr>
          <p:cNvSpPr txBox="1">
            <a:spLocks/>
          </p:cNvSpPr>
          <p:nvPr/>
        </p:nvSpPr>
        <p:spPr>
          <a:xfrm>
            <a:off x="838200" y="6292545"/>
            <a:ext cx="2836195" cy="32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  <a:hlinkClick r:id="rId3"/>
              </a:rPr>
              <a:t>From He, et. al., 2016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6ECCD64-C57B-F257-388F-1B87AAAB4029}"/>
              </a:ext>
            </a:extLst>
          </p:cNvPr>
          <p:cNvSpPr txBox="1">
            <a:spLocks/>
          </p:cNvSpPr>
          <p:nvPr/>
        </p:nvSpPr>
        <p:spPr>
          <a:xfrm>
            <a:off x="6238867" y="2028344"/>
            <a:ext cx="5612191" cy="4359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Why do we need non-linear collaborative filtering?  </a:t>
            </a:r>
          </a:p>
          <a:p>
            <a:r>
              <a:rPr lang="en-US" sz="2400" dirty="0"/>
              <a:t>Interaction terms are inherently nonlinear</a:t>
            </a:r>
          </a:p>
          <a:p>
            <a:r>
              <a:rPr lang="en-US" sz="2400" dirty="0"/>
              <a:t>He, et. al., provide an example where binary coding of user features leads to misleading similarity, compared to Jaccard similarity  </a:t>
            </a:r>
            <a:endParaRPr lang="en-US" sz="2000" dirty="0"/>
          </a:p>
          <a:p>
            <a:r>
              <a:rPr lang="en-US" sz="2400" dirty="0"/>
              <a:t>Correct ranking requires learning a nonlinear interaction with a neural network 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3D7531E-2601-D2B0-65E5-36ED3162581A}"/>
              </a:ext>
            </a:extLst>
          </p:cNvPr>
          <p:cNvCxnSpPr>
            <a:cxnSpLocks/>
          </p:cNvCxnSpPr>
          <p:nvPr/>
        </p:nvCxnSpPr>
        <p:spPr>
          <a:xfrm flipH="1" flipV="1">
            <a:off x="4876800" y="3166820"/>
            <a:ext cx="1586572" cy="5527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B7D445-D8F2-30AB-621C-72E989DCF12A}"/>
              </a:ext>
            </a:extLst>
          </p:cNvPr>
          <p:cNvCxnSpPr>
            <a:cxnSpLocks/>
          </p:cNvCxnSpPr>
          <p:nvPr/>
        </p:nvCxnSpPr>
        <p:spPr>
          <a:xfrm flipH="1" flipV="1">
            <a:off x="3512949" y="3063498"/>
            <a:ext cx="2872353" cy="20406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22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Neural Collaborative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40" y="1180221"/>
            <a:ext cx="10924648" cy="861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Cambria Math" panose="02040503050406030204" pitchFamily="18" charset="0"/>
              </a:rPr>
              <a:t>Neural collaborative filtering</a:t>
            </a:r>
            <a:r>
              <a:rPr lang="en-US" dirty="0">
                <a:ea typeface="Cambria Math" panose="02040503050406030204" pitchFamily="18" charset="0"/>
              </a:rPr>
              <a:t>, He et.al., 2017, uses a multi-layer perceptron to compute similarity and rank recommendations</a:t>
            </a:r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139DF6-2FC7-1D5D-336F-5B577755F679}"/>
              </a:ext>
            </a:extLst>
          </p:cNvPr>
          <p:cNvSpPr txBox="1">
            <a:spLocks/>
          </p:cNvSpPr>
          <p:nvPr/>
        </p:nvSpPr>
        <p:spPr>
          <a:xfrm>
            <a:off x="7983610" y="6346602"/>
            <a:ext cx="2836195" cy="32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  <a:hlinkClick r:id="rId2"/>
              </a:rPr>
              <a:t>From He, et. al., 2016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60B801-45AA-975A-5CAA-626F49B5E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545" y="2602896"/>
            <a:ext cx="6147560" cy="374370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58D748-0F9F-B04A-8FCA-09A65907464E}"/>
              </a:ext>
            </a:extLst>
          </p:cNvPr>
          <p:cNvSpPr txBox="1">
            <a:spLocks/>
          </p:cNvSpPr>
          <p:nvPr/>
        </p:nvSpPr>
        <p:spPr>
          <a:xfrm>
            <a:off x="1228497" y="4501157"/>
            <a:ext cx="4302228" cy="7575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User and item dense latent embedding vectors are computed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46E7222-41AE-8258-9FDD-52BDFA1B3E21}"/>
              </a:ext>
            </a:extLst>
          </p:cNvPr>
          <p:cNvSpPr txBox="1">
            <a:spLocks/>
          </p:cNvSpPr>
          <p:nvPr/>
        </p:nvSpPr>
        <p:spPr>
          <a:xfrm>
            <a:off x="1542560" y="5677779"/>
            <a:ext cx="3604345" cy="757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Inputs are sparse user and item identification vectors  </a:t>
            </a:r>
            <a:endParaRPr lang="en-US" dirty="0"/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00E9832-B080-813D-D889-6DC27067CC54}"/>
              </a:ext>
            </a:extLst>
          </p:cNvPr>
          <p:cNvSpPr txBox="1">
            <a:spLocks/>
          </p:cNvSpPr>
          <p:nvPr/>
        </p:nvSpPr>
        <p:spPr>
          <a:xfrm>
            <a:off x="838200" y="3110326"/>
            <a:ext cx="4732819" cy="95766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Recommendation ranks computed with NN layers, including nonlinear interaction terms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89E7B69-2E7D-BD56-5241-962AAB81D9D7}"/>
              </a:ext>
            </a:extLst>
          </p:cNvPr>
          <p:cNvSpPr txBox="1">
            <a:spLocks/>
          </p:cNvSpPr>
          <p:nvPr/>
        </p:nvSpPr>
        <p:spPr>
          <a:xfrm>
            <a:off x="2392473" y="2254438"/>
            <a:ext cx="3465238" cy="6543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Error (score) is minimized in training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E84C6A-969E-C6A5-53B3-687F05007E15}"/>
              </a:ext>
            </a:extLst>
          </p:cNvPr>
          <p:cNvCxnSpPr>
            <a:cxnSpLocks/>
          </p:cNvCxnSpPr>
          <p:nvPr/>
        </p:nvCxnSpPr>
        <p:spPr>
          <a:xfrm flipV="1">
            <a:off x="5090068" y="5811719"/>
            <a:ext cx="1651242" cy="2448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484A54-BB39-A15E-D396-B97AF22BC06F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530725" y="4879929"/>
            <a:ext cx="2186037" cy="34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0B75E0-01EF-06F5-354C-709C5B6B9B06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5571019" y="3589156"/>
            <a:ext cx="2590848" cy="3284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0C8C201-1543-EE70-EAEB-7EB36C1C1E27}"/>
              </a:ext>
            </a:extLst>
          </p:cNvPr>
          <p:cNvCxnSpPr>
            <a:cxnSpLocks/>
          </p:cNvCxnSpPr>
          <p:nvPr/>
        </p:nvCxnSpPr>
        <p:spPr>
          <a:xfrm>
            <a:off x="5965064" y="2446384"/>
            <a:ext cx="2903165" cy="4072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9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Neural Collaborative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40" y="1180221"/>
            <a:ext cx="10924648" cy="861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Cambria Math" panose="02040503050406030204" pitchFamily="18" charset="0"/>
                <a:hlinkClick r:id="rId2"/>
              </a:rPr>
              <a:t>Neural collaborative filtering</a:t>
            </a:r>
            <a:r>
              <a:rPr lang="en-US" dirty="0">
                <a:ea typeface="Cambria Math" panose="02040503050406030204" pitchFamily="18" charset="0"/>
                <a:hlinkClick r:id="rId2"/>
              </a:rPr>
              <a:t>, He et.al., 2016</a:t>
            </a:r>
            <a:r>
              <a:rPr lang="en-US" dirty="0">
                <a:ea typeface="Cambria Math" panose="02040503050406030204" pitchFamily="18" charset="0"/>
              </a:rPr>
              <a:t>, uses a multi-layer perceptron to compute similarity and rank recommendations</a:t>
            </a:r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139DF6-2FC7-1D5D-336F-5B577755F679}"/>
              </a:ext>
            </a:extLst>
          </p:cNvPr>
          <p:cNvSpPr txBox="1">
            <a:spLocks/>
          </p:cNvSpPr>
          <p:nvPr/>
        </p:nvSpPr>
        <p:spPr>
          <a:xfrm>
            <a:off x="7983610" y="6346602"/>
            <a:ext cx="2836195" cy="32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  <a:hlinkClick r:id="rId2"/>
              </a:rPr>
              <a:t>From He, et. al., 2016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60B801-45AA-975A-5CAA-626F49B5E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056" y="2564191"/>
            <a:ext cx="5958567" cy="36286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C46E7222-41AE-8258-9FDD-52BDFA1B3E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0571" y="2075543"/>
                <a:ext cx="5612191" cy="43597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The predicted rating is computed as: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Where: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learned </a:t>
                </a:r>
                <a:r>
                  <a:rPr lang="en-US" dirty="0"/>
                  <a:t>latent factor matrices for users and items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</m:sSubSup>
                  </m:oMath>
                </a14:m>
                <a:r>
                  <a:rPr lang="en-US" dirty="0"/>
                  <a:t> dense embedding vectors of user and item identifiers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 tensor of model parameters 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C46E7222-41AE-8258-9FDD-52BDFA1B3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71" y="2075543"/>
                <a:ext cx="5612191" cy="4359780"/>
              </a:xfrm>
              <a:prstGeom prst="rect">
                <a:avLst/>
              </a:prstGeom>
              <a:blipFill>
                <a:blip r:embed="rId4"/>
                <a:stretch>
                  <a:fillRect l="-2172" t="-1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872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Wide and Deep Architectures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40" y="1180221"/>
            <a:ext cx="10924648" cy="7695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000" b="1" dirty="0">
                <a:ea typeface="Cambria Math" panose="02040503050406030204" pitchFamily="18" charset="0"/>
                <a:hlinkClick r:id="rId2"/>
              </a:rPr>
              <a:t>Wide and deep architecture, </a:t>
            </a:r>
            <a:r>
              <a:rPr lang="en-US" sz="3000" dirty="0">
                <a:ea typeface="Cambria Math" panose="02040503050406030204" pitchFamily="18" charset="0"/>
                <a:hlinkClick r:id="rId2"/>
              </a:rPr>
              <a:t>Chang, et. al., 2016</a:t>
            </a:r>
            <a:r>
              <a:rPr lang="en-US" sz="3000" dirty="0">
                <a:ea typeface="Cambria Math" panose="02040503050406030204" pitchFamily="18" charset="0"/>
              </a:rPr>
              <a:t>, is a hybrid model combine neural encoding with linear matrix factorization  </a:t>
            </a:r>
            <a:endParaRPr lang="en-US" sz="3000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139DF6-2FC7-1D5D-336F-5B577755F679}"/>
              </a:ext>
            </a:extLst>
          </p:cNvPr>
          <p:cNvSpPr txBox="1">
            <a:spLocks/>
          </p:cNvSpPr>
          <p:nvPr/>
        </p:nvSpPr>
        <p:spPr>
          <a:xfrm>
            <a:off x="4677902" y="6444866"/>
            <a:ext cx="2836195" cy="32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  <a:hlinkClick r:id="rId2"/>
              </a:rPr>
              <a:t>From Chang et. al., 2016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0CA512-B061-0564-B12B-D5B599932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00" y="3474761"/>
            <a:ext cx="11719686" cy="297010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5101A7C-D9B7-A422-B8D0-1AFA80E7BCA5}"/>
              </a:ext>
            </a:extLst>
          </p:cNvPr>
          <p:cNvSpPr txBox="1">
            <a:spLocks/>
          </p:cNvSpPr>
          <p:nvPr/>
        </p:nvSpPr>
        <p:spPr>
          <a:xfrm>
            <a:off x="696685" y="2034419"/>
            <a:ext cx="2868990" cy="11369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Linear model with </a:t>
            </a:r>
            <a:r>
              <a:rPr lang="en-US" sz="2600" b="1" dirty="0"/>
              <a:t>wide sparse latent space </a:t>
            </a:r>
            <a:r>
              <a:rPr lang="en-US" sz="2600" dirty="0"/>
              <a:t>and matrix factorization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FF0134-5B3B-4F32-09F3-3422217ED91F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1969105" y="3171372"/>
            <a:ext cx="162075" cy="3991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C1F8FD8-2D74-BB13-E414-81A309EBFD37}"/>
              </a:ext>
            </a:extLst>
          </p:cNvPr>
          <p:cNvSpPr txBox="1">
            <a:spLocks/>
          </p:cNvSpPr>
          <p:nvPr/>
        </p:nvSpPr>
        <p:spPr>
          <a:xfrm>
            <a:off x="9250438" y="1949752"/>
            <a:ext cx="2868990" cy="11369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Nonlinear model with </a:t>
            </a:r>
            <a:r>
              <a:rPr lang="en-US" sz="2600" b="1" dirty="0"/>
              <a:t>dense latent space </a:t>
            </a:r>
            <a:r>
              <a:rPr lang="en-US" sz="2600" dirty="0"/>
              <a:t>and neural network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4F904B-0CFD-B347-07D5-9C33FE70D483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10624457" y="3086705"/>
            <a:ext cx="60476" cy="3880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B9DB722-4B09-EBB3-004D-A69F9ACCD620}"/>
              </a:ext>
            </a:extLst>
          </p:cNvPr>
          <p:cNvSpPr txBox="1">
            <a:spLocks/>
          </p:cNvSpPr>
          <p:nvPr/>
        </p:nvSpPr>
        <p:spPr>
          <a:xfrm>
            <a:off x="3959979" y="2014966"/>
            <a:ext cx="4579257" cy="11369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/>
              <a:t>Hybrid model </a:t>
            </a:r>
            <a:r>
              <a:rPr lang="en-US" sz="2600" dirty="0"/>
              <a:t>uses linear matrix factorization for sparse latent features and neural network for dense latent feature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03EA62-DB1D-CA89-292F-7DB9A107B16A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5907314" y="3151919"/>
            <a:ext cx="342294" cy="5589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49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6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Wide and Deep Architectures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40" y="1180221"/>
            <a:ext cx="10924648" cy="528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Cambria Math" panose="02040503050406030204" pitchFamily="18" charset="0"/>
              </a:rPr>
              <a:t>Wide and deep architecture, </a:t>
            </a:r>
            <a:r>
              <a:rPr lang="en-US" dirty="0">
                <a:ea typeface="Cambria Math" panose="02040503050406030204" pitchFamily="18" charset="0"/>
                <a:hlinkClick r:id="rId2"/>
              </a:rPr>
              <a:t>Chang, et. al., 2016</a:t>
            </a:r>
            <a:r>
              <a:rPr lang="en-US" dirty="0">
                <a:ea typeface="Cambria Math" panose="02040503050406030204" pitchFamily="18" charset="0"/>
              </a:rPr>
              <a:t>, has 2 stages   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139DF6-2FC7-1D5D-336F-5B577755F679}"/>
              </a:ext>
            </a:extLst>
          </p:cNvPr>
          <p:cNvSpPr txBox="1">
            <a:spLocks/>
          </p:cNvSpPr>
          <p:nvPr/>
        </p:nvSpPr>
        <p:spPr>
          <a:xfrm>
            <a:off x="7741705" y="6329162"/>
            <a:ext cx="2836195" cy="32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  <a:hlinkClick r:id="rId2"/>
              </a:rPr>
              <a:t>From Chang et. al., 2016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F6AC39-DDA5-1FF1-7302-4747AED89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681" y="2346477"/>
            <a:ext cx="6601837" cy="365812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1CDF08-C31D-3963-2609-C6EA2722F59C}"/>
              </a:ext>
            </a:extLst>
          </p:cNvPr>
          <p:cNvSpPr txBox="1">
            <a:spLocks/>
          </p:cNvSpPr>
          <p:nvPr/>
        </p:nvSpPr>
        <p:spPr>
          <a:xfrm>
            <a:off x="502740" y="2184299"/>
            <a:ext cx="4579257" cy="11926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/>
              <a:t>Retrieval stage </a:t>
            </a:r>
            <a:r>
              <a:rPr lang="en-US" sz="2600" dirty="0"/>
              <a:t>uses a hybrid of similarity search on query algorithms to generate candidates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A3686E-F1FE-7560-5921-090C19685824}"/>
              </a:ext>
            </a:extLst>
          </p:cNvPr>
          <p:cNvCxnSpPr>
            <a:cxnSpLocks/>
          </p:cNvCxnSpPr>
          <p:nvPr/>
        </p:nvCxnSpPr>
        <p:spPr>
          <a:xfrm>
            <a:off x="5099352" y="2767390"/>
            <a:ext cx="2699658" cy="111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BF567D-CEC8-3639-917C-8AE920721EC7}"/>
              </a:ext>
            </a:extLst>
          </p:cNvPr>
          <p:cNvSpPr txBox="1">
            <a:spLocks/>
          </p:cNvSpPr>
          <p:nvPr/>
        </p:nvSpPr>
        <p:spPr>
          <a:xfrm>
            <a:off x="655140" y="4315742"/>
            <a:ext cx="4579257" cy="9335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/>
              <a:t>Ranking stage </a:t>
            </a:r>
            <a:r>
              <a:rPr lang="en-US" sz="2600" dirty="0"/>
              <a:t>assigns positions (ranks) to items for presentation to user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AB6059E-14E8-3553-0924-17F1A20B57F0}"/>
              </a:ext>
            </a:extLst>
          </p:cNvPr>
          <p:cNvCxnSpPr>
            <a:cxnSpLocks/>
          </p:cNvCxnSpPr>
          <p:nvPr/>
        </p:nvCxnSpPr>
        <p:spPr>
          <a:xfrm flipV="1">
            <a:off x="5251752" y="4460724"/>
            <a:ext cx="2779486" cy="4381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88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Wide and Deep Architectures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40" y="1180220"/>
            <a:ext cx="10924648" cy="78974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b="1" dirty="0">
                <a:ea typeface="Cambria Math" panose="02040503050406030204" pitchFamily="18" charset="0"/>
              </a:rPr>
              <a:t>Wide and deep architecture, </a:t>
            </a:r>
            <a:r>
              <a:rPr lang="en-US" sz="3000" dirty="0">
                <a:ea typeface="Cambria Math" panose="02040503050406030204" pitchFamily="18" charset="0"/>
              </a:rPr>
              <a:t>Chang, et. al., 2016 accommodates both sparse categorical and dense numeric features  </a:t>
            </a:r>
            <a:endParaRPr lang="en-US" sz="3000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139DF6-2FC7-1D5D-336F-5B577755F679}"/>
              </a:ext>
            </a:extLst>
          </p:cNvPr>
          <p:cNvSpPr txBox="1">
            <a:spLocks/>
          </p:cNvSpPr>
          <p:nvPr/>
        </p:nvSpPr>
        <p:spPr>
          <a:xfrm>
            <a:off x="7741705" y="6329162"/>
            <a:ext cx="2836195" cy="32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  <a:hlinkClick r:id="rId2"/>
              </a:rPr>
              <a:t>From Chang et. al., 2016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E16D66-21CE-1205-CC07-103124FAD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540" y="2297392"/>
            <a:ext cx="7163670" cy="403177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2FE5C3A-F808-E741-1BE0-04F2C0EC2DA1}"/>
              </a:ext>
            </a:extLst>
          </p:cNvPr>
          <p:cNvSpPr txBox="1">
            <a:spLocks/>
          </p:cNvSpPr>
          <p:nvPr/>
        </p:nvSpPr>
        <p:spPr>
          <a:xfrm>
            <a:off x="438180" y="5229981"/>
            <a:ext cx="3630660" cy="9016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/>
              <a:t>Dense features </a:t>
            </a:r>
            <a:r>
              <a:rPr lang="en-US" sz="2600" dirty="0"/>
              <a:t>(e.g. numeric) features require no embedding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393192F-0894-3A57-E58D-840AAFA1C2A2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4068840" y="5268686"/>
            <a:ext cx="967617" cy="4121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5DF7E19-55A9-DD44-B7F0-9DC3B5EEE09C}"/>
              </a:ext>
            </a:extLst>
          </p:cNvPr>
          <p:cNvSpPr txBox="1">
            <a:spLocks/>
          </p:cNvSpPr>
          <p:nvPr/>
        </p:nvSpPr>
        <p:spPr>
          <a:xfrm>
            <a:off x="992142" y="3706998"/>
            <a:ext cx="3630660" cy="11369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/>
              <a:t>Sparse features </a:t>
            </a:r>
            <a:r>
              <a:rPr lang="en-US" sz="2600" dirty="0"/>
              <a:t>(e.g. categorical) require dense embedding, or hashing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A32CF3-3636-A799-7CAD-8B3F188F31D5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622802" y="4275475"/>
            <a:ext cx="2552093" cy="4002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A379A6A-57E0-65F1-BD5D-521C80E70D1F}"/>
              </a:ext>
            </a:extLst>
          </p:cNvPr>
          <p:cNvSpPr txBox="1">
            <a:spLocks/>
          </p:cNvSpPr>
          <p:nvPr/>
        </p:nvSpPr>
        <p:spPr>
          <a:xfrm>
            <a:off x="992142" y="2494657"/>
            <a:ext cx="3630660" cy="6563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/>
              <a:t>Concatenated </a:t>
            </a:r>
            <a:r>
              <a:rPr lang="en-US" sz="2600" b="1" dirty="0" err="1"/>
              <a:t>emedding</a:t>
            </a:r>
            <a:r>
              <a:rPr lang="en-US" sz="2600" dirty="0"/>
              <a:t> encodes all features</a:t>
            </a:r>
            <a:endParaRPr lang="en-US" dirty="0"/>
          </a:p>
          <a:p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3C45ED-C6C3-520D-3628-039D322E990A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4622802" y="2822830"/>
            <a:ext cx="902303" cy="11252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84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7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Two-Tower Architectures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40" y="1180221"/>
            <a:ext cx="10924648" cy="8262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000" b="1" dirty="0">
                <a:ea typeface="Cambria Math" panose="02040503050406030204" pitchFamily="18" charset="0"/>
              </a:rPr>
              <a:t>Two-tower architectures </a:t>
            </a:r>
            <a:r>
              <a:rPr lang="en-US" sz="3000" dirty="0">
                <a:ea typeface="Cambria Math" panose="02040503050406030204" pitchFamily="18" charset="0"/>
              </a:rPr>
              <a:t>are a prevalent in modern production recommenders </a:t>
            </a:r>
            <a:endParaRPr lang="en-US" sz="3000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FB8E33-434E-5119-0A04-E44658999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422" y="2430520"/>
            <a:ext cx="8020595" cy="3147513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EE11BD1-87F7-45ED-B2C7-8CC81B12F5E3}"/>
              </a:ext>
            </a:extLst>
          </p:cNvPr>
          <p:cNvSpPr txBox="1">
            <a:spLocks/>
          </p:cNvSpPr>
          <p:nvPr/>
        </p:nvSpPr>
        <p:spPr>
          <a:xfrm>
            <a:off x="4226682" y="5657040"/>
            <a:ext cx="4227141" cy="501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</a:rPr>
              <a:t>Query tower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E9A4605-0FF1-237D-4CF2-10378161733B}"/>
              </a:ext>
            </a:extLst>
          </p:cNvPr>
          <p:cNvSpPr txBox="1">
            <a:spLocks/>
          </p:cNvSpPr>
          <p:nvPr/>
        </p:nvSpPr>
        <p:spPr>
          <a:xfrm>
            <a:off x="8581971" y="5657040"/>
            <a:ext cx="3025357" cy="501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</a:rPr>
              <a:t>Item tower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02789C-4164-5391-9AA5-BD37AF239348}"/>
              </a:ext>
            </a:extLst>
          </p:cNvPr>
          <p:cNvSpPr/>
          <p:nvPr/>
        </p:nvSpPr>
        <p:spPr>
          <a:xfrm>
            <a:off x="4023628" y="3690794"/>
            <a:ext cx="4415742" cy="254064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A54971-BDF1-3F3F-4FC8-7B988D9E8191}"/>
              </a:ext>
            </a:extLst>
          </p:cNvPr>
          <p:cNvSpPr/>
          <p:nvPr/>
        </p:nvSpPr>
        <p:spPr>
          <a:xfrm>
            <a:off x="8539684" y="3690794"/>
            <a:ext cx="3152172" cy="254064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5457B84-EFF6-B2E3-C2F9-2C538885BCEE}"/>
              </a:ext>
            </a:extLst>
          </p:cNvPr>
          <p:cNvSpPr txBox="1">
            <a:spLocks/>
          </p:cNvSpPr>
          <p:nvPr/>
        </p:nvSpPr>
        <p:spPr>
          <a:xfrm>
            <a:off x="4088191" y="1968286"/>
            <a:ext cx="2903484" cy="45617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</a:rPr>
              <a:t>User query embedding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B76D944-D767-F99E-C3C6-60C9F410A0F7}"/>
              </a:ext>
            </a:extLst>
          </p:cNvPr>
          <p:cNvSpPr txBox="1">
            <a:spLocks/>
          </p:cNvSpPr>
          <p:nvPr/>
        </p:nvSpPr>
        <p:spPr>
          <a:xfrm>
            <a:off x="8962162" y="2006454"/>
            <a:ext cx="3142753" cy="36766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</a:rPr>
              <a:t>Item feature embedding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4B09BF8-2261-F01A-A53F-C23AF0531DD0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5539933" y="2424465"/>
            <a:ext cx="127300" cy="959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BC527FD-5F30-96AC-F554-A1D820733BD5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9855053" y="2374122"/>
            <a:ext cx="678486" cy="902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112CDEE8-701A-9281-DF4E-F27E35AE663D}"/>
              </a:ext>
            </a:extLst>
          </p:cNvPr>
          <p:cNvSpPr txBox="1">
            <a:spLocks/>
          </p:cNvSpPr>
          <p:nvPr/>
        </p:nvSpPr>
        <p:spPr>
          <a:xfrm>
            <a:off x="6340252" y="6323496"/>
            <a:ext cx="2836195" cy="32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  <a:hlinkClick r:id="rId3"/>
              </a:rPr>
              <a:t>From Yang et. al., 2020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0CDABF-9E11-8061-BC79-52077ADC7078}"/>
              </a:ext>
            </a:extLst>
          </p:cNvPr>
          <p:cNvSpPr txBox="1">
            <a:spLocks/>
          </p:cNvSpPr>
          <p:nvPr/>
        </p:nvSpPr>
        <p:spPr>
          <a:xfrm>
            <a:off x="502740" y="2424465"/>
            <a:ext cx="3251622" cy="3815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Architecture introduced by </a:t>
            </a:r>
            <a:r>
              <a:rPr lang="en-US" sz="2600" dirty="0">
                <a:hlinkClick r:id="rId4"/>
              </a:rPr>
              <a:t>Zhao, et. al, 2019</a:t>
            </a:r>
            <a:r>
              <a:rPr lang="en-US" sz="2600" dirty="0"/>
              <a:t>, for Google Play</a:t>
            </a:r>
          </a:p>
          <a:p>
            <a:r>
              <a:rPr lang="en-US" sz="2600" dirty="0"/>
              <a:t>Example, proposed by </a:t>
            </a:r>
            <a:r>
              <a:rPr lang="en-US" sz="2400" dirty="0">
                <a:ea typeface="Cambria Math" panose="02040503050406030204" pitchFamily="18" charset="0"/>
                <a:hlinkClick r:id="rId3"/>
              </a:rPr>
              <a:t>Yang et. al., 2020</a:t>
            </a:r>
            <a:r>
              <a:rPr lang="en-US" sz="2600" dirty="0"/>
              <a:t> of Google Research</a:t>
            </a:r>
          </a:p>
          <a:p>
            <a:endParaRPr lang="en-US" sz="26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8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4" grpId="0" animBg="1"/>
      <p:bldP spid="25" grpId="0" animBg="1"/>
      <p:bldP spid="26" grpId="0"/>
      <p:bldP spid="27" grpId="0"/>
      <p:bldP spid="34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Mixed Negative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40" y="1180221"/>
            <a:ext cx="10924648" cy="8262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dirty="0">
                <a:ea typeface="Cambria Math" panose="02040503050406030204" pitchFamily="18" charset="0"/>
                <a:hlinkClick r:id="rId2"/>
              </a:rPr>
              <a:t>Yang, et. al., 2020 </a:t>
            </a:r>
            <a:r>
              <a:rPr lang="en-US" sz="3000" dirty="0">
                <a:ea typeface="Cambria Math" panose="02040503050406030204" pitchFamily="18" charset="0"/>
              </a:rPr>
              <a:t>introduced mixed negative sampling (MNS) for dealing with the negative sampling bias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6235F7-5AD2-91E2-EB18-CE5270C90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301" y="2152952"/>
            <a:ext cx="5988515" cy="409313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ADA72A-6E79-89D0-219F-E60742CE5072}"/>
              </a:ext>
            </a:extLst>
          </p:cNvPr>
          <p:cNvSpPr txBox="1">
            <a:spLocks/>
          </p:cNvSpPr>
          <p:nvPr/>
        </p:nvSpPr>
        <p:spPr>
          <a:xfrm>
            <a:off x="8352900" y="6246087"/>
            <a:ext cx="2836195" cy="32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  <a:hlinkClick r:id="rId2"/>
              </a:rPr>
              <a:t>From Yang et. al., 2020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D95072-FC37-48D9-FD0A-09A6DCD6DBEF}"/>
              </a:ext>
            </a:extLst>
          </p:cNvPr>
          <p:cNvSpPr txBox="1"/>
          <p:nvPr/>
        </p:nvSpPr>
        <p:spPr>
          <a:xfrm>
            <a:off x="502740" y="2105559"/>
            <a:ext cx="54916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MNS adds a uniformly sampled stream of negative samples from the entire catalog (corpus)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Embeddings of additional negative samples are appended to item embeddings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Adding negative sample of size 2-3 x positive samples reduces negative sampling bias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57B361-4A3E-8D2F-FE1B-0A03B1C5FE5E}"/>
              </a:ext>
            </a:extLst>
          </p:cNvPr>
          <p:cNvCxnSpPr>
            <a:cxnSpLocks/>
          </p:cNvCxnSpPr>
          <p:nvPr/>
        </p:nvCxnSpPr>
        <p:spPr>
          <a:xfrm>
            <a:off x="5050971" y="3793067"/>
            <a:ext cx="3086705" cy="1596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20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75B752-4951-9447-294D-596F741F8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6AE2-FE09-E5AE-1E7D-684B27BB2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CA96A-9024-9E12-3F11-F5BBB97A0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is a growing list of recommender datasets</a:t>
            </a:r>
          </a:p>
          <a:p>
            <a:r>
              <a:rPr lang="en-US" dirty="0">
                <a:hlinkClick r:id="rId2"/>
              </a:rPr>
              <a:t>GitHub site with links to multiple other sites</a:t>
            </a:r>
            <a:endParaRPr lang="en-US" dirty="0"/>
          </a:p>
          <a:p>
            <a:r>
              <a:rPr lang="en-US" dirty="0">
                <a:hlinkClick r:id="rId3"/>
              </a:rPr>
              <a:t>Page with recommender dataset on Papers with Code</a:t>
            </a:r>
            <a:endParaRPr lang="en-US" dirty="0"/>
          </a:p>
          <a:p>
            <a:r>
              <a:rPr lang="en-US" dirty="0">
                <a:hlinkClick r:id="rId4"/>
              </a:rPr>
              <a:t>List of recommender datasets on Kagel 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64112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Mixed Negative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40" y="1180221"/>
            <a:ext cx="10924648" cy="8262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dirty="0">
                <a:ea typeface="Cambria Math" panose="02040503050406030204" pitchFamily="18" charset="0"/>
                <a:hlinkClick r:id="rId2"/>
              </a:rPr>
              <a:t>Yang, et. al., 2020 </a:t>
            </a:r>
            <a:r>
              <a:rPr lang="en-US" sz="3000" dirty="0">
                <a:ea typeface="Cambria Math" panose="02040503050406030204" pitchFamily="18" charset="0"/>
              </a:rPr>
              <a:t>introduced mixed negative sampling (NMS) for dealing with the negative sampling bias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6235F7-5AD2-91E2-EB18-CE5270C90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301" y="2152952"/>
            <a:ext cx="5988515" cy="409313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ADA72A-6E79-89D0-219F-E60742CE5072}"/>
              </a:ext>
            </a:extLst>
          </p:cNvPr>
          <p:cNvSpPr txBox="1">
            <a:spLocks/>
          </p:cNvSpPr>
          <p:nvPr/>
        </p:nvSpPr>
        <p:spPr>
          <a:xfrm>
            <a:off x="8352900" y="6246087"/>
            <a:ext cx="2836195" cy="32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  <a:hlinkClick r:id="rId2"/>
              </a:rPr>
              <a:t>From Yang et. al., 2020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D95072-FC37-48D9-FD0A-09A6DCD6DBEF}"/>
                  </a:ext>
                </a:extLst>
              </p:cNvPr>
              <p:cNvSpPr txBox="1"/>
              <p:nvPr/>
            </p:nvSpPr>
            <p:spPr>
              <a:xfrm>
                <a:off x="502740" y="2105559"/>
                <a:ext cx="5491660" cy="4155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The log-loss function is: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bSup>
                                            <m:sSubSupPr>
                                              <m:ctrlP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sz="22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sz="22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sup>
                                          </m:sSubSup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bSup>
                                            <m:sSubSupPr>
                                              <m:ctrlP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sup>
                                          </m:sSubSup>
                                        </m:sup>
                                      </m:sSup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  <m: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  <m: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e>
                                          </m:d>
                                          <m: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≠</m:t>
                                          </m:r>
                                          <m: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200" b="0" dirty="0"/>
              </a:p>
              <a:p>
                <a:r>
                  <a:rPr lang="en-US" sz="2200" dirty="0"/>
                  <a:t>With</a:t>
                </a:r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200" dirty="0"/>
                  <a:t> item candidate embedding dimensions </a:t>
                </a:r>
              </a:p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200" dirty="0"/>
                  <a:t> negative sample embedding dimensions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200" dirty="0"/>
                  <a:t> dot product between query embedding and item embedding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Sup>
                          <m:sSub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Sup>
                          <m:sSubSup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200" dirty="0"/>
                  <a:t>, sampling weight for sampling distribution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D95072-FC37-48D9-FD0A-09A6DCD6D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40" y="2105559"/>
                <a:ext cx="5491660" cy="4155368"/>
              </a:xfrm>
              <a:prstGeom prst="rect">
                <a:avLst/>
              </a:prstGeom>
              <a:blipFill>
                <a:blip r:embed="rId4"/>
                <a:stretch>
                  <a:fillRect l="-1443" t="-880" r="-222" b="-2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57B361-4A3E-8D2F-FE1B-0A03B1C5FE5E}"/>
              </a:ext>
            </a:extLst>
          </p:cNvPr>
          <p:cNvCxnSpPr>
            <a:cxnSpLocks/>
          </p:cNvCxnSpPr>
          <p:nvPr/>
        </p:nvCxnSpPr>
        <p:spPr>
          <a:xfrm flipV="1">
            <a:off x="5799350" y="3429000"/>
            <a:ext cx="2391131" cy="487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929F5C8-93A5-96AB-E2F6-1B52A85A71D5}"/>
              </a:ext>
            </a:extLst>
          </p:cNvPr>
          <p:cNvCxnSpPr>
            <a:cxnSpLocks/>
          </p:cNvCxnSpPr>
          <p:nvPr/>
        </p:nvCxnSpPr>
        <p:spPr>
          <a:xfrm flipV="1">
            <a:off x="4826272" y="3833634"/>
            <a:ext cx="3413108" cy="4205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01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/>
          </a:bodyPr>
          <a:lstStyle/>
          <a:p>
            <a:r>
              <a:rPr lang="en-US" sz="3600" dirty="0"/>
              <a:t>DHEN, Deep and Hierarchical Ensemble Recommender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40" y="1180221"/>
            <a:ext cx="10924648" cy="105014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ea typeface="Cambria Math" panose="02040503050406030204" pitchFamily="18" charset="0"/>
              </a:rPr>
              <a:t>Meta’s </a:t>
            </a:r>
            <a:r>
              <a:rPr lang="en-US" b="1" dirty="0">
                <a:hlinkClick r:id="rId2"/>
              </a:rPr>
              <a:t>DHEN deep and hierarchical ensemble recommender</a:t>
            </a:r>
            <a:r>
              <a:rPr lang="en-US" dirty="0">
                <a:hlinkClick r:id="rId2"/>
              </a:rPr>
              <a:t>, Zhang, et, al,2022</a:t>
            </a:r>
            <a:r>
              <a:rPr lang="en-US" dirty="0"/>
              <a:t>,</a:t>
            </a:r>
            <a:r>
              <a:rPr lang="en-US" dirty="0">
                <a:ea typeface="Cambria Math" panose="02040503050406030204" pitchFamily="18" charset="0"/>
              </a:rPr>
              <a:t> uses multiple similarity search algorithms in a two-stage, two-tower, architecture   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139DF6-2FC7-1D5D-336F-5B577755F679}"/>
              </a:ext>
            </a:extLst>
          </p:cNvPr>
          <p:cNvSpPr txBox="1">
            <a:spLocks/>
          </p:cNvSpPr>
          <p:nvPr/>
        </p:nvSpPr>
        <p:spPr>
          <a:xfrm>
            <a:off x="7499800" y="6530575"/>
            <a:ext cx="2836195" cy="32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  <a:hlinkClick r:id="rId2"/>
              </a:rPr>
              <a:t>From Zhang et. al., 2022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290C65-F4D2-1CA1-4F7F-F4012B78C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780" y="2559352"/>
            <a:ext cx="8048922" cy="381515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405028F-B5CA-2E9F-2883-5E6BF5A7CF5D}"/>
              </a:ext>
            </a:extLst>
          </p:cNvPr>
          <p:cNvSpPr txBox="1">
            <a:spLocks/>
          </p:cNvSpPr>
          <p:nvPr/>
        </p:nvSpPr>
        <p:spPr>
          <a:xfrm>
            <a:off x="502740" y="2424465"/>
            <a:ext cx="3241946" cy="3815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/>
              <a:t>DEHN </a:t>
            </a:r>
            <a:r>
              <a:rPr lang="en-US" sz="2600" dirty="0"/>
              <a:t>architecture uses a hierarchy of several models for interactions for features in an embedding space</a:t>
            </a:r>
          </a:p>
          <a:p>
            <a:r>
              <a:rPr lang="en-US" sz="2600" dirty="0"/>
              <a:t>An NVIDIA team of </a:t>
            </a:r>
            <a:r>
              <a:rPr lang="en-US" sz="2400" dirty="0" err="1">
                <a:hlinkClick r:id="rId4"/>
              </a:rPr>
              <a:t>Schifferer</a:t>
            </a:r>
            <a:r>
              <a:rPr lang="en-US" sz="2400" dirty="0">
                <a:hlinkClick r:id="rId4"/>
              </a:rPr>
              <a:t>, et. al,. 2022 </a:t>
            </a:r>
            <a:r>
              <a:rPr lang="en-US" sz="2400" dirty="0"/>
              <a:t>used a similar </a:t>
            </a:r>
            <a:r>
              <a:rPr lang="en-US" sz="2400" dirty="0" err="1"/>
              <a:t>apprach</a:t>
            </a:r>
            <a:endParaRPr lang="en-US" sz="2600" dirty="0"/>
          </a:p>
          <a:p>
            <a:endParaRPr lang="en-US" sz="26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D58AAE-C3C2-70EF-A02E-DD816F9D5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41874-997A-9C9F-B0DE-36D11EA20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/>
          </a:bodyPr>
          <a:lstStyle/>
          <a:p>
            <a:r>
              <a:rPr lang="en-US" sz="3600" dirty="0"/>
              <a:t>DHEN, Deep and Hierarchical Ensemble Recommender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F8247-8DE5-683F-B5DB-E898CE49C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40" y="1180221"/>
            <a:ext cx="10924648" cy="10501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Cambria Math" panose="02040503050406030204" pitchFamily="18" charset="0"/>
                <a:hlinkClick r:id="rId2"/>
              </a:rPr>
              <a:t>Zang, et. al., 2022</a:t>
            </a:r>
            <a:r>
              <a:rPr lang="en-US" dirty="0">
                <a:ea typeface="Cambria Math" panose="02040503050406030204" pitchFamily="18" charset="0"/>
              </a:rPr>
              <a:t>, explore the causal relationship between the position tower and the relevance tower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649389-DEE3-1702-2433-452A6962635B}"/>
              </a:ext>
            </a:extLst>
          </p:cNvPr>
          <p:cNvSpPr txBox="1">
            <a:spLocks/>
          </p:cNvSpPr>
          <p:nvPr/>
        </p:nvSpPr>
        <p:spPr>
          <a:xfrm>
            <a:off x="7499800" y="6530575"/>
            <a:ext cx="2836195" cy="32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  <a:hlinkClick r:id="rId2"/>
              </a:rPr>
              <a:t>From Zang et. al., 2022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FAFBB39-8535-603A-8DCB-A66CAC372637}"/>
              </a:ext>
            </a:extLst>
          </p:cNvPr>
          <p:cNvSpPr txBox="1">
            <a:spLocks/>
          </p:cNvSpPr>
          <p:nvPr/>
        </p:nvSpPr>
        <p:spPr>
          <a:xfrm>
            <a:off x="502739" y="2424465"/>
            <a:ext cx="5655253" cy="3815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/>
              <a:t>Relevance tower</a:t>
            </a:r>
            <a:r>
              <a:rPr lang="en-US" sz="2600" dirty="0"/>
              <a:t> performs </a:t>
            </a:r>
            <a:r>
              <a:rPr lang="en-US" sz="2600" b="1" dirty="0"/>
              <a:t>similarity search</a:t>
            </a:r>
            <a:r>
              <a:rPr lang="en-US" sz="2600" dirty="0"/>
              <a:t> on items and/or users</a:t>
            </a:r>
          </a:p>
          <a:p>
            <a:r>
              <a:rPr lang="en-US" sz="2600" b="1" dirty="0"/>
              <a:t>Observation tower </a:t>
            </a:r>
            <a:r>
              <a:rPr lang="en-US" sz="2600" dirty="0"/>
              <a:t>computes </a:t>
            </a:r>
            <a:r>
              <a:rPr lang="en-US" sz="2600" b="1" dirty="0"/>
              <a:t>position bias adjustment</a:t>
            </a:r>
            <a:r>
              <a:rPr lang="en-US" sz="2600" dirty="0"/>
              <a:t> </a:t>
            </a:r>
          </a:p>
          <a:p>
            <a:pPr lvl="1"/>
            <a:r>
              <a:rPr lang="en-US" dirty="0"/>
              <a:t>Uses log information on user behavior and context</a:t>
            </a:r>
          </a:p>
          <a:p>
            <a:pPr lvl="1"/>
            <a:r>
              <a:rPr lang="en-US" dirty="0"/>
              <a:t>Adjusts ranking to limit position bias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09C411-B6DB-FEBD-BA76-3AD0CCD4F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473" y="2060566"/>
            <a:ext cx="5031327" cy="447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0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E34C22-4188-0602-76B9-2CE0EB3F8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2DBD5-6954-3171-C616-F04B50AFE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/>
          </a:bodyPr>
          <a:lstStyle/>
          <a:p>
            <a:r>
              <a:rPr lang="en-US" sz="3600" dirty="0"/>
              <a:t>DHEN, Deep and Hierarchical Ensemble Recommender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7BB4B-94DA-F02F-9151-F64430043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40" y="1180221"/>
            <a:ext cx="10924648" cy="10501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Cambria Math" panose="02040503050406030204" pitchFamily="18" charset="0"/>
                <a:hlinkClick r:id="rId2"/>
              </a:rPr>
              <a:t>Zang, et. al., 2022</a:t>
            </a:r>
            <a:r>
              <a:rPr lang="en-US" dirty="0">
                <a:ea typeface="Cambria Math" panose="02040503050406030204" pitchFamily="18" charset="0"/>
              </a:rPr>
              <a:t>, explore the causal relationship between the position tower and the relevance tower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F30A8D8-BE54-24C2-28EE-F10635B0F792}"/>
              </a:ext>
            </a:extLst>
          </p:cNvPr>
          <p:cNvSpPr txBox="1">
            <a:spLocks/>
          </p:cNvSpPr>
          <p:nvPr/>
        </p:nvSpPr>
        <p:spPr>
          <a:xfrm>
            <a:off x="8967488" y="3821873"/>
            <a:ext cx="2836195" cy="32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  <a:hlinkClick r:id="rId2"/>
              </a:rPr>
              <a:t>From Zang et. al., 2022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E588A1F-9B19-556D-FA09-21D86AB8EC07}"/>
              </a:ext>
            </a:extLst>
          </p:cNvPr>
          <p:cNvSpPr txBox="1">
            <a:spLocks/>
          </p:cNvSpPr>
          <p:nvPr/>
        </p:nvSpPr>
        <p:spPr>
          <a:xfrm>
            <a:off x="502740" y="2230362"/>
            <a:ext cx="5655253" cy="1270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/>
              <a:t>Relevance tower</a:t>
            </a:r>
            <a:r>
              <a:rPr lang="en-US" sz="2600" dirty="0"/>
              <a:t> performs </a:t>
            </a:r>
            <a:r>
              <a:rPr lang="en-US" sz="2600" b="1" dirty="0"/>
              <a:t>similarity search</a:t>
            </a:r>
            <a:r>
              <a:rPr lang="en-US" sz="2600" dirty="0"/>
              <a:t> on items and/or users assuming independence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9071A9D-BCD4-B79E-1872-32DD6D7693BC}"/>
              </a:ext>
            </a:extLst>
          </p:cNvPr>
          <p:cNvSpPr txBox="1">
            <a:spLocks/>
          </p:cNvSpPr>
          <p:nvPr/>
        </p:nvSpPr>
        <p:spPr>
          <a:xfrm>
            <a:off x="6456670" y="2230361"/>
            <a:ext cx="5655253" cy="1096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But user </a:t>
            </a:r>
            <a:r>
              <a:rPr lang="en-US" sz="2600" b="1" dirty="0"/>
              <a:t>actions are not independent of position </a:t>
            </a:r>
            <a:r>
              <a:rPr lang="en-US" sz="2600" dirty="0"/>
              <a:t>with a causal relationship! 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8EB672-B72E-93A1-8A0F-6BF1D59A7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834" y="3317164"/>
            <a:ext cx="5615493" cy="347527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71F78D-D0E3-F5C3-654F-89044299DDE3}"/>
              </a:ext>
            </a:extLst>
          </p:cNvPr>
          <p:cNvCxnSpPr>
            <a:cxnSpLocks/>
          </p:cNvCxnSpPr>
          <p:nvPr/>
        </p:nvCxnSpPr>
        <p:spPr>
          <a:xfrm flipH="1">
            <a:off x="7395882" y="3033656"/>
            <a:ext cx="1436146" cy="1576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9F16A4-C8F7-8E0D-7078-6EE0739D8D62}"/>
              </a:ext>
            </a:extLst>
          </p:cNvPr>
          <p:cNvCxnSpPr>
            <a:cxnSpLocks/>
          </p:cNvCxnSpPr>
          <p:nvPr/>
        </p:nvCxnSpPr>
        <p:spPr>
          <a:xfrm>
            <a:off x="2926080" y="3130475"/>
            <a:ext cx="457200" cy="2985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55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AAC68-21B8-190E-C2AF-D7673006C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52651-6882-3177-0A0E-E799C778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/>
          </a:bodyPr>
          <a:lstStyle/>
          <a:p>
            <a:r>
              <a:rPr lang="en-US" sz="3600" dirty="0"/>
              <a:t>DHEN, Deep and Hierarchical Ensemble Recommender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DFF78-E5A7-8A93-00AB-9726BF038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40" y="1180221"/>
            <a:ext cx="10924648" cy="10501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Cambria Math" panose="02040503050406030204" pitchFamily="18" charset="0"/>
                <a:hlinkClick r:id="rId2"/>
              </a:rPr>
              <a:t>Zang, et. al., 2022</a:t>
            </a:r>
            <a:r>
              <a:rPr lang="en-US" dirty="0">
                <a:ea typeface="Cambria Math" panose="02040503050406030204" pitchFamily="18" charset="0"/>
              </a:rPr>
              <a:t>, explore the causal relationship between the position tower and the relevance tower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5B785B-C2F9-C196-0E35-BCF78A83D9FF}"/>
              </a:ext>
            </a:extLst>
          </p:cNvPr>
          <p:cNvSpPr txBox="1">
            <a:spLocks/>
          </p:cNvSpPr>
          <p:nvPr/>
        </p:nvSpPr>
        <p:spPr>
          <a:xfrm>
            <a:off x="6823041" y="6492875"/>
            <a:ext cx="2836195" cy="32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  <a:hlinkClick r:id="rId2"/>
              </a:rPr>
              <a:t>From Zang et. al., 2022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4C8BB18-9FB9-68D1-F178-231B57C522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1186" y="2472893"/>
                <a:ext cx="5655253" cy="38151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Zang, et. al., propose adding an </a:t>
                </a:r>
                <a:r>
                  <a:rPr lang="en-US" b="1" dirty="0"/>
                  <a:t>adversarial label </a:t>
                </a:r>
                <a:r>
                  <a:rPr lang="en-US" dirty="0"/>
                  <a:t>to the model</a:t>
                </a:r>
              </a:p>
              <a:p>
                <a:r>
                  <a:rPr lang="en-US" dirty="0"/>
                  <a:t>The </a:t>
                </a:r>
                <a:r>
                  <a:rPr lang="en-US" b="1" dirty="0"/>
                  <a:t>reverse gradient </a:t>
                </a:r>
                <a:r>
                  <a:rPr lang="en-US" dirty="0"/>
                  <a:t>is backpropagated into the position adjustment of the observation tower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 is a learning rate hyperparameter</a:t>
                </a:r>
              </a:p>
              <a:p>
                <a:r>
                  <a:rPr lang="en-US" dirty="0"/>
                  <a:t>Provides </a:t>
                </a:r>
                <a:r>
                  <a:rPr lang="en-US" b="1" dirty="0"/>
                  <a:t>unbiased learning to rank (ULTR) algorithm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4C8BB18-9FB9-68D1-F178-231B57C52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186" y="2472893"/>
                <a:ext cx="5655253" cy="3815151"/>
              </a:xfrm>
              <a:prstGeom prst="rect">
                <a:avLst/>
              </a:prstGeom>
              <a:blipFill>
                <a:blip r:embed="rId3"/>
                <a:stretch>
                  <a:fillRect l="-1940" t="-2716" r="-754" b="-44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7723595-2883-C157-81FB-D2943A41A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86" y="2123268"/>
            <a:ext cx="6208966" cy="457101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1D0854-E198-331E-3759-410636D645A4}"/>
              </a:ext>
            </a:extLst>
          </p:cNvPr>
          <p:cNvCxnSpPr>
            <a:cxnSpLocks/>
          </p:cNvCxnSpPr>
          <p:nvPr/>
        </p:nvCxnSpPr>
        <p:spPr>
          <a:xfrm flipH="1" flipV="1">
            <a:off x="4742481" y="2645044"/>
            <a:ext cx="1488705" cy="516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D127AA8-0467-4E95-5C7C-9EB7F5265BA0}"/>
              </a:ext>
            </a:extLst>
          </p:cNvPr>
          <p:cNvCxnSpPr>
            <a:cxnSpLocks/>
          </p:cNvCxnSpPr>
          <p:nvPr/>
        </p:nvCxnSpPr>
        <p:spPr>
          <a:xfrm flipH="1" flipV="1">
            <a:off x="4954292" y="3042834"/>
            <a:ext cx="1355760" cy="5321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73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57489956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Economic impact of recommenders is massive!</a:t>
            </a:r>
          </a:p>
          <a:p>
            <a:r>
              <a:rPr lang="en-US" dirty="0"/>
              <a:t>Online catalogs have a long tail</a:t>
            </a:r>
          </a:p>
          <a:p>
            <a:pPr lvl="1"/>
            <a:r>
              <a:rPr lang="en-US" dirty="0"/>
              <a:t>Many rarely purchased and reviewed items</a:t>
            </a:r>
          </a:p>
          <a:p>
            <a:pPr lvl="1"/>
            <a:r>
              <a:rPr lang="en-US" dirty="0"/>
              <a:t>Users will not find items in the tail without a recommender</a:t>
            </a:r>
          </a:p>
          <a:p>
            <a:r>
              <a:rPr lang="en-US" dirty="0"/>
              <a:t>Recommender algorithms connect users with items</a:t>
            </a:r>
          </a:p>
          <a:p>
            <a:r>
              <a:rPr lang="en-US" dirty="0"/>
              <a:t>Creating a good recommender algorithm for the real-world is hard!</a:t>
            </a:r>
          </a:p>
          <a:p>
            <a:pPr lvl="1"/>
            <a:r>
              <a:rPr lang="en-US" dirty="0"/>
              <a:t>People have complex and variable behavior</a:t>
            </a:r>
          </a:p>
          <a:p>
            <a:pPr lvl="1"/>
            <a:r>
              <a:rPr lang="en-US" dirty="0"/>
              <a:t>User ratings are not constant with time</a:t>
            </a:r>
          </a:p>
          <a:p>
            <a:pPr lvl="1"/>
            <a:r>
              <a:rPr lang="en-US" dirty="0"/>
              <a:t>Cold start problem for new items</a:t>
            </a:r>
          </a:p>
          <a:p>
            <a:pPr lvl="1"/>
            <a:r>
              <a:rPr lang="en-US" dirty="0"/>
              <a:t>Cold start problem for new users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3948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Many algorithms have been tried to find recommendations</a:t>
            </a:r>
          </a:p>
          <a:p>
            <a:r>
              <a:rPr lang="en-US" b="1" dirty="0"/>
              <a:t>Content based systems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Find items with common properties</a:t>
            </a:r>
          </a:p>
          <a:p>
            <a:pPr lvl="1"/>
            <a:r>
              <a:rPr lang="en-US" dirty="0"/>
              <a:t>Related to frequent item set algorithms</a:t>
            </a:r>
          </a:p>
          <a:p>
            <a:r>
              <a:rPr lang="en-US" b="1" dirty="0"/>
              <a:t>Collaborative filtering</a:t>
            </a:r>
            <a:endParaRPr lang="en-US" dirty="0"/>
          </a:p>
          <a:p>
            <a:pPr lvl="1"/>
            <a:r>
              <a:rPr lang="en-US" dirty="0"/>
              <a:t>Based on similarity between items and between users</a:t>
            </a:r>
          </a:p>
          <a:p>
            <a:pPr lvl="1"/>
            <a:r>
              <a:rPr lang="en-US" dirty="0"/>
              <a:t>Widely used algorithms</a:t>
            </a:r>
          </a:p>
          <a:p>
            <a:pPr lvl="1"/>
            <a:r>
              <a:rPr lang="en-US" dirty="0"/>
              <a:t>Has cold-start problem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59302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Latent factor methods</a:t>
                </a:r>
                <a:r>
                  <a:rPr lang="en-US" dirty="0"/>
                  <a:t> are powerful models</a:t>
                </a:r>
              </a:p>
              <a:p>
                <a:r>
                  <a:rPr lang="en-US" dirty="0"/>
                  <a:t>Decompose utility matrix into item and user latent factors, PQ</a:t>
                </a:r>
                <a:r>
                  <a:rPr lang="en-US" baseline="30000" dirty="0"/>
                  <a:t>T</a:t>
                </a:r>
              </a:p>
              <a:p>
                <a:pPr lvl="1"/>
                <a:r>
                  <a:rPr lang="en-US" dirty="0"/>
                  <a:t>Efficiently learn factor weights with SGD </a:t>
                </a:r>
              </a:p>
              <a:p>
                <a:pPr lvl="1"/>
                <a:r>
                  <a:rPr lang="en-US" dirty="0"/>
                  <a:t>Predict missing ratings by product PQ</a:t>
                </a:r>
                <a:r>
                  <a:rPr lang="en-US" baseline="30000" dirty="0"/>
                  <a:t>T</a:t>
                </a:r>
              </a:p>
              <a:p>
                <a:r>
                  <a:rPr lang="en-US" dirty="0"/>
                  <a:t>Improve with baseline functions</a:t>
                </a:r>
              </a:p>
              <a:p>
                <a:pPr lvl="1"/>
                <a:r>
                  <a:rPr lang="en-US" dirty="0"/>
                  <a:t>Average rating</a:t>
                </a:r>
              </a:p>
              <a:p>
                <a:pPr lvl="1"/>
                <a:r>
                  <a:rPr lang="en-US" dirty="0"/>
                  <a:t>Average user rating</a:t>
                </a:r>
              </a:p>
              <a:p>
                <a:pPr lvl="1"/>
                <a:r>
                  <a:rPr lang="en-US" dirty="0"/>
                  <a:t>Average item rating</a:t>
                </a:r>
              </a:p>
              <a:p>
                <a:r>
                  <a:rPr lang="en-US" dirty="0"/>
                  <a:t>Evaluate recommenders</a:t>
                </a:r>
              </a:p>
              <a:p>
                <a:pPr lvl="1"/>
                <a:r>
                  <a:rPr lang="en-US" dirty="0"/>
                  <a:t>RMSE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𝑅𝑒𝑐𝑎𝑙𝑙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@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@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perform cross validation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1870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14383</TotalTime>
  <Words>6245</Words>
  <Application>Microsoft Office PowerPoint</Application>
  <PresentationFormat>Widescreen</PresentationFormat>
  <Paragraphs>1896</Paragraphs>
  <Slides>98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06" baseType="lpstr">
      <vt:lpstr>Arial</vt:lpstr>
      <vt:lpstr>Calibri</vt:lpstr>
      <vt:lpstr>Calibri Light</vt:lpstr>
      <vt:lpstr>Cambria Math</vt:lpstr>
      <vt:lpstr>Segoe UI Light</vt:lpstr>
      <vt:lpstr>Segoe UI Symbol</vt:lpstr>
      <vt:lpstr>Symbol</vt:lpstr>
      <vt:lpstr>Office Theme</vt:lpstr>
      <vt:lpstr>CSCI E-108 Data Mining, Exploration and Discovery Learning to Rank and Recommender Algorithms</vt:lpstr>
      <vt:lpstr>Why Recommender Systems?</vt:lpstr>
      <vt:lpstr>Why Recommender Systems?</vt:lpstr>
      <vt:lpstr>Why Recommender Systems?</vt:lpstr>
      <vt:lpstr>Recommender Systems</vt:lpstr>
      <vt:lpstr>Recommender Systems</vt:lpstr>
      <vt:lpstr>Recommender Systems</vt:lpstr>
      <vt:lpstr>Recommender Systems</vt:lpstr>
      <vt:lpstr>Dataset</vt:lpstr>
      <vt:lpstr>PowerPoint Presentation</vt:lpstr>
      <vt:lpstr>Why is Making a Good Recommender Hard? </vt:lpstr>
      <vt:lpstr>Why is Making a Good Recommender Hard? </vt:lpstr>
      <vt:lpstr>Why is Making a Good Recommender Hard? </vt:lpstr>
      <vt:lpstr>Why is Making a Good Recommender Hard? </vt:lpstr>
      <vt:lpstr>Why is Making a Good Recommender Hard? </vt:lpstr>
      <vt:lpstr>Why is Making a Good Recommender Hard? </vt:lpstr>
      <vt:lpstr>PowerPoint Presentation</vt:lpstr>
      <vt:lpstr>General Recommender Model</vt:lpstr>
      <vt:lpstr>Representation for Recommender Algorithms </vt:lpstr>
      <vt:lpstr>Representation for Recommender Algorithms </vt:lpstr>
      <vt:lpstr>Representation for Recommender Algorithms </vt:lpstr>
      <vt:lpstr>Representation for Recommender Algorithms </vt:lpstr>
      <vt:lpstr>Representation for Recommender Algorithms </vt:lpstr>
      <vt:lpstr>Representation for Recommender Algorithms </vt:lpstr>
      <vt:lpstr>Representation for Recommender Algorithms </vt:lpstr>
      <vt:lpstr>PowerPoint Presentation</vt:lpstr>
      <vt:lpstr>Recommender Systems</vt:lpstr>
      <vt:lpstr>Embedding is Essential for Recommender Algorithms</vt:lpstr>
      <vt:lpstr>Embedding is Essential for Recommender Algorithms</vt:lpstr>
      <vt:lpstr>Embedding is Essential for Recommender Algorithms</vt:lpstr>
      <vt:lpstr>Embedding is Essential for Recommender Algorithms</vt:lpstr>
      <vt:lpstr>Embedding is Essential for Recommender Algorithms</vt:lpstr>
      <vt:lpstr>Embedding is Essential for Recommender Algorithms</vt:lpstr>
      <vt:lpstr>Embedding is Essential for Recommender Algorithms</vt:lpstr>
      <vt:lpstr>PowerPoint Presentation</vt:lpstr>
      <vt:lpstr>Content Based Recommenders</vt:lpstr>
      <vt:lpstr>Content Based Recommenders</vt:lpstr>
      <vt:lpstr>Content Based Recommenders</vt:lpstr>
      <vt:lpstr>Content Based Recommenders</vt:lpstr>
      <vt:lpstr>Content Based Recommenders</vt:lpstr>
      <vt:lpstr>Content Based Recommenders</vt:lpstr>
      <vt:lpstr>Content Based Recommenders</vt:lpstr>
      <vt:lpstr>PowerPoint Presentation</vt:lpstr>
      <vt:lpstr>Collaborative Filter Recommenders</vt:lpstr>
      <vt:lpstr>Collaborative Filter Recommenders</vt:lpstr>
      <vt:lpstr>Collaborative Filter Recommenders</vt:lpstr>
      <vt:lpstr>Collaborative Filter Recommenders</vt:lpstr>
      <vt:lpstr>Collaborative Filter Recommenders</vt:lpstr>
      <vt:lpstr>Collaborative Filter Recommenders</vt:lpstr>
      <vt:lpstr>PowerPoint Presentation</vt:lpstr>
      <vt:lpstr>Evaluating Recommenders</vt:lpstr>
      <vt:lpstr>Evaluating Recommenders</vt:lpstr>
      <vt:lpstr>Evaluating Recommenders</vt:lpstr>
      <vt:lpstr>Evaluating Recommenders</vt:lpstr>
      <vt:lpstr>PowerPoint Presentation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PowerPoint Presentation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PowerPoint Presentation</vt:lpstr>
      <vt:lpstr>Latent Factor Recommenders</vt:lpstr>
      <vt:lpstr>Latent Factor Recommenders</vt:lpstr>
      <vt:lpstr>Latent Factor Recommenders</vt:lpstr>
      <vt:lpstr>Latent Factor Recommenders</vt:lpstr>
      <vt:lpstr>PowerPoint Presentation</vt:lpstr>
      <vt:lpstr>Complex recommenders </vt:lpstr>
      <vt:lpstr>Hybrid Recommenders</vt:lpstr>
      <vt:lpstr>Recommender Ensembles</vt:lpstr>
      <vt:lpstr>PowerPoint Presentation</vt:lpstr>
      <vt:lpstr>Neural Collaborative Filtering</vt:lpstr>
      <vt:lpstr>Neural Collaborative Filtering</vt:lpstr>
      <vt:lpstr>Neural Collaborative Filtering</vt:lpstr>
      <vt:lpstr>Wide and Deep Architectures </vt:lpstr>
      <vt:lpstr>Wide and Deep Architectures </vt:lpstr>
      <vt:lpstr>Wide and Deep Architectures </vt:lpstr>
      <vt:lpstr>Two-Tower Architectures </vt:lpstr>
      <vt:lpstr>Mixed Negative Sampling</vt:lpstr>
      <vt:lpstr>Mixed Negative Sampling</vt:lpstr>
      <vt:lpstr>DHEN, Deep and Hierarchical Ensemble Recommender</vt:lpstr>
      <vt:lpstr>DHEN, Deep and Hierarchical Ensemble Recommender</vt:lpstr>
      <vt:lpstr>DHEN, Deep and Hierarchical Ensemble Recommender</vt:lpstr>
      <vt:lpstr>DHEN, Deep and Hierarchical Ensemble Recommender</vt:lpstr>
      <vt:lpstr>PowerPoint Presentation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639</cp:revision>
  <dcterms:created xsi:type="dcterms:W3CDTF">2020-08-19T23:28:02Z</dcterms:created>
  <dcterms:modified xsi:type="dcterms:W3CDTF">2025-10-25T00:41:10Z</dcterms:modified>
</cp:coreProperties>
</file>