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70" r:id="rId4"/>
    <p:sldId id="271" r:id="rId5"/>
    <p:sldId id="272" r:id="rId6"/>
    <p:sldId id="276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6832" autoAdjust="0"/>
  </p:normalViewPr>
  <p:slideViewPr>
    <p:cSldViewPr snapToGrid="0">
      <p:cViewPr varScale="1">
        <p:scale>
          <a:sx n="54" d="100"/>
          <a:sy n="54" d="100"/>
        </p:scale>
        <p:origin x="2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756E5-FDAB-4A6D-B7AD-BECA654E6B59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56D71-CF67-4C2A-8542-2CC1126561C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4153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56D71-CF67-4C2A-8542-2CC1126561C5}" type="slidenum">
              <a:rPr lang="en-ZW" smtClean="0"/>
              <a:t>2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5860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56D71-CF67-4C2A-8542-2CC1126561C5}" type="slidenum">
              <a:rPr lang="en-ZW" smtClean="0"/>
              <a:t>3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4460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56D71-CF67-4C2A-8542-2CC1126561C5}" type="slidenum">
              <a:rPr lang="en-ZW" smtClean="0"/>
              <a:t>4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2297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56D71-CF67-4C2A-8542-2CC1126561C5}" type="slidenum">
              <a:rPr lang="en-ZW" smtClean="0"/>
              <a:t>5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6599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56D71-CF67-4C2A-8542-2CC1126561C5}" type="slidenum">
              <a:rPr lang="en-ZW" smtClean="0"/>
              <a:t>6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95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56D71-CF67-4C2A-8542-2CC1126561C5}" type="slidenum">
              <a:rPr lang="en-ZW" smtClean="0"/>
              <a:t>7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2959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56D71-CF67-4C2A-8542-2CC1126561C5}" type="slidenum">
              <a:rPr lang="en-ZW" smtClean="0"/>
              <a:t>8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4817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56D71-CF67-4C2A-8542-2CC1126561C5}" type="slidenum">
              <a:rPr lang="en-ZW" smtClean="0"/>
              <a:t>9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6686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232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772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114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88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1796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69580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57330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6280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166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8478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8852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8938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9765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8574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0858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5307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2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94F2D7-C362-4C33-9E4D-A934E4CD05D2}" type="datetimeFigureOut">
              <a:rPr lang="en-ZW" smtClean="0"/>
              <a:t>20/1/2016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B61E62F-30DD-45BE-82D7-C46A9DFEEB8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77940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044368" cy="2971801"/>
          </a:xfrm>
        </p:spPr>
        <p:txBody>
          <a:bodyPr>
            <a:normAutofit/>
          </a:bodyPr>
          <a:lstStyle/>
          <a:p>
            <a:pPr algn="ctr" rtl="1"/>
            <a:r>
              <a:rPr lang="en-US" sz="6000" b="1" i="1" dirty="0" err="1">
                <a:effectLst/>
              </a:rPr>
              <a:t>.Net</a:t>
            </a:r>
            <a:r>
              <a:rPr lang="en-US" sz="6000" b="1" i="1" dirty="0">
                <a:effectLst/>
              </a:rPr>
              <a:t> Decompile </a:t>
            </a:r>
            <a:r>
              <a:rPr lang="en-US" sz="6000" b="1" i="1" dirty="0" smtClean="0">
                <a:effectLst/>
              </a:rPr>
              <a:t>To </a:t>
            </a:r>
            <a:r>
              <a:rPr lang="en-US" sz="6000" b="1" dirty="0">
                <a:effectLst/>
              </a:rPr>
              <a:t> Concept Explorer </a:t>
            </a:r>
            <a:endParaRPr lang="en-US" sz="6000" b="1" i="1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19881"/>
            <a:ext cx="9144000" cy="75402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Netanel</a:t>
            </a:r>
            <a:r>
              <a:rPr lang="en-US" dirty="0" smtClean="0"/>
              <a:t> Ohayon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2557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8" y="204581"/>
            <a:ext cx="8534400" cy="1507067"/>
          </a:xfrm>
        </p:spPr>
        <p:txBody>
          <a:bodyPr/>
          <a:lstStyle/>
          <a:p>
            <a:r>
              <a:rPr lang="en-ZW" b="1" cap="none" dirty="0" smtClean="0"/>
              <a:t>Problem statement 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68" y="2001417"/>
            <a:ext cx="11385208" cy="3615267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ישנם מספר כלים המבצעים ניתוח של צימוד רכיבי תוכנה חלקם נלמדו בקורס כגון </a:t>
            </a:r>
            <a:r>
              <a:rPr lang="en-US" dirty="0"/>
              <a:t>Concept Explorer   </a:t>
            </a:r>
            <a:r>
              <a:rPr lang="he-IL" dirty="0"/>
              <a:t>  ו </a:t>
            </a:r>
            <a:r>
              <a:rPr lang="en-US" dirty="0" err="1"/>
              <a:t>modolizer</a:t>
            </a:r>
            <a:endParaRPr lang="en-US" i="1" dirty="0"/>
          </a:p>
          <a:p>
            <a:pPr algn="r" rtl="1"/>
            <a:r>
              <a:rPr lang="he-IL" dirty="0"/>
              <a:t>רוב הכלים שנסקרו בקורס עובדים רק עבור שפת </a:t>
            </a:r>
            <a:r>
              <a:rPr lang="en-US" dirty="0"/>
              <a:t>JAVA</a:t>
            </a:r>
            <a:r>
              <a:rPr lang="he-IL" dirty="0"/>
              <a:t> ואינם תומכים בשפות אחרות, כמו כן הכלים הקיימים מוגבלים כול אחד בתחומו.</a:t>
            </a:r>
            <a:endParaRPr lang="en-US" i="1" dirty="0"/>
          </a:p>
          <a:p>
            <a:pPr algn="r" rtl="1"/>
            <a:r>
              <a:rPr lang="en-US" dirty="0"/>
              <a:t>Concept Explorer </a:t>
            </a:r>
            <a:r>
              <a:rPr lang="he-IL" dirty="0"/>
              <a:t>– הכלי אינו יודע לבצע סריקה דינמית של רכיבי מערכת ודורש הכנסה ידנית של נתוני המערכת, כמו כן כול שינוי שמתבצע במבנה המערכת או בפונקציונליות דורש עריכה מחדש של הנתונים.</a:t>
            </a:r>
            <a:endParaRPr lang="en-US" i="1" dirty="0"/>
          </a:p>
          <a:p>
            <a:pPr algn="r" rtl="1"/>
            <a:r>
              <a:rPr lang="he-IL" dirty="0"/>
              <a:t>הכלי אינו תלוי שפה זהו כלי ויזואלי בלבד.</a:t>
            </a:r>
            <a:endParaRPr lang="en-US" i="1" dirty="0"/>
          </a:p>
          <a:p>
            <a:pPr algn="r" rtl="1"/>
            <a:r>
              <a:rPr lang="en-US" dirty="0" err="1"/>
              <a:t>modolizer</a:t>
            </a:r>
            <a:r>
              <a:rPr lang="he-IL" dirty="0" smtClean="0"/>
              <a:t>– </a:t>
            </a:r>
            <a:r>
              <a:rPr lang="he-IL" dirty="0"/>
              <a:t>הכלי מבצע סריקה דינמית על קוד ש ובונה את התלויות בין המחלקות הכלי תומך בתצוגה ויזואלית של התליות בין המחלקות.</a:t>
            </a:r>
            <a:endParaRPr lang="en-US" dirty="0"/>
          </a:p>
          <a:p>
            <a:pPr algn="r" rtl="1"/>
            <a:r>
              <a:rPr lang="he-IL" dirty="0"/>
              <a:t>כלי זה עבוד רק עבור קוד שנכתב בשפת</a:t>
            </a:r>
            <a:r>
              <a:rPr lang="he-IL" b="1" i="1" dirty="0"/>
              <a:t> </a:t>
            </a:r>
            <a:r>
              <a:rPr lang="en-US" b="1" i="1" dirty="0"/>
              <a:t>JAVA</a:t>
            </a:r>
            <a:endParaRPr lang="en-US" dirty="0"/>
          </a:p>
          <a:p>
            <a:endParaRPr lang="en-ZW" b="1" dirty="0" smtClean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6423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8" y="204581"/>
            <a:ext cx="8534400" cy="1507067"/>
          </a:xfrm>
        </p:spPr>
        <p:txBody>
          <a:bodyPr/>
          <a:lstStyle/>
          <a:p>
            <a:r>
              <a:rPr lang="en-US" dirty="0" smtClean="0"/>
              <a:t>Suggested solution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282961"/>
            <a:ext cx="11367407" cy="5085183"/>
          </a:xfrm>
        </p:spPr>
        <p:txBody>
          <a:bodyPr>
            <a:normAutofit/>
          </a:bodyPr>
          <a:lstStyle/>
          <a:p>
            <a:pPr algn="r" rtl="1">
              <a:lnSpc>
                <a:spcPct val="170000"/>
              </a:lnSpc>
            </a:pPr>
            <a:endParaRPr lang="en-ZW" sz="2000" dirty="0">
              <a:solidFill>
                <a:srgbClr val="FFFFFF"/>
              </a:solidFill>
              <a:latin typeface="Arial"/>
            </a:endParaRPr>
          </a:p>
          <a:p>
            <a:pPr algn="r" rtl="1"/>
            <a:r>
              <a:rPr lang="he-IL" sz="2000" dirty="0"/>
              <a:t>כיום אין פתרון אשר יודע לסרוק דינמית קוד שעבר הידור או לא בשפת </a:t>
            </a:r>
            <a:r>
              <a:rPr lang="en-US" sz="2000" dirty="0" err="1"/>
              <a:t>.Net</a:t>
            </a:r>
            <a:r>
              <a:rPr lang="en-US" sz="2000" dirty="0"/>
              <a:t> </a:t>
            </a:r>
            <a:r>
              <a:rPr lang="he-IL" sz="2000" dirty="0"/>
              <a:t>  כמו כן הכלים שאינם תלויים בשפה צריכים הזנה ידנית של הנתונים.</a:t>
            </a:r>
            <a:endParaRPr lang="en-US" sz="2000" dirty="0"/>
          </a:p>
          <a:p>
            <a:pPr algn="r" rtl="1"/>
            <a:r>
              <a:rPr lang="he-IL" sz="2000" dirty="0"/>
              <a:t>בפרויקט זה החלטתי לממש כלי עזר אשר יודע לבצע סריקה של קוד קיים שעבר הידור( ניתן לבצע גם סריקה על מחלקות שלא עברו קומפילציה עקב מגבלות זמן לא מומש).</a:t>
            </a:r>
            <a:endParaRPr lang="en-US" sz="2000" dirty="0"/>
          </a:p>
          <a:p>
            <a:pPr algn="r" rtl="1"/>
            <a:r>
              <a:rPr lang="he-IL" sz="2000" dirty="0"/>
              <a:t>הכלי שנבנה יודע לבנות את התליות בקוד שנסרק ולייצר מבנה נתונים דינמי המייצג את הקוד שנסרק .</a:t>
            </a:r>
            <a:endParaRPr lang="en-US" sz="2000" dirty="0"/>
          </a:p>
          <a:p>
            <a:pPr algn="r" rtl="1"/>
            <a:r>
              <a:rPr lang="he-IL" sz="2000" dirty="0"/>
              <a:t>לאחר ביצוע הסריקה ניתן לבצע עם מבנה הנתונים מספר פעולות שכאשר לצורך הפרויקט התבצע המרה של המידע לפורמט שהכלי </a:t>
            </a:r>
            <a:r>
              <a:rPr lang="en-US" sz="2000" dirty="0"/>
              <a:t> Concept Explorer </a:t>
            </a:r>
            <a:r>
              <a:rPr lang="he-IL" sz="2000" dirty="0"/>
              <a:t> יודע לעבוד </a:t>
            </a:r>
            <a:r>
              <a:rPr lang="he-IL" sz="2000" dirty="0" err="1"/>
              <a:t>איתו</a:t>
            </a:r>
            <a:r>
              <a:rPr lang="he-IL" sz="2000" dirty="0"/>
              <a:t>.</a:t>
            </a:r>
            <a:endParaRPr lang="en-US" sz="2000" dirty="0"/>
          </a:p>
          <a:p>
            <a:pPr algn="r" rtl="1"/>
            <a:r>
              <a:rPr lang="he-IL" sz="2000" dirty="0"/>
              <a:t>לאחר יצוא המידע לפורמט הרצוי ניתן לטעון את הקובץ אל תוך הכלי ולקבל ייצוג ויזואלי של התליות.</a:t>
            </a:r>
            <a:endParaRPr lang="en-US" sz="2000" dirty="0"/>
          </a:p>
          <a:p>
            <a:pPr algn="r" rtl="1">
              <a:lnSpc>
                <a:spcPct val="170000"/>
              </a:lnSpc>
            </a:pPr>
            <a:endParaRPr lang="he-IL" sz="2000" dirty="0">
              <a:solidFill>
                <a:srgbClr val="FFFFFF"/>
              </a:solidFill>
              <a:latin typeface="Arial"/>
            </a:endParaRPr>
          </a:p>
          <a:p>
            <a:pPr algn="r" rtl="1"/>
            <a:endParaRPr lang="en-ZW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86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8" y="204581"/>
            <a:ext cx="8534400" cy="1507067"/>
          </a:xfrm>
        </p:spPr>
        <p:txBody>
          <a:bodyPr/>
          <a:lstStyle/>
          <a:p>
            <a:r>
              <a:rPr lang="en-US" dirty="0"/>
              <a:t>Experiment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282961"/>
            <a:ext cx="11367407" cy="5085183"/>
          </a:xfrm>
        </p:spPr>
        <p:txBody>
          <a:bodyPr>
            <a:normAutofit/>
          </a:bodyPr>
          <a:lstStyle/>
          <a:p>
            <a:pPr algn="r" rtl="1">
              <a:lnSpc>
                <a:spcPct val="170000"/>
              </a:lnSpc>
            </a:pPr>
            <a:endParaRPr lang="en-ZW" sz="2000" dirty="0">
              <a:solidFill>
                <a:srgbClr val="FFFFFF"/>
              </a:solidFill>
              <a:latin typeface="Arial"/>
            </a:endParaRPr>
          </a:p>
          <a:p>
            <a:pPr algn="r" rtl="1"/>
            <a:r>
              <a:rPr lang="he-IL" sz="2000" dirty="0"/>
              <a:t>לצורך בדיקת הכלי בניתי ייצוג של מערכת שנלקחה </a:t>
            </a:r>
            <a:r>
              <a:rPr lang="he-IL" sz="2000" dirty="0" smtClean="0"/>
              <a:t>המאמר</a:t>
            </a:r>
            <a:r>
              <a:rPr lang="en-US" sz="2000" dirty="0"/>
              <a:t> Linear Software Models: Standard Modularity Highlights Residual Coupling - </a:t>
            </a:r>
            <a:r>
              <a:rPr lang="en-US" sz="2000" dirty="0" err="1"/>
              <a:t>Iaakov</a:t>
            </a:r>
            <a:r>
              <a:rPr lang="en-US" sz="2000" dirty="0"/>
              <a:t> </a:t>
            </a:r>
            <a:r>
              <a:rPr lang="en-US" sz="2000" dirty="0" err="1" smtClean="0"/>
              <a:t>Exman</a:t>
            </a:r>
            <a:endParaRPr lang="he-IL" sz="2000" dirty="0" smtClean="0"/>
          </a:p>
          <a:p>
            <a:pPr algn="r" rtl="1"/>
            <a:r>
              <a:rPr lang="he-IL" sz="2000" dirty="0"/>
              <a:t>המערכת כללה 3 </a:t>
            </a:r>
            <a:r>
              <a:rPr lang="en-US" sz="2000" dirty="0"/>
              <a:t> - </a:t>
            </a:r>
            <a:r>
              <a:rPr lang="en-US" sz="2000" dirty="0" err="1"/>
              <a:t>Structors</a:t>
            </a:r>
            <a:r>
              <a:rPr lang="en-US" sz="2000" dirty="0"/>
              <a:t> GUI, Square, Circle  </a:t>
            </a:r>
            <a:r>
              <a:rPr lang="he-IL" sz="2000" dirty="0"/>
              <a:t>ואת  הפונקציונליות אשר הוצגה </a:t>
            </a:r>
            <a:r>
              <a:rPr lang="he-IL" sz="2000" dirty="0" smtClean="0"/>
              <a:t>במאמר</a:t>
            </a:r>
          </a:p>
          <a:p>
            <a:pPr algn="r" rtl="1"/>
            <a:r>
              <a:rPr lang="he-IL" sz="2000" dirty="0"/>
              <a:t>לאחר כתיבת המחלקות התבצע הידור של הקוד והרצה של הכלי על מנת לבצע סריקה של המחלקות, ממבנה הנתונים יצרתי קובץ </a:t>
            </a:r>
            <a:r>
              <a:rPr lang="en-US" sz="2000" dirty="0"/>
              <a:t>XML  </a:t>
            </a:r>
            <a:r>
              <a:rPr lang="he-IL" sz="2000" dirty="0"/>
              <a:t>  בפורמט </a:t>
            </a:r>
            <a:r>
              <a:rPr lang="en-US" sz="2000" dirty="0" err="1"/>
              <a:t>Cex</a:t>
            </a:r>
            <a:r>
              <a:rPr lang="en-US" sz="2000" dirty="0"/>
              <a:t> </a:t>
            </a:r>
            <a:r>
              <a:rPr lang="he-IL" sz="2000" dirty="0"/>
              <a:t> המכיל את </a:t>
            </a:r>
            <a:r>
              <a:rPr lang="he-IL" sz="2000" dirty="0" err="1"/>
              <a:t>יצוג</a:t>
            </a:r>
            <a:r>
              <a:rPr lang="he-IL" sz="2000" dirty="0"/>
              <a:t> המידע בפורמט ש </a:t>
            </a:r>
            <a:r>
              <a:rPr lang="en-US" sz="2000" dirty="0"/>
              <a:t>Concept Explorer</a:t>
            </a:r>
            <a:r>
              <a:rPr lang="he-IL" sz="2000" dirty="0"/>
              <a:t> יודע לקרוא וטענתי אותו למערכת.</a:t>
            </a:r>
            <a:r>
              <a:rPr lang="en-US" sz="2000" dirty="0"/>
              <a:t/>
            </a:r>
            <a:br>
              <a:rPr lang="en-US" sz="2000" dirty="0"/>
            </a:br>
            <a:endParaRPr lang="he-IL" sz="2000" dirty="0">
              <a:solidFill>
                <a:srgbClr val="FFFFFF"/>
              </a:solidFill>
              <a:latin typeface="Arial"/>
            </a:endParaRPr>
          </a:p>
          <a:p>
            <a:pPr algn="r" rtl="1"/>
            <a:endParaRPr lang="en-US" sz="2000" dirty="0"/>
          </a:p>
          <a:p>
            <a:pPr marL="0" indent="0" algn="r" rtl="1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he-IL" sz="2000" dirty="0">
              <a:solidFill>
                <a:srgbClr val="FFFFFF"/>
              </a:solidFill>
              <a:latin typeface="Arial"/>
            </a:endParaRPr>
          </a:p>
          <a:p>
            <a:pPr algn="r" rtl="1"/>
            <a:endParaRPr lang="en-ZW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34353" y="3926542"/>
            <a:ext cx="9897036" cy="24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8" y="204581"/>
            <a:ext cx="8534400" cy="1507067"/>
          </a:xfrm>
        </p:spPr>
        <p:txBody>
          <a:bodyPr/>
          <a:lstStyle/>
          <a:p>
            <a:r>
              <a:rPr lang="en-US" dirty="0" smtClean="0"/>
              <a:t>Dynamic data structure 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282961"/>
            <a:ext cx="11367407" cy="5085183"/>
          </a:xfrm>
        </p:spPr>
        <p:txBody>
          <a:bodyPr>
            <a:normAutofit/>
          </a:bodyPr>
          <a:lstStyle/>
          <a:p>
            <a:pPr algn="r" rtl="1">
              <a:lnSpc>
                <a:spcPct val="170000"/>
              </a:lnSpc>
            </a:pPr>
            <a:endParaRPr lang="en-ZW" sz="2000" dirty="0">
              <a:solidFill>
                <a:srgbClr val="FFFFFF"/>
              </a:solidFill>
              <a:latin typeface="Arial"/>
            </a:endParaRPr>
          </a:p>
          <a:p>
            <a:pPr algn="r" rtl="1"/>
            <a:r>
              <a:rPr lang="he-IL" sz="2000" dirty="0" smtClean="0"/>
              <a:t>בזמן ריצת הקוד הכלי מייצר מבנה נתונים המייצג את התלויות  בין ה </a:t>
            </a:r>
            <a:r>
              <a:rPr lang="en-US" sz="2000" dirty="0" err="1" smtClean="0"/>
              <a:t>structors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he-IL" sz="2000" dirty="0" smtClean="0"/>
              <a:t> ל </a:t>
            </a:r>
            <a:r>
              <a:rPr lang="en-US" sz="2000" dirty="0" smtClean="0"/>
              <a:t>  functional</a:t>
            </a:r>
            <a:endParaRPr lang="he-IL" sz="2000" dirty="0" smtClean="0"/>
          </a:p>
          <a:p>
            <a:pPr algn="r" rtl="1"/>
            <a:r>
              <a:rPr lang="he-IL" sz="2000" dirty="0" smtClean="0"/>
              <a:t>ניתן להשתמש במבנה הזה ולייצא את התליות בכול פורמט שנבחר בפרויקט זה בחרתי לייצא את זה ל  פורמט של </a:t>
            </a:r>
            <a:r>
              <a:rPr lang="en-US" sz="2000" dirty="0" smtClean="0"/>
              <a:t> </a:t>
            </a:r>
            <a:r>
              <a:rPr lang="en-US" sz="2000" dirty="0" err="1" smtClean="0"/>
              <a:t>Conceft</a:t>
            </a:r>
            <a:r>
              <a:rPr lang="en-US" sz="2000" dirty="0" smtClean="0"/>
              <a:t> Explorer </a:t>
            </a:r>
            <a:endParaRPr lang="en-US" sz="2000" dirty="0" smtClean="0"/>
          </a:p>
          <a:p>
            <a:pPr marL="0" indent="0" algn="r" rtl="1">
              <a:buNone/>
            </a:pPr>
            <a:endParaRPr lang="en-ZW" sz="2000" dirty="0" smtClean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buNone/>
            </a:pPr>
            <a:r>
              <a:rPr lang="he-IL" sz="20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ZW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52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8" y="204581"/>
            <a:ext cx="8534400" cy="1507067"/>
          </a:xfrm>
        </p:spPr>
        <p:txBody>
          <a:bodyPr/>
          <a:lstStyle/>
          <a:p>
            <a:r>
              <a:rPr lang="en-US" dirty="0" smtClean="0"/>
              <a:t>Results 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282961"/>
            <a:ext cx="11367407" cy="5085183"/>
          </a:xfrm>
        </p:spPr>
        <p:txBody>
          <a:bodyPr>
            <a:normAutofit/>
          </a:bodyPr>
          <a:lstStyle/>
          <a:p>
            <a:pPr algn="r" rtl="1">
              <a:lnSpc>
                <a:spcPct val="170000"/>
              </a:lnSpc>
            </a:pPr>
            <a:endParaRPr lang="en-ZW" sz="2000" dirty="0">
              <a:solidFill>
                <a:srgbClr val="FFFFFF"/>
              </a:solidFill>
              <a:latin typeface="Arial"/>
            </a:endParaRPr>
          </a:p>
          <a:p>
            <a:pPr algn="r" rtl="1"/>
            <a:r>
              <a:rPr lang="he-IL" sz="2000" dirty="0"/>
              <a:t>הניסוי כלל בניה ידנית של המבנה ב </a:t>
            </a:r>
            <a:r>
              <a:rPr lang="en-US" sz="2000" dirty="0"/>
              <a:t>Concept Explorer </a:t>
            </a:r>
            <a:r>
              <a:rPr lang="he-IL" sz="2000" dirty="0"/>
              <a:t> והשוואתו עם התוצאה שהכלי הפיק </a:t>
            </a:r>
            <a:endParaRPr lang="en-US" sz="2000" dirty="0"/>
          </a:p>
          <a:p>
            <a:pPr algn="r" rtl="1"/>
            <a:r>
              <a:rPr lang="he-IL" sz="2000" dirty="0"/>
              <a:t>המבנה והשריג אחדים הן  ב </a:t>
            </a:r>
            <a:r>
              <a:rPr lang="en-US" sz="2000" dirty="0" err="1"/>
              <a:t>Structors</a:t>
            </a:r>
            <a:r>
              <a:rPr lang="he-IL" sz="2000" dirty="0"/>
              <a:t>  ו ב </a:t>
            </a:r>
            <a:r>
              <a:rPr lang="en-US" sz="2000" dirty="0"/>
              <a:t>functional </a:t>
            </a:r>
            <a:r>
              <a:rPr lang="he-IL" sz="2000" dirty="0"/>
              <a:t> לזה שיצר הכלי באופן אוטומטי </a:t>
            </a:r>
            <a:endParaRPr lang="en-US" sz="2000" dirty="0"/>
          </a:p>
          <a:p>
            <a:pPr marL="0" indent="0" algn="r" rtl="1">
              <a:buNone/>
            </a:pPr>
            <a:endParaRPr lang="en-ZW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49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8" y="204581"/>
            <a:ext cx="8534400" cy="1507067"/>
          </a:xfrm>
        </p:spPr>
        <p:txBody>
          <a:bodyPr/>
          <a:lstStyle/>
          <a:p>
            <a:r>
              <a:rPr lang="en-US" dirty="0" smtClean="0"/>
              <a:t>Tool  output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282961"/>
            <a:ext cx="11367407" cy="5085183"/>
          </a:xfrm>
        </p:spPr>
        <p:txBody>
          <a:bodyPr>
            <a:normAutofit/>
          </a:bodyPr>
          <a:lstStyle/>
          <a:p>
            <a:pPr algn="r" rtl="1">
              <a:lnSpc>
                <a:spcPct val="170000"/>
              </a:lnSpc>
            </a:pPr>
            <a:endParaRPr lang="en-ZW" sz="2000" dirty="0">
              <a:solidFill>
                <a:srgbClr val="FFFFFF"/>
              </a:solidFill>
              <a:latin typeface="Arial"/>
            </a:endParaRPr>
          </a:p>
          <a:p>
            <a:pPr marL="0" indent="0" algn="r" rtl="1">
              <a:buNone/>
            </a:pPr>
            <a:endParaRPr lang="en-ZW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04047" y="1877428"/>
            <a:ext cx="10542494" cy="1188501"/>
          </a:xfrm>
          <a:prstGeom prst="rect">
            <a:avLst/>
          </a:prstGeom>
        </p:spPr>
      </p:pic>
      <p:pic>
        <p:nvPicPr>
          <p:cNvPr id="6" name="תמונה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12" y="3539746"/>
            <a:ext cx="3037840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8" y="204581"/>
            <a:ext cx="8534400" cy="1507067"/>
          </a:xfrm>
        </p:spPr>
        <p:txBody>
          <a:bodyPr/>
          <a:lstStyle/>
          <a:p>
            <a:r>
              <a:rPr lang="en-US" dirty="0" smtClean="0"/>
              <a:t>Manual Input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282961"/>
            <a:ext cx="11367407" cy="5085183"/>
          </a:xfrm>
        </p:spPr>
        <p:txBody>
          <a:bodyPr>
            <a:normAutofit/>
          </a:bodyPr>
          <a:lstStyle/>
          <a:p>
            <a:pPr algn="r" rtl="1">
              <a:lnSpc>
                <a:spcPct val="170000"/>
              </a:lnSpc>
            </a:pPr>
            <a:endParaRPr lang="en-ZW" sz="2000" dirty="0">
              <a:solidFill>
                <a:srgbClr val="FFFFFF"/>
              </a:solidFill>
              <a:latin typeface="Arial"/>
            </a:endParaRPr>
          </a:p>
          <a:p>
            <a:pPr marL="0" indent="0" algn="r" rtl="1">
              <a:buNone/>
            </a:pPr>
            <a:endParaRPr lang="en-ZW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7" name="תמונה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567" y="1832757"/>
            <a:ext cx="10990761" cy="2416513"/>
          </a:xfrm>
          <a:prstGeom prst="rect">
            <a:avLst/>
          </a:prstGeom>
        </p:spPr>
      </p:pic>
      <p:pic>
        <p:nvPicPr>
          <p:cNvPr id="8" name="תמונה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37" y="4370379"/>
            <a:ext cx="2805793" cy="227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68" y="204581"/>
            <a:ext cx="8534400" cy="150706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282961"/>
            <a:ext cx="11367407" cy="5085183"/>
          </a:xfrm>
        </p:spPr>
        <p:txBody>
          <a:bodyPr>
            <a:normAutofit/>
          </a:bodyPr>
          <a:lstStyle/>
          <a:p>
            <a:pPr algn="r" rtl="1">
              <a:lnSpc>
                <a:spcPct val="170000"/>
              </a:lnSpc>
            </a:pPr>
            <a:endParaRPr lang="en-ZW" sz="2000" dirty="0">
              <a:solidFill>
                <a:srgbClr val="FFFFFF"/>
              </a:solidFill>
              <a:latin typeface="Arial"/>
            </a:endParaRPr>
          </a:p>
          <a:p>
            <a:pPr marL="0" indent="0" algn="r" rtl="1">
              <a:buNone/>
            </a:pPr>
            <a:endParaRPr lang="en-ZW" sz="20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79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260</TotalTime>
  <Words>402</Words>
  <Application>Microsoft Office PowerPoint</Application>
  <PresentationFormat>מסך רחב</PresentationFormat>
  <Paragraphs>44</Paragraphs>
  <Slides>9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Gisha</vt:lpstr>
      <vt:lpstr>Miriam</vt:lpstr>
      <vt:lpstr>Depth</vt:lpstr>
      <vt:lpstr>.Net Decompile To  Concept Explorer </vt:lpstr>
      <vt:lpstr>Problem statement </vt:lpstr>
      <vt:lpstr>Suggested solution</vt:lpstr>
      <vt:lpstr>Experiment</vt:lpstr>
      <vt:lpstr>Dynamic data structure </vt:lpstr>
      <vt:lpstr>Results </vt:lpstr>
      <vt:lpstr>Tool  output</vt:lpstr>
      <vt:lpstr>Manual Input</vt:lpstr>
      <vt:lpstr>DEMO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 and the Art of Virtualization  </dc:title>
  <dc:creator>Ohayun, Netanel</dc:creator>
  <cp:lastModifiedBy>Ohayon Family</cp:lastModifiedBy>
  <cp:revision>58</cp:revision>
  <dcterms:created xsi:type="dcterms:W3CDTF">2016-01-03T15:47:18Z</dcterms:created>
  <dcterms:modified xsi:type="dcterms:W3CDTF">2016-01-20T22:11:06Z</dcterms:modified>
</cp:coreProperties>
</file>