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1F497D"/>
                </a:solidFill>
              </a:defRPr>
            </a:pPr>
            <a:r>
              <a:t>Photovoltaic Power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/>
            </a:pPr>
            <a:r>
              <a:t>Principles, Applications, and Future Trends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Environmental &amp; Social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Zero emissions during operation</a:t>
            </a:r>
          </a:p>
          <a:p>
            <a:pPr>
              <a:defRPr sz="2400"/>
            </a:pPr>
            <a:r>
              <a:t>• No noise pollution</a:t>
            </a:r>
          </a:p>
          <a:p>
            <a:pPr>
              <a:defRPr sz="2400"/>
            </a:pPr>
            <a:r>
              <a:t>• Long lifetime (20+ years guaranteed, much longer expected)</a:t>
            </a:r>
          </a:p>
          <a:p>
            <a:pPr>
              <a:defRPr sz="2400"/>
            </a:pPr>
            <a:r>
              <a:t>• Rural electrification in developing nations</a:t>
            </a:r>
          </a:p>
          <a:p>
            <a:pPr>
              <a:defRPr sz="2400"/>
            </a:pPr>
            <a:r>
              <a:t>• Energy independence and security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Continued efficiency improvements</a:t>
            </a:r>
          </a:p>
          <a:p>
            <a:pPr>
              <a:defRPr sz="2400"/>
            </a:pPr>
            <a:r>
              <a:t>• Further cost reductions through manufacturing scale</a:t>
            </a:r>
          </a:p>
          <a:p>
            <a:pPr>
              <a:defRPr sz="2400"/>
            </a:pPr>
            <a:r>
              <a:t>• Building integration becoming standard</a:t>
            </a:r>
          </a:p>
          <a:p>
            <a:pPr>
              <a:defRPr sz="2400"/>
            </a:pPr>
            <a:r>
              <a:t>• New materials and concepts (perovskites, organic PV)</a:t>
            </a:r>
          </a:p>
          <a:p>
            <a:pPr>
              <a:defRPr sz="2400"/>
            </a:pPr>
            <a:r>
              <a:t>• PV becoming mainstream electricity generation worldwide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Conclusion: PV Power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Universal applicability (solar radiation available everywhere)</a:t>
            </a:r>
          </a:p>
          <a:p>
            <a:pPr>
              <a:defRPr sz="2400"/>
            </a:pPr>
            <a:r>
              <a:t>• Modular nature (scalable from watts to megawatts)</a:t>
            </a:r>
          </a:p>
          <a:p>
            <a:pPr>
              <a:defRPr sz="2400"/>
            </a:pPr>
            <a:r>
              <a:t>• Reliability, long life, ease of use</a:t>
            </a:r>
          </a:p>
          <a:p>
            <a:pPr>
              <a:defRPr sz="2400"/>
            </a:pPr>
            <a:r>
              <a:t>• No emissions, no noise, minimal maintenance</a:t>
            </a:r>
          </a:p>
          <a:p>
            <a:pPr>
              <a:defRPr sz="2400"/>
            </a:pPr>
            <a:r>
              <a:t>• Continuing improvements in technology and cost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6000">
                <a:solidFill>
                  <a:srgbClr val="1F497D"/>
                </a:solidFill>
              </a:defRPr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What is Photovoltaic Technology?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One of only two methods to generate significant electric power</a:t>
            </a:r>
          </a:p>
          <a:p>
            <a:pPr>
              <a:defRPr sz="2400"/>
            </a:pPr>
            <a:r>
              <a:t>• Discovered by Becquerel in 1839, developed as power source in 1954</a:t>
            </a:r>
          </a:p>
          <a:p>
            <a:pPr>
              <a:defRPr sz="2400"/>
            </a:pPr>
            <a:r>
              <a:t>• Converts sunlight directly into electricity with no moving parts</a:t>
            </a:r>
          </a:p>
          <a:p>
            <a:pPr>
              <a:defRPr sz="2400"/>
            </a:pPr>
            <a:r>
              <a:t>• Based on semiconductor physics and the photovoltaic effect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How Photovoltaic Cells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1. Photons from sunlight strike semiconductor material</a:t>
            </a:r>
          </a:p>
          <a:p>
            <a:pPr>
              <a:defRPr sz="2400"/>
            </a:pPr>
            <a:r>
              <a:t>2. Photons with sufficient energy create electron-hole pairs</a:t>
            </a:r>
          </a:p>
          <a:p>
            <a:pPr>
              <a:defRPr sz="2400"/>
            </a:pPr>
            <a:r>
              <a:t>3. Built-in electric field at p-n junction separates charges</a:t>
            </a:r>
          </a:p>
          <a:p>
            <a:pPr>
              <a:defRPr sz="2400"/>
            </a:pPr>
            <a:r>
              <a:t>4. Electrons flow through external circuit as electric current</a:t>
            </a:r>
          </a:p>
          <a:p>
            <a:pPr>
              <a:defRPr sz="2400"/>
            </a:pPr>
            <a:r>
              <a:t>5. Typical silicon cells produce ~0.5-0.6V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The P-N Junction: Heart of a Solar Cell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P-type: Silicon doped with boron (has 'holes' or positive carriers)</a:t>
            </a:r>
          </a:p>
          <a:p>
            <a:pPr>
              <a:defRPr sz="2400"/>
            </a:pPr>
            <a:r>
              <a:t>• N-type: Silicon doped with phosphorus (has excess electrons)</a:t>
            </a:r>
          </a:p>
          <a:p>
            <a:pPr>
              <a:defRPr sz="2400"/>
            </a:pPr>
            <a:r>
              <a:t>• Junction creates built-in electric field and depletion region</a:t>
            </a:r>
          </a:p>
          <a:p>
            <a:pPr>
              <a:defRPr sz="2400"/>
            </a:pPr>
            <a:r>
              <a:t>• Light creates electron-hole pairs that are separated by this field</a:t>
            </a:r>
          </a:p>
          <a:p>
            <a:pPr>
              <a:defRPr sz="2400"/>
            </a:pPr>
            <a:r>
              <a:t>• This charge separation generates voltage and current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Electrical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Short-circuit current (Isc): Maximum current when V=0</a:t>
            </a:r>
          </a:p>
          <a:p>
            <a:pPr>
              <a:defRPr sz="2400"/>
            </a:pPr>
            <a:r>
              <a:t>• Open-circuit voltage (Voc): Maximum voltage when I=0</a:t>
            </a:r>
          </a:p>
          <a:p>
            <a:pPr>
              <a:defRPr sz="2400"/>
            </a:pPr>
            <a:r>
              <a:t>• Fill factor: Ratio of maximum power to product of Isc and Voc</a:t>
            </a:r>
          </a:p>
          <a:p>
            <a:pPr>
              <a:defRPr sz="2400"/>
            </a:pPr>
            <a:r>
              <a:t>• Maximum power point: Optimal operating point on I-V curve</a:t>
            </a:r>
          </a:p>
          <a:p>
            <a:pPr>
              <a:defRPr sz="2400"/>
            </a:pPr>
            <a:r>
              <a:t>• Temperature effects: Power decreases as temperature increases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Efficiency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Photons with energy less than band gap (~23% loss)</a:t>
            </a:r>
          </a:p>
          <a:p>
            <a:pPr>
              <a:defRPr sz="2400"/>
            </a:pPr>
            <a:r>
              <a:t>• Excess photon energy lost as heat (~33% loss)</a:t>
            </a:r>
          </a:p>
          <a:p>
            <a:pPr>
              <a:defRPr sz="2400"/>
            </a:pPr>
            <a:r>
              <a:t>• Voltage factor losses (~20% loss)</a:t>
            </a:r>
          </a:p>
          <a:p>
            <a:pPr>
              <a:defRPr sz="2400"/>
            </a:pPr>
            <a:r>
              <a:t>• Fill factor and collection inefficiencies (~22% combined)</a:t>
            </a:r>
          </a:p>
          <a:p>
            <a:pPr>
              <a:defRPr sz="2400"/>
            </a:pPr>
            <a:r>
              <a:t>• Theoretical limit (Shockley-Queisser): ~31% for single-junction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PV Cell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/>
            </a:pPr>
            <a:r>
              <a:t>First Generation: Crystalline Silicon (80% of market)</a:t>
            </a:r>
          </a:p>
          <a:p>
            <a:pPr lvl="1">
              <a:defRPr sz="2400"/>
            </a:pPr>
            <a:r>
              <a:t>• Single-crystal Si (15-25% efficiency)</a:t>
            </a:r>
          </a:p>
          <a:p>
            <a:pPr lvl="1">
              <a:defRPr sz="2400"/>
            </a:pPr>
            <a:r>
              <a:t>• Multi-crystalline Si (13-20% efficiency)</a:t>
            </a:r>
          </a:p>
          <a:p>
            <a:pPr>
              <a:defRPr sz="2400" b="1"/>
            </a:pPr>
            <a:r>
              <a:t>Second Generation: Thin Film Technologies</a:t>
            </a:r>
          </a:p>
          <a:p>
            <a:pPr lvl="1">
              <a:defRPr sz="2400"/>
            </a:pPr>
            <a:r>
              <a:t>• Amorphous Si, CdTe, CIGS (7-20% efficiency)</a:t>
            </a:r>
          </a:p>
          <a:p>
            <a:pPr>
              <a:defRPr sz="2400" b="1"/>
            </a:pPr>
            <a:r>
              <a:t>Third Generation: Multi-junction cells, concentrators</a:t>
            </a:r>
          </a:p>
          <a:p>
            <a:pPr lvl="1">
              <a:defRPr sz="2400"/>
            </a:pPr>
            <a:r>
              <a:t>• Up to 44% efficiency with concentration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PV System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/>
            </a:pPr>
            <a:r>
              <a:t>Grid-Connected Systems (97% of global installations)</a:t>
            </a:r>
          </a:p>
          <a:p>
            <a:pPr lvl="1">
              <a:defRPr sz="2400"/>
            </a:pPr>
            <a:r>
              <a:t>• Rooftop installations (residential/commercial)</a:t>
            </a:r>
          </a:p>
          <a:p>
            <a:pPr lvl="1">
              <a:defRPr sz="2400"/>
            </a:pPr>
            <a:r>
              <a:t>• Building-integrated PV (BIPV)</a:t>
            </a:r>
          </a:p>
          <a:p>
            <a:pPr lvl="1">
              <a:defRPr sz="2400"/>
            </a:pPr>
            <a:r>
              <a:t>• Utility-scale solar farms</a:t>
            </a:r>
          </a:p>
          <a:p>
            <a:pPr>
              <a:defRPr sz="2400" b="1"/>
            </a:pPr>
            <a:r>
              <a:t>Stand-Alone Systems</a:t>
            </a:r>
          </a:p>
          <a:p>
            <a:pPr lvl="1">
              <a:defRPr sz="2400"/>
            </a:pPr>
            <a:r>
              <a:t>• Rural electrification in developing countries</a:t>
            </a:r>
          </a:p>
          <a:p>
            <a:pPr lvl="1">
              <a:defRPr sz="2400"/>
            </a:pPr>
            <a:r>
              <a:t>• Telecommunications, water pumping, lighting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F497D"/>
                </a:solidFill>
              </a:defRPr>
            </a:pPr>
            <a:r>
              <a:t>Market Growth &amp;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Explosive growth: 200 MW in 1990 → 80+ GW in 2012</a:t>
            </a:r>
          </a:p>
          <a:p>
            <a:pPr>
              <a:defRPr sz="2400"/>
            </a:pPr>
            <a:r>
              <a:t>• Cost reduction: $40/W in 1980s → ~$1/W in 2013</a:t>
            </a:r>
          </a:p>
          <a:p>
            <a:pPr>
              <a:defRPr sz="2400"/>
            </a:pPr>
            <a:r>
              <a:t>• Grid parity achieved in many regions</a:t>
            </a:r>
          </a:p>
          <a:p>
            <a:pPr>
              <a:defRPr sz="2400"/>
            </a:pPr>
            <a:r>
              <a:t>• Positive feedback loop: Policy → Demand → Production → Lower costs</a:t>
            </a:r>
          </a:p>
          <a:p>
            <a:pPr>
              <a:defRPr sz="2400"/>
            </a:pPr>
            <a:r>
              <a:t>• Energy payback time: 2-3 years (temperate climate)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