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em Visitor" initials="HV" lastIdx="1" clrIdx="0">
    <p:extLst>
      <p:ext uri="{19B8F6BF-5375-455C-9EA6-DF929625EA0E}">
        <p15:presenceInfo xmlns:p15="http://schemas.microsoft.com/office/powerpoint/2012/main" userId="Harem Visi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FC259-6499-4906-AC58-82F79889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398" y="2271720"/>
            <a:ext cx="3651031" cy="1193239"/>
          </a:xfrm>
        </p:spPr>
        <p:txBody>
          <a:bodyPr>
            <a:normAutofit/>
          </a:bodyPr>
          <a:lstStyle/>
          <a:p>
            <a:r>
              <a:rPr lang="en-US" sz="8000" cap="none" spc="-300" dirty="0" err="1">
                <a:latin typeface="Bahnschrift SemiBold" panose="020B0502040204020203" pitchFamily="34" charset="0"/>
              </a:rPr>
              <a:t>GodRSS</a:t>
            </a:r>
            <a:r>
              <a:rPr lang="en-US" sz="2800" cap="none" spc="-300" dirty="0">
                <a:latin typeface="Bahnschrift SemiBold" panose="020B0502040204020203" pitchFamily="34" charset="0"/>
              </a:rPr>
              <a:t> </a:t>
            </a:r>
            <a:endParaRPr lang="ru-RU" sz="2800" cap="none" spc="0" dirty="0">
              <a:latin typeface="Bahnschrift SemiBold" panose="020B0502040204020203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F4BD48-1B4A-4B74-A983-A1739A70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1218" y="3443259"/>
            <a:ext cx="8481388" cy="57314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ahnschrift SemiBold" panose="020B0502040204020203" pitchFamily="34" charset="0"/>
              </a:rPr>
              <a:t>Telegram-</a:t>
            </a:r>
            <a:r>
              <a:rPr lang="ru-RU" sz="1800" dirty="0">
                <a:latin typeface="Bahnschrift SemiBold" panose="020B0502040204020203" pitchFamily="34" charset="0"/>
              </a:rPr>
              <a:t>бот для агрегации новостей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ru-RU" sz="1800" dirty="0">
                <a:latin typeface="Bahnschrift SemiBold" panose="020B0502040204020203" pitchFamily="34" charset="0"/>
              </a:rPr>
              <a:t>на </a:t>
            </a:r>
            <a:r>
              <a:rPr lang="en-US" sz="1800" dirty="0">
                <a:latin typeface="Bahnschrift SemiBold" panose="020B0502040204020203" pitchFamily="34" charset="0"/>
              </a:rPr>
              <a:t>python</a:t>
            </a:r>
            <a:endParaRPr lang="ru-RU" sz="1800" dirty="0"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C6F94-5EE1-4B12-AE09-54532FB994D7}"/>
              </a:ext>
            </a:extLst>
          </p:cNvPr>
          <p:cNvSpPr txBox="1"/>
          <p:nvPr/>
        </p:nvSpPr>
        <p:spPr>
          <a:xfrm>
            <a:off x="4430554" y="4221130"/>
            <a:ext cx="62827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dirty="0"/>
              <a:t>Работу выполнил – Ломинский Тимофей Александрович, </a:t>
            </a:r>
            <a:r>
              <a:rPr lang="ru-RU" dirty="0">
                <a:latin typeface="Bahnschrift SemiBold" panose="020B0502040204020203" pitchFamily="34" charset="0"/>
              </a:rPr>
              <a:t>4Р2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BBC88-3BE5-4CAA-B80B-88C26777C5BE}"/>
              </a:ext>
            </a:extLst>
          </p:cNvPr>
          <p:cNvSpPr txBox="1"/>
          <p:nvPr/>
        </p:nvSpPr>
        <p:spPr>
          <a:xfrm>
            <a:off x="4430554" y="4545936"/>
            <a:ext cx="747185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dirty="0">
                <a:ea typeface="Times New Roman" panose="02020603050405020304" pitchFamily="18" charset="0"/>
              </a:rPr>
              <a:t>Руководитель дипломного проекта </a:t>
            </a:r>
            <a:r>
              <a:rPr lang="ru-RU" dirty="0"/>
              <a:t>–</a:t>
            </a:r>
            <a:r>
              <a:rPr lang="ru-RU" dirty="0"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Пастушков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ru-RU" dirty="0">
                <a:ea typeface="Times New Roman" panose="02020603050405020304" pitchFamily="18" charset="0"/>
              </a:rPr>
              <a:t>Александр Михайлович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32380-A515-4B39-A7D2-0A69AD9C03BA}"/>
              </a:ext>
            </a:extLst>
          </p:cNvPr>
          <p:cNvSpPr txBox="1"/>
          <p:nvPr/>
        </p:nvSpPr>
        <p:spPr>
          <a:xfrm>
            <a:off x="1499174" y="6547691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ea typeface="Tahoma" panose="020B0604030504040204" pitchFamily="34" charset="0"/>
                <a:cs typeface="Arial" panose="020B0604020202020204" pitchFamily="34" charset="0"/>
              </a:rPr>
              <a:t>Защита ДП от 24.06.</a:t>
            </a:r>
            <a:r>
              <a:rPr lang="en-US" sz="1000" b="1" dirty="0">
                <a:ea typeface="Tahoma" panose="020B0604030504040204" pitchFamily="34" charset="0"/>
                <a:cs typeface="Arial" panose="020B0604020202020204" pitchFamily="34" charset="0"/>
              </a:rPr>
              <a:t>24</a:t>
            </a:r>
            <a:endParaRPr lang="ru-RU" sz="1000" b="1" dirty="0"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3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E0946-53E2-4B53-B98D-FB02E96F7086}"/>
              </a:ext>
            </a:extLst>
          </p:cNvPr>
          <p:cNvSpPr txBox="1"/>
          <p:nvPr/>
        </p:nvSpPr>
        <p:spPr>
          <a:xfrm>
            <a:off x="3030150" y="1057812"/>
            <a:ext cx="71906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/>
                </a:solidFill>
              </a:rPr>
              <a:t>Разработка </a:t>
            </a:r>
            <a:r>
              <a:rPr lang="ru-RU" sz="2000" b="1" dirty="0" err="1">
                <a:solidFill>
                  <a:schemeClr val="tx2"/>
                </a:solidFill>
              </a:rPr>
              <a:t>Telegram</a:t>
            </a:r>
            <a:r>
              <a:rPr lang="ru-RU" sz="2000" b="1" dirty="0">
                <a:solidFill>
                  <a:schemeClr val="tx2"/>
                </a:solidFill>
              </a:rPr>
              <a:t>-бота для агрегации новостей на </a:t>
            </a:r>
            <a:r>
              <a:rPr lang="ru-RU" sz="2000" b="1" dirty="0" err="1">
                <a:solidFill>
                  <a:schemeClr val="tx2"/>
                </a:solidFill>
              </a:rPr>
              <a:t>Python</a:t>
            </a:r>
            <a:endParaRPr lang="ru-RU" sz="2000" b="1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3AD44-C298-4CDC-939E-776B52D4D87A}"/>
              </a:ext>
            </a:extLst>
          </p:cNvPr>
          <p:cNvSpPr txBox="1"/>
          <p:nvPr/>
        </p:nvSpPr>
        <p:spPr>
          <a:xfrm>
            <a:off x="912423" y="349926"/>
            <a:ext cx="4235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ТЕМА ДИПЛОМА</a:t>
            </a:r>
            <a:r>
              <a:rPr lang="en-US" sz="4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:</a:t>
            </a:r>
            <a:endParaRPr lang="ru-RU" sz="4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4736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1D845C-9A03-4B29-9215-48451C2C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64" y="224378"/>
            <a:ext cx="9392349" cy="75403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Актуальность выбранной 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EE9818F-6D83-4DB8-AD13-0ADEA13BF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089" y="1907669"/>
            <a:ext cx="10435498" cy="410591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300" b="1" dirty="0">
                <a:solidFill>
                  <a:schemeClr val="tx2"/>
                </a:solidFill>
              </a:rPr>
              <a:t>Растущая потребность в актуальной информации: </a:t>
            </a:r>
            <a:r>
              <a:rPr lang="ru-RU" dirty="0">
                <a:solidFill>
                  <a:schemeClr val="tx2"/>
                </a:solidFill>
              </a:rPr>
              <a:t>В современном мире потребители новостей требуют оперативного доступа к самой свежей информации. </a:t>
            </a:r>
            <a:r>
              <a:rPr lang="ru-RU" dirty="0" err="1">
                <a:solidFill>
                  <a:schemeClr val="tx2"/>
                </a:solidFill>
              </a:rPr>
              <a:t>Telegram</a:t>
            </a:r>
            <a:r>
              <a:rPr lang="ru-RU" dirty="0">
                <a:solidFill>
                  <a:schemeClr val="tx2"/>
                </a:solidFill>
              </a:rPr>
              <a:t>-бот, агрегирующий новости, удовлетворяет эту потребность, обеспечивая своевременное информирование пользователей.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300" b="1" dirty="0">
                <a:solidFill>
                  <a:schemeClr val="tx2"/>
                </a:solidFill>
              </a:rPr>
              <a:t>Удобство и эффективность: </a:t>
            </a:r>
            <a:r>
              <a:rPr lang="ru-RU" dirty="0">
                <a:solidFill>
                  <a:schemeClr val="tx2"/>
                </a:solidFill>
              </a:rPr>
              <a:t>Посещение множества различных новостных сайтов и приложений может быть утомительным и неэффективным. Агрегатор новостей в формате </a:t>
            </a:r>
            <a:r>
              <a:rPr lang="ru-RU" dirty="0" err="1">
                <a:solidFill>
                  <a:schemeClr val="tx2"/>
                </a:solidFill>
              </a:rPr>
              <a:t>Telegram</a:t>
            </a:r>
            <a:r>
              <a:rPr lang="ru-RU" dirty="0">
                <a:solidFill>
                  <a:schemeClr val="tx2"/>
                </a:solidFill>
              </a:rPr>
              <a:t>-бота упрощает процесс получения новостей, собирая все важные обновления в одном месте и экономя время пользователей.</a:t>
            </a:r>
          </a:p>
          <a:p>
            <a:pPr marL="0" indent="0">
              <a:buNone/>
            </a:pPr>
            <a:endParaRPr lang="ru-RU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300" b="1" dirty="0">
                <a:solidFill>
                  <a:schemeClr val="tx2"/>
                </a:solidFill>
              </a:rPr>
              <a:t>Широкий спектр применения: </a:t>
            </a:r>
            <a:r>
              <a:rPr lang="ru-RU" dirty="0">
                <a:solidFill>
                  <a:schemeClr val="tx2"/>
                </a:solidFill>
              </a:rPr>
              <a:t>Агрегатор новостей на базе </a:t>
            </a:r>
            <a:r>
              <a:rPr lang="ru-RU" dirty="0" err="1">
                <a:solidFill>
                  <a:schemeClr val="tx2"/>
                </a:solidFill>
              </a:rPr>
              <a:t>Telegram</a:t>
            </a:r>
            <a:r>
              <a:rPr lang="ru-RU" dirty="0">
                <a:solidFill>
                  <a:schemeClr val="tx2"/>
                </a:solidFill>
              </a:rPr>
              <a:t> можно использовать в различных сферах: от индивидуальных пользователей, которые хотят быть в курсе мировых событий, до корпоративных клиентов, нуждающихся в оперативном распространении информации среди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320707162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EC76A4-0434-4C2F-A64D-CF17AA75F869}"/>
              </a:ext>
            </a:extLst>
          </p:cNvPr>
          <p:cNvSpPr txBox="1"/>
          <p:nvPr/>
        </p:nvSpPr>
        <p:spPr>
          <a:xfrm>
            <a:off x="3201600" y="2467572"/>
            <a:ext cx="7886700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b="1" dirty="0">
                <a:solidFill>
                  <a:schemeClr val="tx2"/>
                </a:solidFill>
              </a:rPr>
              <a:t>Проанализировать</a:t>
            </a:r>
            <a:r>
              <a:rPr lang="ru-RU" sz="1700" dirty="0">
                <a:solidFill>
                  <a:schemeClr val="tx2"/>
                </a:solidFill>
              </a:rPr>
              <a:t> существующие решения для агрегирования новостей и выявить их преимущества и недостатки.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b="1" dirty="0">
                <a:solidFill>
                  <a:schemeClr val="tx2"/>
                </a:solidFill>
              </a:rPr>
              <a:t>Разработать</a:t>
            </a:r>
            <a:r>
              <a:rPr lang="ru-RU" sz="1700" dirty="0">
                <a:solidFill>
                  <a:schemeClr val="tx2"/>
                </a:solidFill>
              </a:rPr>
              <a:t> архитектуру и функционал </a:t>
            </a:r>
            <a:r>
              <a:rPr lang="ru-RU" sz="1700" dirty="0" err="1">
                <a:solidFill>
                  <a:schemeClr val="tx2"/>
                </a:solidFill>
              </a:rPr>
              <a:t>Telegram</a:t>
            </a:r>
            <a:r>
              <a:rPr lang="ru-RU" sz="1700" dirty="0">
                <a:solidFill>
                  <a:schemeClr val="tx2"/>
                </a:solidFill>
              </a:rPr>
              <a:t>-бота, используя язык программирования </a:t>
            </a:r>
            <a:r>
              <a:rPr lang="ru-RU" sz="1700" dirty="0" err="1">
                <a:solidFill>
                  <a:schemeClr val="tx2"/>
                </a:solidFill>
              </a:rPr>
              <a:t>Python</a:t>
            </a:r>
            <a:r>
              <a:rPr lang="ru-RU" sz="1700" dirty="0">
                <a:solidFill>
                  <a:schemeClr val="tx2"/>
                </a:solidFill>
              </a:rPr>
              <a:t> и библиотеку </a:t>
            </a:r>
            <a:r>
              <a:rPr lang="ru-RU" sz="1700" dirty="0" err="1">
                <a:solidFill>
                  <a:schemeClr val="tx2"/>
                </a:solidFill>
              </a:rPr>
              <a:t>Telebot</a:t>
            </a:r>
            <a:r>
              <a:rPr lang="ru-RU" sz="17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b="1" dirty="0">
                <a:solidFill>
                  <a:schemeClr val="tx2"/>
                </a:solidFill>
              </a:rPr>
              <a:t>Описать</a:t>
            </a:r>
            <a:r>
              <a:rPr lang="ru-RU" sz="1700" dirty="0">
                <a:solidFill>
                  <a:schemeClr val="tx2"/>
                </a:solidFill>
              </a:rPr>
              <a:t> процесс интеграции новостных источников с ботом, включая поддержку форматов RSS и </a:t>
            </a:r>
            <a:r>
              <a:rPr lang="ru-RU" sz="1700" dirty="0" err="1">
                <a:solidFill>
                  <a:schemeClr val="tx2"/>
                </a:solidFill>
              </a:rPr>
              <a:t>Atom</a:t>
            </a:r>
            <a:r>
              <a:rPr lang="ru-RU" sz="17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b="1" dirty="0">
                <a:solidFill>
                  <a:schemeClr val="tx2"/>
                </a:solidFill>
              </a:rPr>
              <a:t>Внедрить</a:t>
            </a:r>
            <a:r>
              <a:rPr lang="ru-RU" sz="1700" dirty="0">
                <a:solidFill>
                  <a:schemeClr val="tx2"/>
                </a:solidFill>
              </a:rPr>
              <a:t> функции для персонализации новостного потока, чтобы пользователи могли настраивать свои предпочтения.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b="1" dirty="0">
                <a:solidFill>
                  <a:schemeClr val="tx2"/>
                </a:solidFill>
              </a:rPr>
              <a:t>Оценить</a:t>
            </a:r>
            <a:r>
              <a:rPr lang="ru-RU" sz="1700" dirty="0">
                <a:solidFill>
                  <a:schemeClr val="tx2"/>
                </a:solidFill>
              </a:rPr>
              <a:t> экономическую перспективу проекта, включая модель монетизации и потенциальную аудиторию.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20B6D-B0A8-43F3-983F-F17C383334B0}"/>
              </a:ext>
            </a:extLst>
          </p:cNvPr>
          <p:cNvSpPr txBox="1"/>
          <p:nvPr/>
        </p:nvSpPr>
        <p:spPr>
          <a:xfrm>
            <a:off x="1083873" y="372861"/>
            <a:ext cx="1673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ЦЕЛЬ</a:t>
            </a:r>
            <a:r>
              <a:rPr lang="en-US" sz="4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:</a:t>
            </a:r>
            <a:endParaRPr lang="ru-RU" sz="4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003F5-7239-4F9C-8B19-AB321BCB5BF9}"/>
              </a:ext>
            </a:extLst>
          </p:cNvPr>
          <p:cNvSpPr txBox="1"/>
          <p:nvPr/>
        </p:nvSpPr>
        <p:spPr>
          <a:xfrm>
            <a:off x="3201600" y="969140"/>
            <a:ext cx="84714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2"/>
                </a:solidFill>
              </a:rPr>
              <a:t>Создание </a:t>
            </a:r>
            <a:r>
              <a:rPr lang="ru-RU" sz="2000" b="1" dirty="0" err="1">
                <a:solidFill>
                  <a:schemeClr val="tx2"/>
                </a:solidFill>
              </a:rPr>
              <a:t>Telegram</a:t>
            </a:r>
            <a:r>
              <a:rPr lang="ru-RU" sz="2000" b="1" dirty="0">
                <a:solidFill>
                  <a:schemeClr val="tx2"/>
                </a:solidFill>
              </a:rPr>
              <a:t>-бота, который агрегирует новости из различных источников, предоставляя пользователям удобный и эффективный способ получения актуальной информации.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27F37-25AE-4F4D-A1DC-67B1E0259333}"/>
              </a:ext>
            </a:extLst>
          </p:cNvPr>
          <p:cNvSpPr txBox="1"/>
          <p:nvPr/>
        </p:nvSpPr>
        <p:spPr>
          <a:xfrm>
            <a:off x="1083873" y="1907858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ЗАДАЧИ</a:t>
            </a:r>
            <a:r>
              <a:rPr lang="en-US" sz="4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:</a:t>
            </a:r>
            <a:endParaRPr lang="ru-RU" sz="4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6834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94BEF-8569-44B0-AB45-8419BC717B62}"/>
              </a:ext>
            </a:extLst>
          </p:cNvPr>
          <p:cNvSpPr txBox="1"/>
          <p:nvPr/>
        </p:nvSpPr>
        <p:spPr>
          <a:xfrm>
            <a:off x="2920290" y="247650"/>
            <a:ext cx="6351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ТЕХНОЛОГИЧЕСКИЙ СТЕК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3F8CD4-9F1A-4742-A8A7-EB093795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70" y="1971770"/>
            <a:ext cx="2914459" cy="2914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072309-9C89-483A-9C81-D166CE845BC0}"/>
              </a:ext>
            </a:extLst>
          </p:cNvPr>
          <p:cNvSpPr txBox="1"/>
          <p:nvPr/>
        </p:nvSpPr>
        <p:spPr>
          <a:xfrm>
            <a:off x="4862987" y="5502353"/>
            <a:ext cx="246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pyTelegramBotAPI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4624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B1BF2-141D-4EB9-9D63-BD19CEE34546}"/>
              </a:ext>
            </a:extLst>
          </p:cNvPr>
          <p:cNvSpPr txBox="1"/>
          <p:nvPr/>
        </p:nvSpPr>
        <p:spPr>
          <a:xfrm>
            <a:off x="1209676" y="476250"/>
            <a:ext cx="892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Bahnschrift SemiBold" panose="020B0502040204020203" pitchFamily="34" charset="0"/>
                <a:ea typeface="Montserrat"/>
                <a:cs typeface="Montserrat"/>
                <a:sym typeface="Montserrat"/>
              </a:rPr>
              <a:t>Проектная часть:</a:t>
            </a:r>
          </a:p>
          <a:p>
            <a:r>
              <a:rPr lang="ru-RU" sz="4000" dirty="0">
                <a:solidFill>
                  <a:schemeClr val="tx2"/>
                </a:solidFill>
                <a:latin typeface="Bahnschrift SemiBold" panose="020B0502040204020203" pitchFamily="34" charset="0"/>
                <a:ea typeface="Montserrat"/>
                <a:cs typeface="Montserrat"/>
                <a:sym typeface="Montserrat"/>
              </a:rPr>
              <a:t>сценарий использования</a:t>
            </a:r>
            <a:endParaRPr lang="ru-RU" sz="4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6A83AE-9496-41B1-9359-FBF8D3EF98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6" y="2830525"/>
            <a:ext cx="3763327" cy="3555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514838-5552-4ED5-B53D-A2BDCFB0D0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2830525"/>
            <a:ext cx="2472966" cy="3555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C5C66C-FB17-46A4-A313-95B26196637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805" y="3429000"/>
            <a:ext cx="3343589" cy="751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0DDE23-186D-413A-B67A-6024243BA75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805" y="4526844"/>
            <a:ext cx="3343589" cy="780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9328192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02745-4E8A-47B4-B30E-6A977FE6389D}"/>
              </a:ext>
            </a:extLst>
          </p:cNvPr>
          <p:cNvSpPr txBox="1"/>
          <p:nvPr/>
        </p:nvSpPr>
        <p:spPr>
          <a:xfrm>
            <a:off x="3714396" y="300901"/>
            <a:ext cx="5894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Модель монетизации</a:t>
            </a:r>
            <a:endParaRPr lang="ru-RU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3F918-ED23-467E-BCCB-F0B41DDD9402}"/>
              </a:ext>
            </a:extLst>
          </p:cNvPr>
          <p:cNvSpPr txBox="1"/>
          <p:nvPr/>
        </p:nvSpPr>
        <p:spPr>
          <a:xfrm>
            <a:off x="1544239" y="1008787"/>
            <a:ext cx="102346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>
                <a:solidFill>
                  <a:schemeClr val="tx2"/>
                </a:solidFill>
              </a:rPr>
              <a:t>Для проекта </a:t>
            </a:r>
            <a:r>
              <a:rPr lang="ru-RU" sz="1700" dirty="0" err="1">
                <a:solidFill>
                  <a:schemeClr val="tx2"/>
                </a:solidFill>
              </a:rPr>
              <a:t>Telegram</a:t>
            </a:r>
            <a:r>
              <a:rPr lang="ru-RU" sz="1700" dirty="0">
                <a:solidFill>
                  <a:schemeClr val="tx2"/>
                </a:solidFill>
              </a:rPr>
              <a:t>-бота была выбрана модель монетизации через премиум подписку. Эта модель позволяет предоставлять пользователям базовый функционал бесплатно, что привлекает широкую аудиторию, а за доступ к расширенным возможностям взимать плату.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CA9D6-7B23-4D94-A0D7-279A963F907F}"/>
              </a:ext>
            </a:extLst>
          </p:cNvPr>
          <p:cNvSpPr txBox="1"/>
          <p:nvPr/>
        </p:nvSpPr>
        <p:spPr>
          <a:xfrm>
            <a:off x="1976832" y="2525227"/>
            <a:ext cx="936942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chemeClr val="tx2"/>
                </a:solidFill>
              </a:rPr>
              <a:t>Расширенные функции:</a:t>
            </a:r>
            <a:endParaRPr lang="ru-RU" sz="17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700" b="1" dirty="0">
                <a:solidFill>
                  <a:schemeClr val="tx2"/>
                </a:solidFill>
              </a:rPr>
              <a:t>	Отсутствие рекламы:</a:t>
            </a:r>
            <a:endParaRPr lang="ru-RU" sz="1700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ru-RU" sz="1700" dirty="0">
                <a:solidFill>
                  <a:schemeClr val="tx2"/>
                </a:solidFill>
              </a:rPr>
              <a:t>Пользователи премиум подписки будут полностью избавлены от рекламы, что улучшает пользовательский опыт и делает взаимодействие с ботом более приятным.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700" b="1" dirty="0">
                <a:solidFill>
                  <a:schemeClr val="tx2"/>
                </a:solidFill>
              </a:rPr>
              <a:t>	Стоимость:</a:t>
            </a:r>
            <a:endParaRPr lang="ru-RU" sz="1700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ru-RU" sz="1700" dirty="0">
                <a:solidFill>
                  <a:schemeClr val="tx2"/>
                </a:solidFill>
              </a:rPr>
              <a:t>Анализ конкурентов показывает, что подписки на аналогичные сервисы варьируются от 3 до 10 долларов в месяц. Для привлечения клиентов предлагается установить стоимость премиум подписки на уровне 5 долларов в месяц. Также можно предусмотреть скидки на годовые подписки.</a:t>
            </a:r>
          </a:p>
        </p:txBody>
      </p:sp>
    </p:spTree>
    <p:extLst>
      <p:ext uri="{BB962C8B-B14F-4D97-AF65-F5344CB8AC3E}">
        <p14:creationId xmlns:p14="http://schemas.microsoft.com/office/powerpoint/2010/main" val="177630289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CEBB3-1310-4D46-B913-421CEC282069}"/>
              </a:ext>
            </a:extLst>
          </p:cNvPr>
          <p:cNvSpPr txBox="1"/>
          <p:nvPr/>
        </p:nvSpPr>
        <p:spPr>
          <a:xfrm>
            <a:off x="1285876" y="2074783"/>
            <a:ext cx="104965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/>
              <a:t>Индивидуальные пользователи смогут получить персонализированный опыт чтения новостей, избавленный от рекламы, что сделает подписку привлекательной для тех, кто ценит качество и удобство.</a:t>
            </a:r>
          </a:p>
          <a:p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700" b="1" dirty="0"/>
              <a:t>Образовательные учреждения</a:t>
            </a:r>
            <a:r>
              <a:rPr lang="ru-RU" sz="1700" dirty="0"/>
              <a:t> могут использовать бот для предоставления студентам и преподавателям актуальной информации, что повышает общую информированность и улучшает учебный процесс.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700" b="1" dirty="0"/>
              <a:t>Корпоративные клиенты</a:t>
            </a:r>
            <a:r>
              <a:rPr lang="ru-RU" sz="1700" dirty="0"/>
              <a:t> могут использовать бот для распространения важной информации среди сотрудников, что улучшает внутренние коммуникации и повышает эффективность работы.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700" b="1" dirty="0"/>
              <a:t>Медиа и контент-платформы</a:t>
            </a:r>
            <a:r>
              <a:rPr lang="ru-RU" sz="1700" dirty="0"/>
              <a:t> могут использовать бот для продвижения своих материалов, что увеличивает их аудиторию и улучшает взаимодействие с читателями.</a:t>
            </a:r>
          </a:p>
          <a:p>
            <a:endParaRPr lang="ru-RU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1EE4-F451-451E-B474-3B4DE09E2633}"/>
              </a:ext>
            </a:extLst>
          </p:cNvPr>
          <p:cNvSpPr txBox="1"/>
          <p:nvPr/>
        </p:nvSpPr>
        <p:spPr>
          <a:xfrm>
            <a:off x="2968916" y="273249"/>
            <a:ext cx="713047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Экономическая перспектива</a:t>
            </a:r>
            <a:endParaRPr lang="ru-RU" sz="4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99135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BEE8D-542F-46E9-8C0C-C8B8AFD66F54}"/>
              </a:ext>
            </a:extLst>
          </p:cNvPr>
          <p:cNvSpPr txBox="1"/>
          <p:nvPr/>
        </p:nvSpPr>
        <p:spPr>
          <a:xfrm>
            <a:off x="2614919" y="3075057"/>
            <a:ext cx="6962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Демо проекта и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13052645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388</TotalTime>
  <Words>456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Bahnschrift SemiBold</vt:lpstr>
      <vt:lpstr>Corbel</vt:lpstr>
      <vt:lpstr>Gill Sans MT</vt:lpstr>
      <vt:lpstr>Impact</vt:lpstr>
      <vt:lpstr>Wingdings</vt:lpstr>
      <vt:lpstr>Эмблема</vt:lpstr>
      <vt:lpstr>GodRSS </vt:lpstr>
      <vt:lpstr>Презентация PowerPoint</vt:lpstr>
      <vt:lpstr>Актуальность выбранной 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GodRSS </dc:title>
  <dc:creator>Harem Visitor</dc:creator>
  <cp:lastModifiedBy>Harem Visitor</cp:lastModifiedBy>
  <cp:revision>14</cp:revision>
  <dcterms:created xsi:type="dcterms:W3CDTF">2024-06-23T19:51:32Z</dcterms:created>
  <dcterms:modified xsi:type="dcterms:W3CDTF">2024-06-24T09:12:34Z</dcterms:modified>
</cp:coreProperties>
</file>