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9B8E-2428-3940-9302-DEDA118D8E59}" type="datetimeFigureOut">
              <a:rPr lang="en-US" smtClean="0"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DAFC-02EE-594F-8DC9-0F28EDAA0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Text Genre Classification </a:t>
            </a:r>
            <a:br>
              <a:rPr lang="en-US" smtClean="0"/>
            </a:br>
            <a:r>
              <a:rPr lang="en-US" smtClean="0"/>
              <a:t>in </a:t>
            </a:r>
            <a:r>
              <a:rPr lang="en-US" dirty="0" smtClean="0"/>
              <a:t>the n &lt;&lt; p Regime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 </a:t>
            </a:r>
            <a:r>
              <a:rPr lang="en-US" dirty="0" err="1" smtClean="0">
                <a:solidFill>
                  <a:srgbClr val="FF0000"/>
                </a:solidFill>
              </a:rPr>
              <a:t>Anzaroot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David Belanger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6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Freq. of word stems in text</a:t>
            </a:r>
          </a:p>
          <a:p>
            <a:r>
              <a:rPr lang="en-US" dirty="0" smtClean="0"/>
              <a:t>Classes</a:t>
            </a:r>
            <a:r>
              <a:rPr lang="en-US" smtClean="0"/>
              <a:t>: Is </a:t>
            </a:r>
            <a:r>
              <a:rPr lang="en-US" dirty="0" smtClean="0"/>
              <a:t>Reuter’s article about ‘</a:t>
            </a:r>
            <a:r>
              <a:rPr lang="en-US" smtClean="0"/>
              <a:t>corporate acquisitions’ or not?</a:t>
            </a:r>
          </a:p>
          <a:p>
            <a:endParaRPr lang="en-US" dirty="0" smtClean="0"/>
          </a:p>
          <a:p>
            <a:r>
              <a:rPr lang="en-US" dirty="0" smtClean="0"/>
              <a:t>N = 2600</a:t>
            </a:r>
          </a:p>
          <a:p>
            <a:r>
              <a:rPr lang="en-US" dirty="0" smtClean="0"/>
              <a:t>P = 20,000</a:t>
            </a:r>
          </a:p>
          <a:p>
            <a:r>
              <a:rPr lang="en-US" dirty="0" smtClean="0"/>
              <a:t>Some algorithms can handle bigger p, but not all, and want to compare.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0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Experiments: Find </a:t>
            </a:r>
            <a:r>
              <a:rPr lang="en-US" dirty="0" err="1" smtClean="0"/>
              <a:t>subregimes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of n &lt;&lt;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test set</a:t>
            </a:r>
          </a:p>
          <a:p>
            <a:r>
              <a:rPr lang="en-US" dirty="0" smtClean="0"/>
              <a:t>Vary training set size</a:t>
            </a:r>
          </a:p>
          <a:p>
            <a:r>
              <a:rPr lang="en-US" dirty="0" smtClean="0"/>
              <a:t>Train/Test various algorithms</a:t>
            </a:r>
          </a:p>
          <a:p>
            <a:r>
              <a:rPr lang="en-US" dirty="0" smtClean="0"/>
              <a:t>Plot time, accuracy vs. train set size.</a:t>
            </a:r>
          </a:p>
          <a:p>
            <a:r>
              <a:rPr lang="en-US" dirty="0" smtClean="0"/>
              <a:t>Identify crossing points.</a:t>
            </a:r>
          </a:p>
        </p:txBody>
      </p:sp>
    </p:spTree>
    <p:extLst>
      <p:ext uri="{BB962C8B-B14F-4D97-AF65-F5344CB8AC3E}">
        <p14:creationId xmlns:p14="http://schemas.microsoft.com/office/powerpoint/2010/main" val="109622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very small n, dimensionality reduction will be important to prevent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L2 Logistic regression will be asymptotically worse</a:t>
            </a:r>
            <a:r>
              <a:rPr lang="en-US" smtClean="0"/>
              <a:t>, but </a:t>
            </a:r>
            <a:r>
              <a:rPr lang="en-US" dirty="0" smtClean="0"/>
              <a:t>better better for </a:t>
            </a:r>
            <a:r>
              <a:rPr lang="en-US" smtClean="0"/>
              <a:t>small n. </a:t>
            </a:r>
            <a:endParaRPr lang="en-US" dirty="0" smtClean="0"/>
          </a:p>
          <a:p>
            <a:r>
              <a:rPr lang="en-US" dirty="0" smtClean="0"/>
              <a:t>For small n generative techniques will be better.</a:t>
            </a:r>
          </a:p>
          <a:p>
            <a:r>
              <a:rPr lang="en-US" dirty="0" smtClean="0"/>
              <a:t>For large n, discriminative techniques will be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 </a:t>
            </a:r>
            <a:r>
              <a:rPr lang="en-US" dirty="0" err="1" smtClean="0"/>
              <a:t>RandProjection</a:t>
            </a:r>
            <a:r>
              <a:rPr lang="en-US" dirty="0" smtClean="0"/>
              <a:t> dimension and compute KNN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7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“Blow Up” dataset by adding random features. </a:t>
            </a:r>
          </a:p>
          <a:p>
            <a:r>
              <a:rPr lang="en-US" dirty="0" smtClean="0"/>
              <a:t>See if you can recover original features by doing sparse </a:t>
            </a:r>
            <a:r>
              <a:rPr lang="en-US" dirty="0" smtClean="0"/>
              <a:t>logistic regression.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2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466"/>
          </a:xfrm>
        </p:spPr>
        <p:txBody>
          <a:bodyPr>
            <a:normAutofit/>
          </a:bodyPr>
          <a:lstStyle/>
          <a:p>
            <a:r>
              <a:rPr lang="en-US" dirty="0" smtClean="0"/>
              <a:t>Goal: </a:t>
            </a:r>
            <a:br>
              <a:rPr lang="en-US" dirty="0" smtClean="0"/>
            </a:br>
            <a:r>
              <a:rPr lang="en-US" dirty="0" smtClean="0"/>
              <a:t>Classify genre of “Documents”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240"/>
            <a:ext cx="8229600" cy="4525963"/>
          </a:xfrm>
        </p:spPr>
        <p:txBody>
          <a:bodyPr/>
          <a:lstStyle/>
          <a:p>
            <a:r>
              <a:rPr lang="en-US" dirty="0" smtClean="0"/>
              <a:t>Books</a:t>
            </a:r>
          </a:p>
          <a:p>
            <a:r>
              <a:rPr lang="en-US" dirty="0" smtClean="0"/>
              <a:t>Research Papers</a:t>
            </a:r>
          </a:p>
          <a:p>
            <a:r>
              <a:rPr lang="en-US" dirty="0" smtClean="0"/>
              <a:t>News articles</a:t>
            </a:r>
          </a:p>
          <a:p>
            <a:r>
              <a:rPr lang="en-US" dirty="0" smtClean="0"/>
              <a:t>Conversation transcripts</a:t>
            </a:r>
          </a:p>
          <a:p>
            <a:r>
              <a:rPr lang="en-US" dirty="0" smtClean="0"/>
              <a:t>Tweets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8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 (1 feature for each word in vocab)</a:t>
            </a:r>
          </a:p>
          <a:p>
            <a:r>
              <a:rPr lang="en-US" dirty="0" err="1" smtClean="0"/>
              <a:t>Ngrams</a:t>
            </a:r>
            <a:endParaRPr lang="en-US" dirty="0" smtClean="0"/>
          </a:p>
          <a:p>
            <a:r>
              <a:rPr lang="en-US" dirty="0" smtClean="0"/>
              <a:t>Capitalization,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5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High Dimensional</a:t>
            </a:r>
          </a:p>
          <a:p>
            <a:pPr marL="0" indent="0">
              <a:buNone/>
            </a:pPr>
            <a:r>
              <a:rPr lang="en-US" dirty="0" smtClean="0"/>
              <a:t>Sparse </a:t>
            </a:r>
          </a:p>
          <a:p>
            <a:pPr marL="0" indent="0">
              <a:buNone/>
            </a:pPr>
            <a:r>
              <a:rPr lang="en-US" dirty="0" smtClean="0"/>
              <a:t>Few training examples (n &lt;&lt; 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2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Reuters newswire articles</a:t>
            </a:r>
          </a:p>
          <a:p>
            <a:r>
              <a:rPr lang="en-US" dirty="0" smtClean="0"/>
              <a:t>Task = classify as “about corporate acquisitions” or not</a:t>
            </a:r>
          </a:p>
          <a:p>
            <a:r>
              <a:rPr lang="en-US" dirty="0" smtClean="0"/>
              <a:t>Bag-of-words frequency features</a:t>
            </a:r>
          </a:p>
          <a:p>
            <a:r>
              <a:rPr lang="en-US" dirty="0" smtClean="0"/>
              <a:t>17,000 dim features</a:t>
            </a:r>
          </a:p>
          <a:p>
            <a:r>
              <a:rPr lang="en-US" dirty="0" smtClean="0"/>
              <a:t>1500 </a:t>
            </a:r>
            <a:r>
              <a:rPr lang="en-US" dirty="0" err="1" smtClean="0"/>
              <a:t>pos</a:t>
            </a:r>
            <a:r>
              <a:rPr lang="en-US" dirty="0" smtClean="0"/>
              <a:t>, 1500 </a:t>
            </a:r>
            <a:r>
              <a:rPr lang="en-US" dirty="0" err="1" smtClean="0"/>
              <a:t>neg</a:t>
            </a:r>
            <a:r>
              <a:rPr lang="en-US" dirty="0" smtClean="0"/>
              <a:t> training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2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583"/>
            <a:ext cx="8229600" cy="1143000"/>
          </a:xfrm>
        </p:spPr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4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  <a:endParaRPr lang="en-US" dirty="0"/>
          </a:p>
        </p:txBody>
      </p:sp>
      <p:pic>
        <p:nvPicPr>
          <p:cNvPr id="5" name="curse-of-dimensionality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4163" y="1600200"/>
            <a:ext cx="6034087" cy="4525963"/>
          </a:xfrm>
        </p:spPr>
      </p:pic>
    </p:spTree>
    <p:extLst>
      <p:ext uri="{BB962C8B-B14F-4D97-AF65-F5344CB8AC3E}">
        <p14:creationId xmlns:p14="http://schemas.microsoft.com/office/powerpoint/2010/main" val="411159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I: Themes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Curse of Dimensionality</a:t>
            </a:r>
          </a:p>
          <a:p>
            <a:r>
              <a:rPr lang="en-US" dirty="0" smtClean="0"/>
              <a:t>Johnson-</a:t>
            </a:r>
            <a:r>
              <a:rPr lang="en-US" dirty="0" err="1" smtClean="0"/>
              <a:t>Lindenstrauss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Sparsity</a:t>
            </a:r>
            <a:r>
              <a:rPr lang="en-US" dirty="0" smtClean="0"/>
              <a:t> + why L1 yields it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sparsity</a:t>
            </a:r>
            <a:r>
              <a:rPr lang="en-US" dirty="0" smtClean="0"/>
              <a:t> + how to handle it</a:t>
            </a:r>
          </a:p>
          <a:p>
            <a:r>
              <a:rPr lang="en-US" dirty="0" smtClean="0"/>
              <a:t>Text tasks are often n &lt;&lt; p</a:t>
            </a:r>
          </a:p>
          <a:p>
            <a:r>
              <a:rPr lang="en-US" dirty="0" smtClean="0"/>
              <a:t>Model complexity in generative vs. discriminative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L1/L2 Logistic Regression</a:t>
            </a:r>
          </a:p>
          <a:p>
            <a:r>
              <a:rPr lang="en-US" dirty="0" smtClean="0"/>
              <a:t>Random projection + classifier/ KNN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Generative model</a:t>
            </a:r>
          </a:p>
          <a:p>
            <a:pPr lvl="1"/>
            <a:r>
              <a:rPr lang="en-US" dirty="0" smtClean="0"/>
              <a:t>Naïve Bayes ( w/ smoothing).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6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311</Words>
  <Application>Microsoft Macintosh PowerPoint</Application>
  <PresentationFormat>On-screen Show (4:3)</PresentationFormat>
  <Paragraphs>61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Text Genre Classification  in the n &lt;&lt; p Regime</vt:lpstr>
      <vt:lpstr>Goal:  Classify genre of “Documents”</vt:lpstr>
      <vt:lpstr>Document Features</vt:lpstr>
      <vt:lpstr>Feature Characteristics</vt:lpstr>
      <vt:lpstr>Example Dataset</vt:lpstr>
      <vt:lpstr>Themes</vt:lpstr>
      <vt:lpstr>Curse of Dimensionality</vt:lpstr>
      <vt:lpstr>Section I: Themes and Background</vt:lpstr>
      <vt:lpstr>Techniques</vt:lpstr>
      <vt:lpstr>Dataset</vt:lpstr>
      <vt:lpstr>Experiments: Find subregimes  of n &lt;&lt; p</vt:lpstr>
      <vt:lpstr>Hypotheses</vt:lpstr>
      <vt:lpstr>Curse of Dimensionality</vt:lpstr>
      <vt:lpstr>Feature Selection</vt:lpstr>
    </vt:vector>
  </TitlesOfParts>
  <Company>UMass -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Belanger</dc:creator>
  <cp:lastModifiedBy>David Belanger</cp:lastModifiedBy>
  <cp:revision>27</cp:revision>
  <dcterms:created xsi:type="dcterms:W3CDTF">2011-11-22T19:38:32Z</dcterms:created>
  <dcterms:modified xsi:type="dcterms:W3CDTF">2011-12-14T04:15:16Z</dcterms:modified>
</cp:coreProperties>
</file>