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9" r:id="rId1"/>
  </p:sldMasterIdLst>
  <p:sldIdLst>
    <p:sldId id="256" r:id="rId2"/>
    <p:sldId id="265" r:id="rId3"/>
    <p:sldId id="266" r:id="rId4"/>
    <p:sldId id="271" r:id="rId5"/>
    <p:sldId id="267" r:id="rId6"/>
    <p:sldId id="269" r:id="rId7"/>
    <p:sldId id="270" r:id="rId8"/>
    <p:sldId id="273" r:id="rId9"/>
    <p:sldId id="275" r:id="rId10"/>
    <p:sldId id="281" r:id="rId11"/>
    <p:sldId id="288" r:id="rId12"/>
    <p:sldId id="287" r:id="rId13"/>
    <p:sldId id="274" r:id="rId14"/>
    <p:sldId id="283" r:id="rId15"/>
    <p:sldId id="278" r:id="rId16"/>
    <p:sldId id="279" r:id="rId17"/>
    <p:sldId id="284" r:id="rId18"/>
    <p:sldId id="285" r:id="rId19"/>
    <p:sldId id="286" r:id="rId20"/>
    <p:sldId id="280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F6F69B8E-2428-3940-9302-DEDA118D8E59}" type="datetimeFigureOut">
              <a:rPr lang="en-US" smtClean="0"/>
              <a:t>12/15/11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Text Genre Classification </a:t>
            </a:r>
            <a:br>
              <a:rPr lang="en-US" smtClean="0"/>
            </a:br>
            <a:r>
              <a:rPr lang="en-US" smtClean="0"/>
              <a:t>in </a:t>
            </a:r>
            <a:r>
              <a:rPr lang="en-US" dirty="0" smtClean="0"/>
              <a:t>the n &lt;&lt; p Regime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 </a:t>
            </a:r>
            <a:r>
              <a:rPr lang="en-US" dirty="0" err="1" smtClean="0">
                <a:solidFill>
                  <a:srgbClr val="FF0000"/>
                </a:solidFill>
              </a:rPr>
              <a:t>Anzaroot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David Belanger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6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5" name="Picture 4" descr="svm_acc_vs_dim_pca_s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41" y="1417638"/>
            <a:ext cx="4389541" cy="3292156"/>
          </a:xfrm>
          <a:prstGeom prst="rect">
            <a:avLst/>
          </a:prstGeom>
        </p:spPr>
      </p:pic>
      <p:pic>
        <p:nvPicPr>
          <p:cNvPr id="6" name="Picture 5" descr="nb_acc_vs_dim_pca_s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6" y="1473198"/>
            <a:ext cx="4315461" cy="3236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7859" y="4709794"/>
            <a:ext cx="311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Naïve Bayes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26108" y="4740569"/>
            <a:ext cx="311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629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Picture 3" descr="_lasso_lasso_pca_ac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17638"/>
            <a:ext cx="63881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5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Surprisingly Effective!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01750" y="64452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ccuracy_vs_dim_randpro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638626"/>
            <a:ext cx="5202498" cy="39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9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between </a:t>
            </a:r>
            <a:r>
              <a:rPr lang="en-US" dirty="0" err="1" smtClean="0"/>
              <a:t>lossy</a:t>
            </a:r>
            <a:r>
              <a:rPr lang="en-US" dirty="0" smtClean="0"/>
              <a:t> compression and utility of small dimensionality</a:t>
            </a:r>
          </a:p>
          <a:p>
            <a:r>
              <a:rPr lang="en-US" dirty="0" smtClean="0"/>
              <a:t>Necessary for extremely small training data.</a:t>
            </a:r>
          </a:p>
          <a:p>
            <a:r>
              <a:rPr lang="en-US" dirty="0" smtClean="0"/>
              <a:t>PCA &gt; Rand </a:t>
            </a:r>
            <a:r>
              <a:rPr lang="en-US" dirty="0" err="1" smtClean="0"/>
              <a:t>Proj</a:t>
            </a:r>
            <a:r>
              <a:rPr lang="en-US" dirty="0" smtClean="0"/>
              <a:t>., but expensive to compute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en-US" dirty="0" smtClean="0"/>
              <a:t> </a:t>
            </a:r>
            <a:r>
              <a:rPr lang="en-US" dirty="0" err="1" smtClean="0"/>
              <a:t>Sparsity</a:t>
            </a:r>
            <a:r>
              <a:rPr lang="en-US" dirty="0" smtClean="0"/>
              <a:t>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products are extremely efficient. </a:t>
            </a:r>
          </a:p>
          <a:p>
            <a:pPr lvl="1"/>
            <a:r>
              <a:rPr lang="en-US" dirty="0" smtClean="0"/>
              <a:t>Linear Kernel SVM fast</a:t>
            </a:r>
            <a:endParaRPr lang="en-US" dirty="0"/>
          </a:p>
          <a:p>
            <a:r>
              <a:rPr lang="en-US" dirty="0" smtClean="0"/>
              <a:t>Need smoothing in Naïve Bayes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45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Subregimes</a:t>
            </a:r>
            <a:r>
              <a:rPr lang="en-US" dirty="0" smtClean="0"/>
              <a:t> of n &lt;&lt;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16" y="1904999"/>
            <a:ext cx="3686156" cy="46651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Ng. and Jordan 2002 : </a:t>
            </a:r>
          </a:p>
          <a:p>
            <a:pPr marL="0" indent="0">
              <a:buNone/>
            </a:pPr>
            <a:r>
              <a:rPr lang="en-US" dirty="0" smtClean="0"/>
              <a:t>Log. Regression is asymptotically better than naïve </a:t>
            </a:r>
            <a:r>
              <a:rPr lang="en-US" dirty="0" err="1" smtClean="0"/>
              <a:t>bayes</a:t>
            </a:r>
            <a:r>
              <a:rPr lang="en-US" dirty="0" smtClean="0"/>
              <a:t>, but requires more samples to reach this limit. </a:t>
            </a:r>
            <a:endParaRPr lang="en-US" dirty="0"/>
          </a:p>
        </p:txBody>
      </p:sp>
      <p:pic>
        <p:nvPicPr>
          <p:cNvPr id="4" name="Picture 3" descr="Screen Shot 2011-12-15 at 11.03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74" y="2163863"/>
            <a:ext cx="5487247" cy="42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5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Subregimes</a:t>
            </a:r>
            <a:r>
              <a:rPr lang="en-US" dirty="0" smtClean="0"/>
              <a:t> of n &lt;&lt; p</a:t>
            </a:r>
            <a:endParaRPr lang="en-US" dirty="0"/>
          </a:p>
        </p:txBody>
      </p:sp>
      <p:pic>
        <p:nvPicPr>
          <p:cNvPr id="4" name="Content Placeholder 3" descr="_naivebayes_smooth_pca_lasso_pca_acc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9" b="16229"/>
          <a:stretch>
            <a:fillRect/>
          </a:stretch>
        </p:blipFill>
        <p:spPr>
          <a:xfrm>
            <a:off x="3616847" y="3256140"/>
            <a:ext cx="5254435" cy="270228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3116" y="1904999"/>
            <a:ext cx="3686156" cy="466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Anzaroot</a:t>
            </a:r>
            <a:r>
              <a:rPr lang="en-US" dirty="0" smtClean="0"/>
              <a:t> and Belanger 2011: 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Log. Regression is always better than naïve Bayes.</a:t>
            </a:r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Reason: 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Very sparse data. Smoothing in Naïve Bayes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0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L1 model: find important/ relevant features and use them.</a:t>
            </a:r>
          </a:p>
          <a:p>
            <a:r>
              <a:rPr lang="en-US" dirty="0" smtClean="0"/>
              <a:t>How robust is L1 </a:t>
            </a:r>
            <a:r>
              <a:rPr lang="en-US" dirty="0" err="1" smtClean="0"/>
              <a:t>logisitic</a:t>
            </a:r>
            <a:r>
              <a:rPr lang="en-US" dirty="0" smtClean="0"/>
              <a:t> regression to extra random 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8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Exp.</a:t>
            </a:r>
            <a:endParaRPr lang="en-US" dirty="0"/>
          </a:p>
        </p:txBody>
      </p:sp>
      <p:pic>
        <p:nvPicPr>
          <p:cNvPr id="5" name="Picture 4" descr="zipfAllSor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44" y="1818008"/>
            <a:ext cx="4085700" cy="4090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6844" y="2067049"/>
            <a:ext cx="4332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Generate random features using </a:t>
            </a:r>
            <a:r>
              <a:rPr lang="en-US" sz="2400" dirty="0" err="1" smtClean="0"/>
              <a:t>Zipf’s</a:t>
            </a:r>
            <a:r>
              <a:rPr lang="en-US" sz="2400" dirty="0" smtClean="0"/>
              <a:t> law.</a:t>
            </a:r>
          </a:p>
          <a:p>
            <a:endParaRPr lang="en-US" sz="2400" dirty="0" smtClean="0"/>
          </a:p>
          <a:p>
            <a:r>
              <a:rPr lang="en-US" sz="2400" dirty="0" smtClean="0"/>
              <a:t>Step 2: Train/ Test sparse Logistic Regression Model</a:t>
            </a:r>
          </a:p>
          <a:p>
            <a:endParaRPr lang="en-US" sz="2400" dirty="0" smtClean="0"/>
          </a:p>
          <a:p>
            <a:r>
              <a:rPr lang="en-US" sz="2400" dirty="0" smtClean="0"/>
              <a:t>Step 3: compare selected feature 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87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Results</a:t>
            </a:r>
            <a:endParaRPr lang="en-US" dirty="0"/>
          </a:p>
        </p:txBody>
      </p:sp>
      <p:pic>
        <p:nvPicPr>
          <p:cNvPr id="4" name="Picture 3" descr="Screen Shot 2011-12-15 at 11.33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0"/>
            <a:ext cx="9144000" cy="13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2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406"/>
            <a:ext cx="8229600" cy="1518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Goal: </a:t>
            </a:r>
            <a:r>
              <a:rPr lang="en-US" dirty="0" smtClean="0"/>
              <a:t>Classify </a:t>
            </a:r>
            <a:r>
              <a:rPr lang="en-US" dirty="0" smtClean="0"/>
              <a:t>genre of “Documents”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240"/>
            <a:ext cx="8229600" cy="4525963"/>
          </a:xfrm>
        </p:spPr>
        <p:txBody>
          <a:bodyPr/>
          <a:lstStyle/>
          <a:p>
            <a:r>
              <a:rPr lang="en-US" dirty="0" smtClean="0"/>
              <a:t>Books</a:t>
            </a:r>
          </a:p>
          <a:p>
            <a:r>
              <a:rPr lang="en-US" dirty="0" smtClean="0"/>
              <a:t>Research Papers</a:t>
            </a:r>
          </a:p>
          <a:p>
            <a:r>
              <a:rPr lang="en-US" dirty="0" smtClean="0"/>
              <a:t>News articles</a:t>
            </a:r>
          </a:p>
          <a:p>
            <a:r>
              <a:rPr lang="en-US" dirty="0" smtClean="0"/>
              <a:t>Conversation transcripts</a:t>
            </a:r>
          </a:p>
          <a:p>
            <a:r>
              <a:rPr lang="en-US" dirty="0" smtClean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8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Results</a:t>
            </a:r>
            <a:endParaRPr lang="en-US" dirty="0"/>
          </a:p>
        </p:txBody>
      </p:sp>
      <p:pic>
        <p:nvPicPr>
          <p:cNvPr id="4" name="Picture 3" descr="Screen Shot 2011-12-15 at 11.36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" y="2139950"/>
            <a:ext cx="8834499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get surprisingly good results in n &lt;&lt; p</a:t>
            </a:r>
          </a:p>
          <a:p>
            <a:pPr lvl="1"/>
            <a:r>
              <a:rPr lang="en-US" dirty="0" smtClean="0"/>
              <a:t>100 examples, 17,000 dim. </a:t>
            </a:r>
          </a:p>
          <a:p>
            <a:pPr lvl="1"/>
            <a:r>
              <a:rPr lang="en-US" dirty="0" smtClean="0"/>
              <a:t>86% acc. With log. Regression</a:t>
            </a:r>
          </a:p>
          <a:p>
            <a:r>
              <a:rPr lang="en-US" dirty="0"/>
              <a:t>S</a:t>
            </a:r>
            <a:r>
              <a:rPr lang="en-US" dirty="0" smtClean="0"/>
              <a:t>hould have used harder dataset</a:t>
            </a:r>
          </a:p>
          <a:p>
            <a:r>
              <a:rPr lang="en-US" dirty="0" smtClean="0"/>
              <a:t>Don’t standardize sparse data!</a:t>
            </a:r>
          </a:p>
          <a:p>
            <a:r>
              <a:rPr lang="en-US" dirty="0" smtClean="0"/>
              <a:t>Dimensionality reduction (even random) helps!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4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of words (1 feature for each word in vocab)</a:t>
            </a:r>
          </a:p>
          <a:p>
            <a:r>
              <a:rPr lang="en-US" dirty="0" err="1" smtClean="0"/>
              <a:t>Ngrams</a:t>
            </a:r>
            <a:endParaRPr lang="en-US" dirty="0" smtClean="0"/>
          </a:p>
          <a:p>
            <a:r>
              <a:rPr lang="en-US" dirty="0" smtClean="0"/>
              <a:t>Capitalization,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5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Reuters newswire articles</a:t>
            </a:r>
          </a:p>
          <a:p>
            <a:r>
              <a:rPr lang="en-US" dirty="0" smtClean="0"/>
              <a:t>Task = classify as “about corporate acquisitions” or not</a:t>
            </a:r>
          </a:p>
          <a:p>
            <a:r>
              <a:rPr lang="en-US" dirty="0" smtClean="0"/>
              <a:t>Bag-of-words frequency features</a:t>
            </a:r>
          </a:p>
          <a:p>
            <a:r>
              <a:rPr lang="en-US" dirty="0" smtClean="0"/>
              <a:t>17,000 dim features</a:t>
            </a:r>
          </a:p>
          <a:p>
            <a:r>
              <a:rPr lang="en-US" dirty="0" smtClean="0"/>
              <a:t>1500 </a:t>
            </a:r>
            <a:r>
              <a:rPr lang="en-US" dirty="0" err="1" smtClean="0"/>
              <a:t>pos</a:t>
            </a:r>
            <a:r>
              <a:rPr lang="en-US" dirty="0" smtClean="0"/>
              <a:t>, 1500 </a:t>
            </a:r>
            <a:r>
              <a:rPr lang="en-US" dirty="0" err="1" smtClean="0"/>
              <a:t>neg</a:t>
            </a:r>
            <a:r>
              <a:rPr lang="en-US" dirty="0" smtClean="0"/>
              <a:t> training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2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High </a:t>
            </a:r>
            <a:r>
              <a:rPr lang="en-US" dirty="0" smtClean="0"/>
              <a:t>Dimensional (17,000 dim)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Sparse </a:t>
            </a:r>
            <a:r>
              <a:rPr lang="en-US" dirty="0" smtClean="0"/>
              <a:t>(99.5%)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/>
              <a:t>&lt;&lt; </a:t>
            </a:r>
            <a:r>
              <a:rPr lang="en-US" dirty="0" smtClean="0"/>
              <a:t>p (1,500 examples per class)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2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9583"/>
            <a:ext cx="8229600" cy="1143000"/>
          </a:xfrm>
        </p:spPr>
        <p:txBody>
          <a:bodyPr/>
          <a:lstStyle/>
          <a:p>
            <a:r>
              <a:rPr lang="en-US" dirty="0" smtClean="0"/>
              <a:t>Themes in n &lt;&lt;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4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pic>
        <p:nvPicPr>
          <p:cNvPr id="5" name="curse-of-dimensionality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15714" b="15714"/>
          <a:stretch>
            <a:fillRect/>
          </a:stretch>
        </p:blipFill>
        <p:spPr>
          <a:xfrm>
            <a:off x="1828800" y="19050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411159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4" name="Picture 3" descr="svm_linear_vs_rbf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23" y="1423392"/>
            <a:ext cx="5815359" cy="4379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3140" y="6076630"/>
            <a:ext cx="6274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Linear vs. RBF Kernel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2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Picture 3" descr="pca_cums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1" y="1846760"/>
            <a:ext cx="3946334" cy="2959751"/>
          </a:xfrm>
          <a:prstGeom prst="rect">
            <a:avLst/>
          </a:prstGeom>
        </p:spPr>
      </p:pic>
      <p:pic>
        <p:nvPicPr>
          <p:cNvPr id="6" name="Picture 5" descr="PCAsparsityDen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31" y="1741391"/>
            <a:ext cx="4108474" cy="30813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389" y="4831422"/>
            <a:ext cx="374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Cumulative Variance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22675" y="4834400"/>
            <a:ext cx="374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Sparsity</a:t>
            </a:r>
            <a:r>
              <a:rPr lang="en-US" sz="2400" dirty="0" smtClean="0"/>
              <a:t> of Projected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85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612</TotalTime>
  <Words>351</Words>
  <Application>Microsoft Macintosh PowerPoint</Application>
  <PresentationFormat>On-screen Show (4:3)</PresentationFormat>
  <Paragraphs>71</Paragraphs>
  <Slides>21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Travelogue</vt:lpstr>
      <vt:lpstr>Text Genre Classification  in the n &lt;&lt; p Regime</vt:lpstr>
      <vt:lpstr>Goal: Classify genre of “Documents”</vt:lpstr>
      <vt:lpstr>Document Features</vt:lpstr>
      <vt:lpstr>Example Dataset</vt:lpstr>
      <vt:lpstr>Data Characteristics</vt:lpstr>
      <vt:lpstr>Themes in n &lt;&lt; p</vt:lpstr>
      <vt:lpstr>Curse of Dimensionality</vt:lpstr>
      <vt:lpstr>Curse of Dimensionality</vt:lpstr>
      <vt:lpstr>PCA</vt:lpstr>
      <vt:lpstr>PCA</vt:lpstr>
      <vt:lpstr>PCA</vt:lpstr>
      <vt:lpstr>Random Projections</vt:lpstr>
      <vt:lpstr>Dimensionality Reduction Observations</vt:lpstr>
      <vt:lpstr>Feature Sparsity Observations</vt:lpstr>
      <vt:lpstr>Subregimes of n &lt;&lt; p</vt:lpstr>
      <vt:lpstr>Subregimes of n &lt;&lt; p</vt:lpstr>
      <vt:lpstr>L1 Feature Selection</vt:lpstr>
      <vt:lpstr>Feature Selection Exp.</vt:lpstr>
      <vt:lpstr>Feature Selection Results</vt:lpstr>
      <vt:lpstr>Overall Results</vt:lpstr>
      <vt:lpstr>Lessons Learned</vt:lpstr>
    </vt:vector>
  </TitlesOfParts>
  <Company>UMass -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Belanger</dc:creator>
  <cp:lastModifiedBy>David Belanger</cp:lastModifiedBy>
  <cp:revision>39</cp:revision>
  <dcterms:created xsi:type="dcterms:W3CDTF">2011-11-22T19:38:32Z</dcterms:created>
  <dcterms:modified xsi:type="dcterms:W3CDTF">2011-12-15T17:02:09Z</dcterms:modified>
</cp:coreProperties>
</file>