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1" r:id="rId4"/>
    <p:sldId id="272" r:id="rId5"/>
    <p:sldId id="273" r:id="rId6"/>
    <p:sldId id="274" r:id="rId7"/>
    <p:sldId id="265" r:id="rId8"/>
    <p:sldId id="266" r:id="rId9"/>
    <p:sldId id="257" r:id="rId10"/>
    <p:sldId id="267" r:id="rId11"/>
    <p:sldId id="261" r:id="rId12"/>
    <p:sldId id="263" r:id="rId13"/>
    <p:sldId id="269" r:id="rId14"/>
    <p:sldId id="270" r:id="rId15"/>
    <p:sldId id="268" r:id="rId16"/>
    <p:sldId id="26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540" y="1655520"/>
            <a:ext cx="6260905" cy="1527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smtClean="0"/>
              <a:t>Data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400" dirty="0" smtClean="0"/>
              <a:t>By,</a:t>
            </a:r>
          </a:p>
          <a:p>
            <a:r>
              <a:rPr lang="en-US" sz="5400" b="1" dirty="0" err="1" smtClean="0"/>
              <a:t>Divesh</a:t>
            </a:r>
            <a:r>
              <a:rPr lang="en-US" sz="5400" b="1" dirty="0" smtClean="0"/>
              <a:t> R. </a:t>
            </a:r>
            <a:r>
              <a:rPr lang="en-US" sz="5400" b="1" dirty="0" err="1" smtClean="0"/>
              <a:t>Kubal</a:t>
            </a:r>
            <a:endParaRPr lang="en-US" sz="5400" b="1" dirty="0" smtClean="0"/>
          </a:p>
          <a:p>
            <a:r>
              <a:rPr lang="en-US" sz="5400" dirty="0" smtClean="0"/>
              <a:t>Data Scientist, </a:t>
            </a:r>
            <a:r>
              <a:rPr lang="en-US" sz="5400" dirty="0" err="1" smtClean="0"/>
              <a:t>eClerx</a:t>
            </a:r>
            <a:r>
              <a:rPr lang="en-US" sz="5400" dirty="0" smtClean="0"/>
              <a:t> Services</a:t>
            </a:r>
          </a:p>
          <a:p>
            <a:r>
              <a:rPr lang="en-US" sz="5400" dirty="0" smtClean="0"/>
              <a:t>Center of Excellence – Machine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4" y="1147859"/>
            <a:ext cx="2927531" cy="372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1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and Techniques used in </a:t>
            </a:r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Univariate</a:t>
            </a:r>
            <a:r>
              <a:rPr lang="en-US" dirty="0"/>
              <a:t>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Bivariate </a:t>
            </a:r>
            <a:r>
              <a:rPr lang="en-US" dirty="0" err="1"/>
              <a:t>visualisations</a:t>
            </a:r>
            <a:endParaRPr lang="en-US" dirty="0"/>
          </a:p>
          <a:p>
            <a:r>
              <a:rPr lang="en-US" dirty="0"/>
              <a:t>Multivariate </a:t>
            </a:r>
            <a:r>
              <a:rPr lang="en-US" dirty="0" err="1"/>
              <a:t>visualisations</a:t>
            </a:r>
            <a:endParaRPr lang="en-US" dirty="0"/>
          </a:p>
          <a:p>
            <a:r>
              <a:rPr lang="en-US" dirty="0"/>
              <a:t>Classification and dimension reduction techniques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36416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EDA help your business and where does it fit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Helps to understand </a:t>
            </a:r>
            <a:r>
              <a:rPr lang="en-US" dirty="0"/>
              <a:t>if the results they’ve produced are correctly interpreted and if they apply to the required business contexts. </a:t>
            </a:r>
          </a:p>
          <a:p>
            <a:r>
              <a:rPr lang="en-US" dirty="0" smtClean="0"/>
              <a:t>Benefits </a:t>
            </a:r>
            <a:r>
              <a:rPr lang="en-US" dirty="0"/>
              <a:t>stakeholders by confirming if the questions they’re asking are right or not. </a:t>
            </a:r>
          </a:p>
          <a:p>
            <a:r>
              <a:rPr lang="en-US" dirty="0" smtClean="0"/>
              <a:t>Gives </a:t>
            </a:r>
            <a:r>
              <a:rPr lang="en-US" dirty="0"/>
              <a:t>any </a:t>
            </a:r>
            <a:r>
              <a:rPr lang="en-US" dirty="0" smtClean="0"/>
              <a:t>organization </a:t>
            </a:r>
            <a:r>
              <a:rPr lang="en-US" dirty="0"/>
              <a:t>the necessary confidence in their data </a:t>
            </a:r>
          </a:p>
          <a:p>
            <a:r>
              <a:rPr lang="en-US" dirty="0" smtClean="0"/>
              <a:t>Ignoring </a:t>
            </a:r>
            <a:r>
              <a:rPr lang="en-US" dirty="0"/>
              <a:t>this crucial step can lead you to build your Business Intelligence System on a very shaky foundation.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3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cap="all" dirty="0"/>
              <a:t>TYPES OF </a:t>
            </a:r>
            <a:r>
              <a:rPr lang="en-IN" b="1" cap="all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197405"/>
            <a:ext cx="7599164" cy="33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6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Bifurcating Predictor(s)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Predictors/Features/Independent Attributes.</a:t>
            </a:r>
          </a:p>
          <a:p>
            <a:r>
              <a:rPr lang="en-US" dirty="0"/>
              <a:t>Target/Response/Dependent Attribute.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2724455"/>
            <a:ext cx="6264024" cy="19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Iris Sample Data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400" dirty="0"/>
              <a:t>Many of the exploratory data techniques are illustrated with the Iris Plant data set.</a:t>
            </a:r>
          </a:p>
          <a:p>
            <a:pPr lvl="1"/>
            <a:r>
              <a:rPr lang="en-US" altLang="en-US" sz="2000" dirty="0"/>
              <a:t>Can be obtained from the UCI Machine Learning Repository 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http://www.ics.uci.edu/~mlearn/MLRepository.html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dirty="0"/>
              <a:t>From the statistician Douglas Fisher</a:t>
            </a:r>
          </a:p>
          <a:p>
            <a:pPr lvl="1"/>
            <a:r>
              <a:rPr lang="en-US" altLang="en-US" dirty="0"/>
              <a:t>Three flower types (classes):</a:t>
            </a:r>
          </a:p>
          <a:p>
            <a:pPr lvl="2"/>
            <a:r>
              <a:rPr lang="en-US" altLang="en-US" sz="1600" dirty="0"/>
              <a:t> </a:t>
            </a:r>
            <a:r>
              <a:rPr lang="en-US" altLang="en-US" dirty="0" err="1"/>
              <a:t>Setosa</a:t>
            </a:r>
            <a:endParaRPr lang="en-US" altLang="en-US" dirty="0"/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Virginica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Versicolour</a:t>
            </a:r>
            <a:endParaRPr lang="en-US" altLang="en-US" dirty="0"/>
          </a:p>
          <a:p>
            <a:pPr lvl="1"/>
            <a:r>
              <a:rPr lang="en-US" altLang="en-US" dirty="0"/>
              <a:t>Four (non-class) attributes</a:t>
            </a:r>
          </a:p>
          <a:p>
            <a:pPr lvl="2"/>
            <a:r>
              <a:rPr lang="en-US" altLang="en-US" dirty="0"/>
              <a:t> Sepal width and length</a:t>
            </a:r>
          </a:p>
          <a:p>
            <a:pPr lvl="2"/>
            <a:r>
              <a:rPr lang="en-US" altLang="en-US" dirty="0"/>
              <a:t> Petal width and length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get into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The need for Data Science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dirty="0"/>
              <a:t>What is Data Science?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dirty="0"/>
              <a:t>The lifecycle of Data Science </a:t>
            </a:r>
            <a:endParaRPr lang="en-US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Why </a:t>
            </a:r>
            <a:r>
              <a:rPr lang="en-US" altLang="en-US" dirty="0"/>
              <a:t>Exploratory Data Analysis?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/>
              <a:t>Summary Statistics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Visualization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dirty="0"/>
              <a:t>Implementation of </a:t>
            </a:r>
            <a:r>
              <a:rPr lang="en-US" dirty="0" smtClean="0"/>
              <a:t>Use Case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381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Why We Need Data </a:t>
            </a:r>
            <a:r>
              <a:rPr lang="en-US" b="1" dirty="0" smtClean="0">
                <a:effectLst/>
              </a:rPr>
              <a:t>Science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197405"/>
            <a:ext cx="79533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35" y="1196975"/>
            <a:ext cx="6555331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00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What is Data Science</a:t>
            </a:r>
            <a:r>
              <a:rPr lang="en-US" b="1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a blend of various tools, algorithms, and machine learning principles with the goal to discover hidden patterns from the raw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571749"/>
            <a:ext cx="3214005" cy="240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2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Lifecycle of Data </a:t>
            </a:r>
            <a:r>
              <a:rPr lang="en-US" b="1" dirty="0" smtClean="0">
                <a:effectLst/>
              </a:rPr>
              <a:t>Science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50" y="1196975"/>
            <a:ext cx="3692300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41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Data Exploration?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A preliminary exploration of the data to better understand its characteristics.</a:t>
            </a:r>
          </a:p>
          <a:p>
            <a:r>
              <a:rPr lang="en-US" altLang="en-US" sz="2000" dirty="0"/>
              <a:t>Key motivations of data exploration include</a:t>
            </a:r>
            <a:endParaRPr lang="en-US" altLang="en-US" sz="1800" dirty="0"/>
          </a:p>
          <a:p>
            <a:pPr lvl="1"/>
            <a:r>
              <a:rPr lang="en-US" altLang="en-US" sz="1800" dirty="0"/>
              <a:t>Helping to select the right tool for preprocessing, data analysis and data mining</a:t>
            </a:r>
          </a:p>
          <a:p>
            <a:pPr lvl="1"/>
            <a:r>
              <a:rPr lang="en-US" altLang="en-US" sz="1800" dirty="0"/>
              <a:t>Making use of humans’ abilities to recognize patterns</a:t>
            </a:r>
          </a:p>
          <a:p>
            <a:pPr lvl="2"/>
            <a:r>
              <a:rPr lang="en-US" altLang="en-US" sz="1800" dirty="0"/>
              <a:t> People can recognize patterns not captured by data analysis tools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endParaRPr lang="en-US" altLang="en-US" sz="1400" dirty="0"/>
          </a:p>
          <a:p>
            <a:r>
              <a:rPr lang="en-US" altLang="en-US" sz="2000" dirty="0"/>
              <a:t>Related to the area of Exploratory Data Analysis (EDA)</a:t>
            </a:r>
          </a:p>
          <a:p>
            <a:pPr lvl="1"/>
            <a:r>
              <a:rPr lang="en-US" altLang="en-US" sz="1800" dirty="0"/>
              <a:t>Created by statistician John </a:t>
            </a:r>
            <a:r>
              <a:rPr lang="en-US" altLang="en-US" sz="1800" dirty="0" err="1"/>
              <a:t>Tukey</a:t>
            </a:r>
            <a:endParaRPr lang="en-US" altLang="en-US" sz="1800" dirty="0"/>
          </a:p>
          <a:p>
            <a:pPr lvl="1"/>
            <a:r>
              <a:rPr lang="en-US" altLang="en-US" sz="1800" dirty="0"/>
              <a:t>Seminal book is Exploratory Data Analysis by </a:t>
            </a:r>
            <a:r>
              <a:rPr lang="en-US" altLang="en-US" sz="1800" dirty="0" err="1"/>
              <a:t>Tukey</a:t>
            </a:r>
            <a:endParaRPr lang="en-US" altLang="en-US" sz="1800" dirty="0"/>
          </a:p>
          <a:p>
            <a:pPr lvl="1"/>
            <a:r>
              <a:rPr lang="en-US" altLang="en-US" sz="1800" dirty="0"/>
              <a:t>A nice online introduction can be found in Chapter 1 of the NIST Engineering Statistics Handbook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 statistics, exploratory data analysis (EDA) is an approach to </a:t>
            </a:r>
            <a:r>
              <a:rPr lang="en-IN" i="1" dirty="0" err="1"/>
              <a:t>analyzing</a:t>
            </a:r>
            <a:r>
              <a:rPr lang="en-IN" i="1" dirty="0"/>
              <a:t> data sets to summarize their main characteristics, often with visual methods. </a:t>
            </a:r>
          </a:p>
          <a:p>
            <a:r>
              <a:rPr lang="en-IN" i="1" dirty="0"/>
              <a:t>A statistical model can be used or not, but primarily EDA is for seeing what the data can tell us beyond the formal </a:t>
            </a:r>
            <a:r>
              <a:rPr lang="en-IN" i="1" dirty="0" err="1"/>
              <a:t>modeling</a:t>
            </a:r>
            <a:r>
              <a:rPr lang="en-IN" i="1" dirty="0"/>
              <a:t> or hypothesis testing task.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Exploratory Data Analysis is one of the important steps in the data analysis process. </a:t>
            </a:r>
          </a:p>
          <a:p>
            <a:r>
              <a:rPr lang="en-US" dirty="0"/>
              <a:t>Focus is on making sense of the data in hand – things </a:t>
            </a:r>
          </a:p>
          <a:p>
            <a:r>
              <a:rPr lang="en-US" dirty="0"/>
              <a:t>Formulating the correct questions to ask to your dataset, how to manipulate the data sources to get the required answers, and others. </a:t>
            </a:r>
          </a:p>
          <a:p>
            <a:r>
              <a:rPr lang="en-US" dirty="0"/>
              <a:t>Done by taking an elaborate look at trends, patterns, and outliers using a visual method.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299</Words>
  <Application>Microsoft Office PowerPoint</Application>
  <PresentationFormat>On-screen Show (16:9)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Exploratory Data Analysis &amp; Data Preprocessing</vt:lpstr>
      <vt:lpstr>Table of Contents</vt:lpstr>
      <vt:lpstr>Why We Need Data Science</vt:lpstr>
      <vt:lpstr>Domains </vt:lpstr>
      <vt:lpstr>What is Data Science?</vt:lpstr>
      <vt:lpstr>Lifecycle of Data Science</vt:lpstr>
      <vt:lpstr>Why Data Exploration?</vt:lpstr>
      <vt:lpstr>Exploratory Data Analysis</vt:lpstr>
      <vt:lpstr>Exploratory Data Analysis</vt:lpstr>
      <vt:lpstr>Exploratory Data Analysis</vt:lpstr>
      <vt:lpstr>Tools and Techniques used in EDA</vt:lpstr>
      <vt:lpstr>How does EDA help your business and where does it fit in?</vt:lpstr>
      <vt:lpstr>TYPES OF VARIABLES</vt:lpstr>
      <vt:lpstr>Bifurcating Predictor(s) and Target</vt:lpstr>
      <vt:lpstr>Iris Sample Data Set </vt:lpstr>
      <vt:lpstr>Lets get into 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DMCHAMPS</cp:lastModifiedBy>
  <cp:revision>148</cp:revision>
  <dcterms:created xsi:type="dcterms:W3CDTF">2013-08-21T19:17:07Z</dcterms:created>
  <dcterms:modified xsi:type="dcterms:W3CDTF">2019-01-05T02:10:23Z</dcterms:modified>
</cp:coreProperties>
</file>