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7" r:id="rId9"/>
    <p:sldId id="268" r:id="rId10"/>
    <p:sldId id="277" r:id="rId11"/>
    <p:sldId id="278" r:id="rId12"/>
    <p:sldId id="279" r:id="rId13"/>
    <p:sldId id="280" r:id="rId14"/>
    <p:sldId id="281" r:id="rId15"/>
    <p:sldId id="27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pos="6153" userDrawn="1">
          <p15:clr>
            <a:srgbClr val="A4A3A4"/>
          </p15:clr>
        </p15:guide>
        <p15:guide id="4" pos="189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642" y="78"/>
      </p:cViewPr>
      <p:guideLst>
        <p:guide orient="horz" pos="618"/>
        <p:guide pos="7355"/>
        <p:guide pos="6153"/>
        <p:guide pos="189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386E2-AA98-400F-8FB7-11C521BCE93E}" type="datetimeFigureOut">
              <a:rPr lang="en-IN" smtClean="0"/>
              <a:t>31-12-2018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352B0-43DA-4B58-8467-ABCE8A0E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4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02CE-403C-4C66-9436-8752D23C5A15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E5D2-E929-4FAA-9FA3-7CC0B521A934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3837-79AC-485B-8715-7FE232EC410B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0A04-47D8-44C1-8A61-D30AA2C34E3E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7D64-BBA8-4BFC-B6F8-362B6C115326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335F-371C-4919-B2D9-688B00AAC603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0DC8-DAA5-4E4D-B413-B9C1B79F175B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5F02-CCC0-4222-9C5B-31C2404297E3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3399-59ED-4C54-8766-CCACE2F3DCEE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9A74-80B9-406C-BD0B-DDA572502E1A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DA11-F0FD-41B2-BEC1-141983E93B19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F316-BBBF-4D64-BD3B-3FD721AAE252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7A8B-22BC-4119-BE7A-C67FDF333FA6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4CC2-6290-4740-ABF1-811E51E2EA64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55A8-2A7B-458E-BFB0-A5BF85D1B4EF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2C-9191-41CB-9A10-E15BDF707A47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CB3C-49CD-4C5F-95A7-B0F83C3728A5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8F4380-BCA5-4C33-B283-D65D3222A6AA}" type="datetime1">
              <a:rPr lang="en-US" smtClean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4532-02F1-4D07-A31E-F35D1369B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ABE93-3321-4A30-B00D-0274B2C41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Start to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D9ADA-89A5-4A41-88FE-3AA88963DD33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4F812-3355-49AF-8555-0CEF083E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3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Lets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9" y="1218031"/>
            <a:ext cx="11348004" cy="49574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Import the Libraries &amp; the File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/>
              <a:t>import </a:t>
            </a:r>
            <a:r>
              <a:rPr lang="en-IN" sz="1800" dirty="0" err="1"/>
              <a:t>numpy</a:t>
            </a:r>
            <a:r>
              <a:rPr lang="en-IN" sz="1800" dirty="0"/>
              <a:t> as np</a:t>
            </a:r>
          </a:p>
          <a:p>
            <a:pPr marL="0" indent="0">
              <a:buNone/>
            </a:pPr>
            <a:r>
              <a:rPr lang="en-IN" sz="1800" dirty="0"/>
              <a:t>	import pandas as pd</a:t>
            </a:r>
          </a:p>
          <a:p>
            <a:pPr marL="0" indent="0">
              <a:buNone/>
            </a:pPr>
            <a:r>
              <a:rPr lang="en-IN" sz="1800" dirty="0"/>
              <a:t>	import </a:t>
            </a:r>
            <a:r>
              <a:rPr lang="en-IN" sz="1800" dirty="0" err="1"/>
              <a:t>os</a:t>
            </a: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os.chdir</a:t>
            </a:r>
            <a:r>
              <a:rPr lang="en-IN" sz="1800" dirty="0"/>
              <a:t>("C:\\Users\\..\\Python")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os.makedirs</a:t>
            </a:r>
            <a:r>
              <a:rPr lang="en-IN" sz="1800" dirty="0"/>
              <a:t>("C:\\Users\\..\\Python\\temp")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os.getcwd</a:t>
            </a:r>
            <a:r>
              <a:rPr lang="en-IN" sz="1800" dirty="0"/>
              <a:t>() </a:t>
            </a:r>
          </a:p>
          <a:p>
            <a:pPr marL="0" indent="0">
              <a:buNone/>
            </a:pPr>
            <a:r>
              <a:rPr lang="en-IN" sz="1800" dirty="0"/>
              <a:t>	loan = </a:t>
            </a:r>
            <a:r>
              <a:rPr lang="en-IN" sz="1800" dirty="0" err="1"/>
              <a:t>pd.read_csv</a:t>
            </a:r>
            <a:r>
              <a:rPr lang="en-IN" sz="1800" dirty="0"/>
              <a:t>(‘C:/../loan_prediction.csv’)</a:t>
            </a:r>
          </a:p>
          <a:p>
            <a:pPr marL="0" indent="0">
              <a:buNone/>
            </a:pPr>
            <a:r>
              <a:rPr lang="en-IN" sz="1800" dirty="0"/>
              <a:t>	</a:t>
            </a:r>
          </a:p>
          <a:p>
            <a:pPr marL="0" indent="0">
              <a:buNone/>
            </a:pPr>
            <a:r>
              <a:rPr lang="en-IN" b="1" dirty="0"/>
              <a:t>Descriptive </a:t>
            </a:r>
            <a:r>
              <a:rPr lang="en-IN" b="1" dirty="0" err="1"/>
              <a:t>Staistics</a:t>
            </a:r>
            <a:endParaRPr lang="en-IN" b="1" dirty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loan.head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loan.groupby</a:t>
            </a:r>
            <a:r>
              <a:rPr lang="en-IN" sz="1800" dirty="0"/>
              <a:t>('</a:t>
            </a:r>
            <a:r>
              <a:rPr lang="en-IN" sz="1800" dirty="0" err="1"/>
              <a:t>Loan_Amount_Term</a:t>
            </a:r>
            <a:r>
              <a:rPr lang="en-IN" sz="1800" dirty="0"/>
              <a:t>').count()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loan.groupby</a:t>
            </a:r>
            <a:r>
              <a:rPr lang="en-IN" sz="1800" dirty="0"/>
              <a:t>('</a:t>
            </a:r>
            <a:r>
              <a:rPr lang="en-IN" sz="1800" dirty="0" err="1"/>
              <a:t>Loan_Status</a:t>
            </a:r>
            <a:r>
              <a:rPr lang="en-IN" sz="1800" dirty="0"/>
              <a:t>').count()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loan.isnull</a:t>
            </a:r>
            <a:r>
              <a:rPr lang="en-IN" sz="1800" dirty="0"/>
              <a:t>().sum(axis=0)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5CE9-D5A0-49DB-A756-9BD2EB2C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</p:spTree>
    <p:extLst>
      <p:ext uri="{BB962C8B-B14F-4D97-AF65-F5344CB8AC3E}">
        <p14:creationId xmlns:p14="http://schemas.microsoft.com/office/powerpoint/2010/main" val="146542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Next Leap!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9" y="1218031"/>
            <a:ext cx="11348004" cy="49574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Lets Separate our Dependent Variable from the Independent Variable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900" dirty="0"/>
              <a:t>X = </a:t>
            </a:r>
            <a:r>
              <a:rPr lang="en-IN" sz="1900" dirty="0" err="1"/>
              <a:t>loan.iloc</a:t>
            </a:r>
            <a:r>
              <a:rPr lang="en-IN" sz="1900" dirty="0"/>
              <a:t>[:, :5].values</a:t>
            </a:r>
          </a:p>
          <a:p>
            <a:pPr marL="0" indent="0">
              <a:buNone/>
            </a:pPr>
            <a:r>
              <a:rPr lang="en-IN" sz="1900" dirty="0"/>
              <a:t>	y = </a:t>
            </a:r>
            <a:r>
              <a:rPr lang="en-IN" sz="1900" dirty="0" err="1"/>
              <a:t>loan.iloc</a:t>
            </a:r>
            <a:r>
              <a:rPr lang="en-IN" sz="1900" dirty="0"/>
              <a:t>[:, 5:].values</a:t>
            </a:r>
          </a:p>
          <a:p>
            <a:pPr marL="0" indent="0">
              <a:buNone/>
            </a:pPr>
            <a:r>
              <a:rPr lang="en-IN" sz="1900" dirty="0"/>
              <a:t>	</a:t>
            </a:r>
          </a:p>
          <a:p>
            <a:pPr marL="0" indent="0">
              <a:buNone/>
            </a:pPr>
            <a:r>
              <a:rPr lang="en-IN" b="1" dirty="0"/>
              <a:t>We Need a Test Dataset to look at our Prediction Accuracy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900" dirty="0"/>
              <a:t>from </a:t>
            </a:r>
            <a:r>
              <a:rPr lang="en-IN" sz="1900" dirty="0" err="1"/>
              <a:t>sklearn.cross_validation</a:t>
            </a:r>
            <a:r>
              <a:rPr lang="en-IN" sz="1900" dirty="0"/>
              <a:t> import </a:t>
            </a:r>
            <a:r>
              <a:rPr lang="en-IN" sz="1900" dirty="0" err="1"/>
              <a:t>train_test_split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X_train</a:t>
            </a:r>
            <a:r>
              <a:rPr lang="en-IN" sz="1900" dirty="0"/>
              <a:t>, </a:t>
            </a:r>
            <a:r>
              <a:rPr lang="en-IN" sz="1900" dirty="0" err="1"/>
              <a:t>X_test</a:t>
            </a:r>
            <a:r>
              <a:rPr lang="en-IN" sz="1900" dirty="0"/>
              <a:t>, </a:t>
            </a:r>
            <a:r>
              <a:rPr lang="en-IN" sz="1900" dirty="0" err="1"/>
              <a:t>y_train</a:t>
            </a:r>
            <a:r>
              <a:rPr lang="en-IN" sz="1900" dirty="0"/>
              <a:t>, </a:t>
            </a:r>
            <a:r>
              <a:rPr lang="en-IN" sz="1900" dirty="0" err="1"/>
              <a:t>y_test</a:t>
            </a:r>
            <a:r>
              <a:rPr lang="en-IN" sz="1900" dirty="0"/>
              <a:t> = </a:t>
            </a:r>
            <a:r>
              <a:rPr lang="en-IN" sz="1900" dirty="0" err="1"/>
              <a:t>train_test_split</a:t>
            </a:r>
            <a:r>
              <a:rPr lang="en-IN" sz="1900" dirty="0"/>
              <a:t>(X, y, </a:t>
            </a:r>
            <a:r>
              <a:rPr lang="en-IN" sz="1900" dirty="0" err="1"/>
              <a:t>test_size</a:t>
            </a:r>
            <a:r>
              <a:rPr lang="en-IN" sz="1900" dirty="0"/>
              <a:t> = 0.25, </a:t>
            </a:r>
            <a:r>
              <a:rPr lang="en-IN" sz="1900" dirty="0" err="1"/>
              <a:t>random_state</a:t>
            </a:r>
            <a:r>
              <a:rPr lang="en-IN" sz="1900" dirty="0"/>
              <a:t> = 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Lets Remove the unnecessary advantage of the variables with Higher Values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sz="1900" dirty="0"/>
              <a:t>from </a:t>
            </a:r>
            <a:r>
              <a:rPr lang="en-IN" sz="1900" dirty="0" err="1"/>
              <a:t>sklearn.preprocessing</a:t>
            </a:r>
            <a:r>
              <a:rPr lang="en-IN" sz="1900" dirty="0"/>
              <a:t> import </a:t>
            </a:r>
            <a:r>
              <a:rPr lang="en-IN" sz="1900" dirty="0" err="1"/>
              <a:t>StandardScaler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sc</a:t>
            </a:r>
            <a:r>
              <a:rPr lang="en-IN" sz="1900" dirty="0"/>
              <a:t> = </a:t>
            </a:r>
            <a:r>
              <a:rPr lang="en-IN" sz="1900" dirty="0" err="1"/>
              <a:t>StandardScaler</a:t>
            </a:r>
            <a:r>
              <a:rPr lang="en-IN" sz="1900" dirty="0"/>
              <a:t>()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X_train</a:t>
            </a:r>
            <a:r>
              <a:rPr lang="en-IN" sz="1900" dirty="0"/>
              <a:t> = </a:t>
            </a:r>
            <a:r>
              <a:rPr lang="en-IN" sz="1900" dirty="0" err="1"/>
              <a:t>sc.fit_transform</a:t>
            </a:r>
            <a:r>
              <a:rPr lang="en-IN" sz="1900" dirty="0"/>
              <a:t>(</a:t>
            </a:r>
            <a:r>
              <a:rPr lang="en-IN" sz="1900" dirty="0" err="1"/>
              <a:t>X_train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X_test</a:t>
            </a:r>
            <a:r>
              <a:rPr lang="en-IN" sz="1900" dirty="0"/>
              <a:t> = </a:t>
            </a:r>
            <a:r>
              <a:rPr lang="en-IN" sz="1900" dirty="0" err="1"/>
              <a:t>sc.transform</a:t>
            </a:r>
            <a:r>
              <a:rPr lang="en-IN" sz="1900" dirty="0"/>
              <a:t>(</a:t>
            </a:r>
            <a:r>
              <a:rPr lang="en-IN" sz="1900" dirty="0" err="1"/>
              <a:t>X_test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endParaRPr lang="en-IN" sz="1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5CE9-D5A0-49DB-A756-9BD2EB2C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</p:spTree>
    <p:extLst>
      <p:ext uri="{BB962C8B-B14F-4D97-AF65-F5344CB8AC3E}">
        <p14:creationId xmlns:p14="http://schemas.microsoft.com/office/powerpoint/2010/main" val="77265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Our Data Is Ready!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9" y="1218031"/>
            <a:ext cx="9404723" cy="4957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Fitting Decision Tree Classification to the Training set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sz="1900" dirty="0"/>
              <a:t>	from </a:t>
            </a:r>
            <a:r>
              <a:rPr lang="en-IN" sz="1900" dirty="0" err="1"/>
              <a:t>sklearn.tree</a:t>
            </a:r>
            <a:r>
              <a:rPr lang="en-IN" sz="1900" dirty="0"/>
              <a:t> import DecisionTreeClassifier</a:t>
            </a:r>
          </a:p>
          <a:p>
            <a:pPr marL="0" indent="0">
              <a:buNone/>
            </a:pPr>
            <a:r>
              <a:rPr lang="en-IN" sz="1900" dirty="0"/>
              <a:t>	classifier = DecisionTreeClassifier(criterion = 'entropy’, #’</a:t>
            </a:r>
            <a:r>
              <a:rPr lang="en-IN" sz="1900" dirty="0" err="1"/>
              <a:t>gini</a:t>
            </a:r>
            <a:r>
              <a:rPr lang="en-IN" sz="1900" dirty="0"/>
              <a:t>’ </a:t>
            </a:r>
          </a:p>
          <a:p>
            <a:pPr marL="0" indent="0">
              <a:buNone/>
            </a:pPr>
            <a:r>
              <a:rPr lang="en-IN" sz="1900" dirty="0"/>
              <a:t>                                    </a:t>
            </a:r>
            <a:r>
              <a:rPr lang="en-IN" sz="1900" dirty="0" err="1"/>
              <a:t>max_depth</a:t>
            </a:r>
            <a:r>
              <a:rPr lang="en-IN" sz="1900" dirty="0"/>
              <a:t> = d, </a:t>
            </a:r>
          </a:p>
          <a:p>
            <a:pPr marL="0" indent="0">
              <a:buNone/>
            </a:pPr>
            <a:r>
              <a:rPr lang="en-IN" sz="1900" dirty="0"/>
              <a:t>                                    </a:t>
            </a:r>
            <a:r>
              <a:rPr lang="en-IN" sz="1900" dirty="0" err="1"/>
              <a:t>min_samples_split</a:t>
            </a:r>
            <a:r>
              <a:rPr lang="en-IN" sz="1900" dirty="0"/>
              <a:t> = n, </a:t>
            </a:r>
          </a:p>
          <a:p>
            <a:pPr marL="0" indent="0">
              <a:buNone/>
            </a:pPr>
            <a:r>
              <a:rPr lang="en-IN" sz="1900" dirty="0"/>
              <a:t>                                    </a:t>
            </a:r>
            <a:r>
              <a:rPr lang="en-IN" sz="1900" dirty="0" err="1"/>
              <a:t>min_samples_leaf</a:t>
            </a:r>
            <a:r>
              <a:rPr lang="en-IN" sz="1900" dirty="0"/>
              <a:t> = x, </a:t>
            </a:r>
          </a:p>
          <a:p>
            <a:pPr marL="0" indent="0">
              <a:buNone/>
            </a:pPr>
            <a:r>
              <a:rPr lang="en-IN" sz="1900" dirty="0"/>
              <a:t>                                    </a:t>
            </a:r>
            <a:r>
              <a:rPr lang="en-IN" sz="1900" dirty="0" err="1"/>
              <a:t>max_features</a:t>
            </a:r>
            <a:r>
              <a:rPr lang="en-IN" sz="1900" dirty="0"/>
              <a:t> = None,  </a:t>
            </a:r>
          </a:p>
          <a:p>
            <a:pPr marL="0" indent="0">
              <a:buNone/>
            </a:pPr>
            <a:r>
              <a:rPr lang="en-IN" sz="1900" dirty="0"/>
              <a:t>                                    </a:t>
            </a:r>
            <a:r>
              <a:rPr lang="en-IN" sz="1900" dirty="0" err="1"/>
              <a:t>max_leaf_nodes</a:t>
            </a:r>
            <a:r>
              <a:rPr lang="en-IN" sz="1900" dirty="0"/>
              <a:t> = y,</a:t>
            </a:r>
          </a:p>
          <a:p>
            <a:pPr marL="0" indent="0">
              <a:buNone/>
            </a:pPr>
            <a:r>
              <a:rPr lang="en-IN" sz="1900" dirty="0"/>
              <a:t>                                    </a:t>
            </a:r>
            <a:r>
              <a:rPr lang="en-IN" sz="1900" dirty="0" err="1"/>
              <a:t>random_state</a:t>
            </a:r>
            <a:r>
              <a:rPr lang="en-IN" sz="1900" dirty="0"/>
              <a:t> = 0)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fr-FR" sz="1900" dirty="0" err="1"/>
              <a:t>classifier.fit</a:t>
            </a:r>
            <a:r>
              <a:rPr lang="fr-FR" sz="1900" dirty="0"/>
              <a:t>(</a:t>
            </a:r>
            <a:r>
              <a:rPr lang="fr-FR" sz="1900" dirty="0" err="1"/>
              <a:t>X_train</a:t>
            </a:r>
            <a:r>
              <a:rPr lang="fr-FR" sz="1900" dirty="0"/>
              <a:t>, </a:t>
            </a:r>
            <a:r>
              <a:rPr lang="fr-FR" sz="1900" dirty="0" err="1"/>
              <a:t>y_train</a:t>
            </a:r>
            <a:r>
              <a:rPr lang="fr-FR" sz="1900" dirty="0"/>
              <a:t>)</a:t>
            </a: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5CE9-D5A0-49DB-A756-9BD2EB2C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</p:spTree>
    <p:extLst>
      <p:ext uri="{BB962C8B-B14F-4D97-AF65-F5344CB8AC3E}">
        <p14:creationId xmlns:p14="http://schemas.microsoft.com/office/powerpoint/2010/main" val="97720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Our Model Is Ready!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9" y="1218031"/>
            <a:ext cx="9404723" cy="4957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Let’s Predict the Test set results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y_pred</a:t>
            </a:r>
            <a:r>
              <a:rPr lang="en-IN" sz="1900" dirty="0"/>
              <a:t> = </a:t>
            </a:r>
            <a:r>
              <a:rPr lang="en-IN" sz="1900" dirty="0" err="1"/>
              <a:t>classifier.predict</a:t>
            </a:r>
            <a:r>
              <a:rPr lang="en-IN" sz="1900" dirty="0"/>
              <a:t>(</a:t>
            </a:r>
            <a:r>
              <a:rPr lang="en-IN" sz="1900" dirty="0" err="1"/>
              <a:t>X_test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	</a:t>
            </a:r>
          </a:p>
          <a:p>
            <a:pPr marL="0" indent="0">
              <a:buNone/>
            </a:pPr>
            <a:r>
              <a:rPr lang="en-IN" sz="1900" dirty="0"/>
              <a:t>	from </a:t>
            </a:r>
            <a:r>
              <a:rPr lang="en-IN" sz="1900" dirty="0" err="1"/>
              <a:t>sklearn.metrics</a:t>
            </a:r>
            <a:r>
              <a:rPr lang="en-IN" sz="1900" dirty="0"/>
              <a:t> import </a:t>
            </a:r>
            <a:r>
              <a:rPr lang="en-IN" sz="1900" dirty="0" err="1"/>
              <a:t>confusion_matrix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s-ES" sz="1900" dirty="0"/>
              <a:t>cm = </a:t>
            </a:r>
            <a:r>
              <a:rPr lang="es-ES" sz="1900" dirty="0" err="1"/>
              <a:t>confusion_matrix</a:t>
            </a:r>
            <a:r>
              <a:rPr lang="es-ES" sz="1900" dirty="0"/>
              <a:t>(</a:t>
            </a:r>
            <a:r>
              <a:rPr lang="es-ES" sz="1900" dirty="0" err="1"/>
              <a:t>y_test</a:t>
            </a:r>
            <a:r>
              <a:rPr lang="es-ES" sz="1900" dirty="0"/>
              <a:t>, </a:t>
            </a:r>
            <a:r>
              <a:rPr lang="es-ES" sz="1900" dirty="0" err="1"/>
              <a:t>y_pred</a:t>
            </a:r>
            <a:r>
              <a:rPr lang="es-ES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	print(cm)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5CE9-D5A0-49DB-A756-9BD2EB2C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</p:spTree>
    <p:extLst>
      <p:ext uri="{BB962C8B-B14F-4D97-AF65-F5344CB8AC3E}">
        <p14:creationId xmlns:p14="http://schemas.microsoft.com/office/powerpoint/2010/main" val="297018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Lets See how the tree Looks Like!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9" y="1218031"/>
            <a:ext cx="9404723" cy="4957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	from </a:t>
            </a:r>
            <a:r>
              <a:rPr lang="en-IN" sz="1800" dirty="0" err="1"/>
              <a:t>sklearn.externals.six</a:t>
            </a:r>
            <a:r>
              <a:rPr lang="en-IN" sz="1800" dirty="0"/>
              <a:t> import </a:t>
            </a:r>
            <a:r>
              <a:rPr lang="en-IN" sz="1800" dirty="0" err="1"/>
              <a:t>StringIO</a:t>
            </a: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	from </a:t>
            </a:r>
            <a:r>
              <a:rPr lang="en-IN" sz="1800" dirty="0" err="1"/>
              <a:t>sklearn</a:t>
            </a:r>
            <a:r>
              <a:rPr lang="en-IN" sz="1800" dirty="0"/>
              <a:t> import tree</a:t>
            </a:r>
          </a:p>
          <a:p>
            <a:pPr marL="0" indent="0">
              <a:buNone/>
            </a:pPr>
            <a:r>
              <a:rPr lang="en-IN" sz="1800" dirty="0"/>
              <a:t>	from </a:t>
            </a:r>
            <a:r>
              <a:rPr lang="en-IN" sz="1800" dirty="0" err="1"/>
              <a:t>sklearn.tree</a:t>
            </a:r>
            <a:r>
              <a:rPr lang="en-IN" sz="1800" dirty="0"/>
              <a:t> import </a:t>
            </a:r>
            <a:r>
              <a:rPr lang="en-IN" sz="1800" dirty="0" err="1"/>
              <a:t>export_graphviz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	from </a:t>
            </a:r>
            <a:r>
              <a:rPr lang="en-IN" sz="1800" dirty="0" err="1"/>
              <a:t>IPython.display</a:t>
            </a:r>
            <a:r>
              <a:rPr lang="en-IN" sz="1800" dirty="0"/>
              <a:t> import Image  </a:t>
            </a:r>
          </a:p>
          <a:p>
            <a:pPr marL="0" indent="0">
              <a:buNone/>
            </a:pPr>
            <a:r>
              <a:rPr lang="en-IN" sz="1800" dirty="0"/>
              <a:t>	import </a:t>
            </a:r>
            <a:r>
              <a:rPr lang="en-IN" sz="1800" dirty="0" err="1"/>
              <a:t>pydotplus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dot_data</a:t>
            </a:r>
            <a:r>
              <a:rPr lang="en-IN" sz="1800" dirty="0"/>
              <a:t> = </a:t>
            </a:r>
            <a:r>
              <a:rPr lang="en-IN" sz="1800" dirty="0" err="1"/>
              <a:t>StringIO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export_graphviz</a:t>
            </a:r>
            <a:r>
              <a:rPr lang="en-IN" sz="1800" dirty="0"/>
              <a:t>(classifier, </a:t>
            </a:r>
            <a:r>
              <a:rPr lang="en-IN" sz="1800" dirty="0" err="1"/>
              <a:t>out_file</a:t>
            </a:r>
            <a:r>
              <a:rPr lang="en-IN" sz="1800" dirty="0"/>
              <a:t>=</a:t>
            </a:r>
            <a:r>
              <a:rPr lang="en-IN" sz="1800" dirty="0" err="1"/>
              <a:t>dot_data</a:t>
            </a:r>
            <a:r>
              <a:rPr lang="en-IN" sz="1800" dirty="0"/>
              <a:t>,  </a:t>
            </a:r>
          </a:p>
          <a:p>
            <a:pPr marL="0" indent="0">
              <a:buNone/>
            </a:pPr>
            <a:r>
              <a:rPr lang="en-IN" sz="1800" dirty="0"/>
              <a:t>       			         	filled=True, rounded=True,</a:t>
            </a:r>
          </a:p>
          <a:p>
            <a:pPr marL="0" indent="0">
              <a:buNone/>
            </a:pPr>
            <a:r>
              <a:rPr lang="en-IN" sz="1800" dirty="0"/>
              <a:t>                			</a:t>
            </a:r>
            <a:r>
              <a:rPr lang="en-IN" sz="1800" dirty="0" err="1"/>
              <a:t>special_characters</a:t>
            </a:r>
            <a:r>
              <a:rPr lang="en-IN" sz="1800" dirty="0"/>
              <a:t>=True)</a:t>
            </a:r>
          </a:p>
          <a:p>
            <a:pPr marL="0" indent="0">
              <a:buNone/>
            </a:pPr>
            <a:r>
              <a:rPr lang="en-IN" sz="1800" dirty="0"/>
              <a:t>	graph = </a:t>
            </a:r>
            <a:r>
              <a:rPr lang="en-IN" sz="1800" dirty="0" err="1"/>
              <a:t>pydotplus.graph_from_dot_data</a:t>
            </a:r>
            <a:r>
              <a:rPr lang="en-IN" sz="1800" dirty="0"/>
              <a:t>(</a:t>
            </a:r>
            <a:r>
              <a:rPr lang="en-IN" sz="1800" dirty="0" err="1"/>
              <a:t>dot_data.getvalue</a:t>
            </a:r>
            <a:r>
              <a:rPr lang="en-IN" sz="1800" dirty="0"/>
              <a:t>())  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graph.write_pdf</a:t>
            </a:r>
            <a:r>
              <a:rPr lang="en-IN" sz="1800" dirty="0"/>
              <a:t>('loan_tree.pdf')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5CE9-D5A0-49DB-A756-9BD2EB2C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</p:spTree>
    <p:extLst>
      <p:ext uri="{BB962C8B-B14F-4D97-AF65-F5344CB8AC3E}">
        <p14:creationId xmlns:p14="http://schemas.microsoft.com/office/powerpoint/2010/main" val="315507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Special Topics to Improve Model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9" y="1218031"/>
            <a:ext cx="9266515" cy="4957482"/>
          </a:xfrm>
        </p:spPr>
        <p:txBody>
          <a:bodyPr/>
          <a:lstStyle/>
          <a:p>
            <a:r>
              <a:rPr lang="en-IN" sz="2400" dirty="0"/>
              <a:t>Bagging</a:t>
            </a:r>
          </a:p>
          <a:p>
            <a:endParaRPr lang="en-IN" sz="2400" dirty="0"/>
          </a:p>
          <a:p>
            <a:r>
              <a:rPr lang="en-IN" sz="2400" dirty="0"/>
              <a:t>Boosting</a:t>
            </a:r>
          </a:p>
          <a:p>
            <a:endParaRPr lang="en-IN" sz="2400" dirty="0"/>
          </a:p>
          <a:p>
            <a:r>
              <a:rPr lang="en-IN" sz="2400" dirty="0"/>
              <a:t>Feature Engineering</a:t>
            </a:r>
          </a:p>
          <a:p>
            <a:pPr lvl="1"/>
            <a:r>
              <a:rPr lang="en-IN" sz="2200" dirty="0"/>
              <a:t>Variable Transformation</a:t>
            </a:r>
          </a:p>
          <a:p>
            <a:pPr lvl="1"/>
            <a:r>
              <a:rPr lang="en-IN" sz="2200" dirty="0"/>
              <a:t>Principal Component </a:t>
            </a:r>
          </a:p>
          <a:p>
            <a:endParaRPr lang="en-IN" sz="2400" dirty="0"/>
          </a:p>
          <a:p>
            <a:r>
              <a:rPr lang="en-IN" sz="2400" dirty="0"/>
              <a:t>Hyperparameter Optimization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5CE9-D5A0-49DB-A756-9BD2EB2C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</p:spTree>
    <p:extLst>
      <p:ext uri="{BB962C8B-B14F-4D97-AF65-F5344CB8AC3E}">
        <p14:creationId xmlns:p14="http://schemas.microsoft.com/office/powerpoint/2010/main" val="65326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1EDC-0DC3-4E54-B745-F40CF28E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81" y="2728735"/>
            <a:ext cx="9404723" cy="1400530"/>
          </a:xfrm>
        </p:spPr>
        <p:txBody>
          <a:bodyPr/>
          <a:lstStyle/>
          <a:p>
            <a:pPr algn="ctr"/>
            <a:r>
              <a:rPr lang="en-IN" i="1" dirty="0"/>
              <a:t>Happy Learning!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0F991-4037-465F-9194-DB636FA3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331304"/>
            <a:ext cx="9404723" cy="654911"/>
          </a:xfrm>
        </p:spPr>
        <p:txBody>
          <a:bodyPr/>
          <a:lstStyle/>
          <a:p>
            <a:r>
              <a:rPr lang="en-IN" sz="2800" dirty="0"/>
              <a:t>Interactions of Functions to Layers of Decision Making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 Impact Inc.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D89B60-C6CC-494D-901B-D784655B61C4}"/>
              </a:ext>
            </a:extLst>
          </p:cNvPr>
          <p:cNvCxnSpPr/>
          <p:nvPr/>
        </p:nvCxnSpPr>
        <p:spPr>
          <a:xfrm>
            <a:off x="1974574" y="1709530"/>
            <a:ext cx="0" cy="382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F7A1DC-FFC9-445D-A67E-D1B35A9D5B79}"/>
              </a:ext>
            </a:extLst>
          </p:cNvPr>
          <p:cNvCxnSpPr/>
          <p:nvPr/>
        </p:nvCxnSpPr>
        <p:spPr>
          <a:xfrm>
            <a:off x="3783496" y="1709530"/>
            <a:ext cx="0" cy="382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3B7D52-71FF-4CC2-B506-11BB89ABA962}"/>
              </a:ext>
            </a:extLst>
          </p:cNvPr>
          <p:cNvCxnSpPr/>
          <p:nvPr/>
        </p:nvCxnSpPr>
        <p:spPr>
          <a:xfrm>
            <a:off x="5340623" y="1709530"/>
            <a:ext cx="0" cy="382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9F90C7-27F2-438A-9663-894DDB600DF1}"/>
              </a:ext>
            </a:extLst>
          </p:cNvPr>
          <p:cNvCxnSpPr/>
          <p:nvPr/>
        </p:nvCxnSpPr>
        <p:spPr>
          <a:xfrm>
            <a:off x="6993008" y="1709530"/>
            <a:ext cx="0" cy="382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4351AD-C710-4DEA-8B93-CCCD53174749}"/>
              </a:ext>
            </a:extLst>
          </p:cNvPr>
          <p:cNvCxnSpPr>
            <a:cxnSpLocks/>
          </p:cNvCxnSpPr>
          <p:nvPr/>
        </p:nvCxnSpPr>
        <p:spPr>
          <a:xfrm>
            <a:off x="861391" y="2398643"/>
            <a:ext cx="8162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0E22B4-BA83-4EF4-AA1C-F126E063436C}"/>
              </a:ext>
            </a:extLst>
          </p:cNvPr>
          <p:cNvCxnSpPr>
            <a:cxnSpLocks/>
          </p:cNvCxnSpPr>
          <p:nvPr/>
        </p:nvCxnSpPr>
        <p:spPr>
          <a:xfrm>
            <a:off x="861391" y="3435626"/>
            <a:ext cx="8162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276BD4-134A-41B3-A627-C967527336EC}"/>
              </a:ext>
            </a:extLst>
          </p:cNvPr>
          <p:cNvCxnSpPr>
            <a:cxnSpLocks/>
          </p:cNvCxnSpPr>
          <p:nvPr/>
        </p:nvCxnSpPr>
        <p:spPr>
          <a:xfrm>
            <a:off x="861391" y="4532243"/>
            <a:ext cx="8162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30ACB-BBF3-4B14-8EA2-5C612D71AD38}"/>
              </a:ext>
            </a:extLst>
          </p:cNvPr>
          <p:cNvCxnSpPr>
            <a:cxnSpLocks/>
          </p:cNvCxnSpPr>
          <p:nvPr/>
        </p:nvCxnSpPr>
        <p:spPr>
          <a:xfrm>
            <a:off x="861391" y="5539409"/>
            <a:ext cx="8162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D04D8-E21C-4AFC-98D4-7FCA0B5928D0}"/>
              </a:ext>
            </a:extLst>
          </p:cNvPr>
          <p:cNvSpPr txBox="1"/>
          <p:nvPr/>
        </p:nvSpPr>
        <p:spPr>
          <a:xfrm>
            <a:off x="1951381" y="1808715"/>
            <a:ext cx="18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Marketing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2E6AC-12D9-49F1-8BD2-FC808C14C4CB}"/>
              </a:ext>
            </a:extLst>
          </p:cNvPr>
          <p:cNvSpPr txBox="1"/>
          <p:nvPr/>
        </p:nvSpPr>
        <p:spPr>
          <a:xfrm>
            <a:off x="3806685" y="1837381"/>
            <a:ext cx="15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3F0FA-01D7-466D-A571-BED3E26A8EBD}"/>
              </a:ext>
            </a:extLst>
          </p:cNvPr>
          <p:cNvSpPr txBox="1"/>
          <p:nvPr/>
        </p:nvSpPr>
        <p:spPr>
          <a:xfrm>
            <a:off x="5314952" y="1844647"/>
            <a:ext cx="16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E64379-638A-4C70-8872-1798CB80561E}"/>
              </a:ext>
            </a:extLst>
          </p:cNvPr>
          <p:cNvSpPr txBox="1"/>
          <p:nvPr/>
        </p:nvSpPr>
        <p:spPr>
          <a:xfrm>
            <a:off x="7002944" y="1838532"/>
            <a:ext cx="83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17DEA8-D796-4BF0-A5A7-AAC65DE00507}"/>
              </a:ext>
            </a:extLst>
          </p:cNvPr>
          <p:cNvCxnSpPr/>
          <p:nvPr/>
        </p:nvCxnSpPr>
        <p:spPr>
          <a:xfrm>
            <a:off x="7844447" y="1709530"/>
            <a:ext cx="0" cy="382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095EE0-37ED-417E-920F-3CD717911368}"/>
              </a:ext>
            </a:extLst>
          </p:cNvPr>
          <p:cNvSpPr txBox="1"/>
          <p:nvPr/>
        </p:nvSpPr>
        <p:spPr>
          <a:xfrm>
            <a:off x="7911555" y="1837381"/>
            <a:ext cx="10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Systems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BC446F-9FE4-4934-AEE8-D8A6A8D36D0E}"/>
              </a:ext>
            </a:extLst>
          </p:cNvPr>
          <p:cNvSpPr txBox="1"/>
          <p:nvPr/>
        </p:nvSpPr>
        <p:spPr>
          <a:xfrm>
            <a:off x="738814" y="2747378"/>
            <a:ext cx="12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Strategy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30FCB9-BDCC-42E4-8CE8-008C1A56F116}"/>
              </a:ext>
            </a:extLst>
          </p:cNvPr>
          <p:cNvSpPr txBox="1"/>
          <p:nvPr/>
        </p:nvSpPr>
        <p:spPr>
          <a:xfrm>
            <a:off x="738814" y="3764339"/>
            <a:ext cx="12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Tactic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07369-6FA2-4092-91D4-917015F48E0B}"/>
              </a:ext>
            </a:extLst>
          </p:cNvPr>
          <p:cNvSpPr txBox="1"/>
          <p:nvPr/>
        </p:nvSpPr>
        <p:spPr>
          <a:xfrm>
            <a:off x="516836" y="4831714"/>
            <a:ext cx="14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Operations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AA04EC-3F9B-4AA4-997E-D007904D54F4}"/>
              </a:ext>
            </a:extLst>
          </p:cNvPr>
          <p:cNvSpPr/>
          <p:nvPr/>
        </p:nvSpPr>
        <p:spPr>
          <a:xfrm>
            <a:off x="2345635" y="2681118"/>
            <a:ext cx="5221353" cy="503577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Area of Focus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3DDCDDD4-2B95-4DB7-AB65-0F8D1B67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5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Supervised Vs 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D6402-3449-454F-969D-B1BFC020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12B060-4C7E-43AF-A8FA-2EDD3A01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49" y="1331259"/>
            <a:ext cx="8946541" cy="4869516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You use an algorithm to learn the mapping function of input variables (x) and an output variable (Y)</a:t>
            </a:r>
          </a:p>
          <a:p>
            <a:pPr lvl="2" fontAlgn="base"/>
            <a:r>
              <a:rPr lang="en-IN" dirty="0"/>
              <a:t>Y = f(X)</a:t>
            </a:r>
          </a:p>
          <a:p>
            <a:pPr lvl="2" fontAlgn="base"/>
            <a:r>
              <a:rPr lang="en-IN" dirty="0"/>
              <a:t>Decision Tree</a:t>
            </a:r>
          </a:p>
          <a:p>
            <a:pPr lvl="2" fontAlgn="base"/>
            <a:r>
              <a:rPr lang="en-IN" dirty="0"/>
              <a:t>Regression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In Unsupervised learning you only have input data (X) and no corresponding output variables.</a:t>
            </a:r>
          </a:p>
          <a:p>
            <a:pPr fontAlgn="base"/>
            <a:r>
              <a:rPr lang="en-IN" dirty="0"/>
              <a:t>The goal is to find pattern in the existing data and model the underlying structure.</a:t>
            </a:r>
          </a:p>
          <a:p>
            <a:pPr lvl="2" fontAlgn="base"/>
            <a:r>
              <a:rPr lang="en-IN" dirty="0"/>
              <a:t>Clustering</a:t>
            </a:r>
          </a:p>
          <a:p>
            <a:pPr lvl="2" fontAlgn="base"/>
            <a:r>
              <a:rPr lang="en-IN" dirty="0"/>
              <a:t>Association Rules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793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Terminologies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D6402-3449-454F-969D-B1BFC020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91261C-2E6C-4BC8-98C1-F0D2FEC9D583}"/>
              </a:ext>
            </a:extLst>
          </p:cNvPr>
          <p:cNvSpPr/>
          <p:nvPr/>
        </p:nvSpPr>
        <p:spPr>
          <a:xfrm>
            <a:off x="4863550" y="1215086"/>
            <a:ext cx="1921565" cy="4770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656B0A-0743-425F-8150-7809D0DB0901}"/>
              </a:ext>
            </a:extLst>
          </p:cNvPr>
          <p:cNvSpPr/>
          <p:nvPr/>
        </p:nvSpPr>
        <p:spPr>
          <a:xfrm>
            <a:off x="1789049" y="2504125"/>
            <a:ext cx="1921565" cy="47707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Decision Node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6CD0C1-EC82-478F-BB6D-9C936BFECE35}"/>
              </a:ext>
            </a:extLst>
          </p:cNvPr>
          <p:cNvSpPr/>
          <p:nvPr/>
        </p:nvSpPr>
        <p:spPr>
          <a:xfrm>
            <a:off x="7865163" y="2504125"/>
            <a:ext cx="1921565" cy="47707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Decision Node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944468-4907-42A4-A177-DB8DE9E9B996}"/>
              </a:ext>
            </a:extLst>
          </p:cNvPr>
          <p:cNvSpPr/>
          <p:nvPr/>
        </p:nvSpPr>
        <p:spPr>
          <a:xfrm>
            <a:off x="417446" y="3597430"/>
            <a:ext cx="1921565" cy="4770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Terminal Node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9B7F5D-7AFF-4975-AE83-DF3B50229AE4}"/>
              </a:ext>
            </a:extLst>
          </p:cNvPr>
          <p:cNvSpPr/>
          <p:nvPr/>
        </p:nvSpPr>
        <p:spPr>
          <a:xfrm>
            <a:off x="6441774" y="3596896"/>
            <a:ext cx="1921565" cy="4770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Terminal Node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658D76-E04C-4706-A4D8-0BDBD89B34A8}"/>
              </a:ext>
            </a:extLst>
          </p:cNvPr>
          <p:cNvSpPr/>
          <p:nvPr/>
        </p:nvSpPr>
        <p:spPr>
          <a:xfrm>
            <a:off x="1802285" y="4702382"/>
            <a:ext cx="1921565" cy="4770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Terminal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67AD01-C04A-4A82-9780-46C4E7B223FC}"/>
              </a:ext>
            </a:extLst>
          </p:cNvPr>
          <p:cNvSpPr/>
          <p:nvPr/>
        </p:nvSpPr>
        <p:spPr>
          <a:xfrm>
            <a:off x="4484917" y="4710078"/>
            <a:ext cx="1921565" cy="4770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Terminal Node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B06752-BAFE-4508-8515-A4C17D455609}"/>
              </a:ext>
            </a:extLst>
          </p:cNvPr>
          <p:cNvSpPr/>
          <p:nvPr/>
        </p:nvSpPr>
        <p:spPr>
          <a:xfrm>
            <a:off x="9269174" y="3597430"/>
            <a:ext cx="1921565" cy="4770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Terminal Node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B9C5FE-E01C-4ED6-AB78-80E62F608049}"/>
              </a:ext>
            </a:extLst>
          </p:cNvPr>
          <p:cNvSpPr/>
          <p:nvPr/>
        </p:nvSpPr>
        <p:spPr>
          <a:xfrm>
            <a:off x="3134125" y="3590807"/>
            <a:ext cx="1921565" cy="47707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Decision Node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493FEA-9691-4090-9DD8-647B08D0FCC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49832" y="1692165"/>
            <a:ext cx="3074501" cy="81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B895CD-F3BE-4946-BFEC-23D650D68B3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824333" y="1692165"/>
            <a:ext cx="3001613" cy="81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3BF2BE-B19E-4F66-82BF-A31EE08FFE80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378229" y="2981204"/>
            <a:ext cx="1371603" cy="6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B42A38-3255-424E-B892-0F7BA56B8FB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2749832" y="2981204"/>
            <a:ext cx="1345076" cy="60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ED97BE-7503-435A-8C1C-81308FE95F56}"/>
              </a:ext>
            </a:extLst>
          </p:cNvPr>
          <p:cNvCxnSpPr/>
          <p:nvPr/>
        </p:nvCxnSpPr>
        <p:spPr>
          <a:xfrm flipH="1">
            <a:off x="2736575" y="4087763"/>
            <a:ext cx="1371603" cy="6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719D2-7AA6-4EC3-909D-85B6BD6EB05C}"/>
              </a:ext>
            </a:extLst>
          </p:cNvPr>
          <p:cNvCxnSpPr>
            <a:cxnSpLocks/>
          </p:cNvCxnSpPr>
          <p:nvPr/>
        </p:nvCxnSpPr>
        <p:spPr>
          <a:xfrm>
            <a:off x="4108178" y="4087763"/>
            <a:ext cx="1345076" cy="60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136623-42DB-4C1C-94E9-B82FB04AE452}"/>
              </a:ext>
            </a:extLst>
          </p:cNvPr>
          <p:cNvCxnSpPr/>
          <p:nvPr/>
        </p:nvCxnSpPr>
        <p:spPr>
          <a:xfrm flipH="1">
            <a:off x="7480863" y="2974579"/>
            <a:ext cx="1371603" cy="6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66C1E3-8E00-4005-BBEB-5FA2E98751BA}"/>
              </a:ext>
            </a:extLst>
          </p:cNvPr>
          <p:cNvCxnSpPr>
            <a:cxnSpLocks/>
          </p:cNvCxnSpPr>
          <p:nvPr/>
        </p:nvCxnSpPr>
        <p:spPr>
          <a:xfrm>
            <a:off x="8852466" y="2974579"/>
            <a:ext cx="1345076" cy="60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9B50717-D24F-4D18-8212-3FA8F65A6257}"/>
              </a:ext>
            </a:extLst>
          </p:cNvPr>
          <p:cNvSpPr/>
          <p:nvPr/>
        </p:nvSpPr>
        <p:spPr>
          <a:xfrm>
            <a:off x="6096000" y="2098145"/>
            <a:ext cx="5446643" cy="24340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4669E8-F710-4FBC-9B6D-C30C7588AD63}"/>
              </a:ext>
            </a:extLst>
          </p:cNvPr>
          <p:cNvSpPr txBox="1"/>
          <p:nvPr/>
        </p:nvSpPr>
        <p:spPr>
          <a:xfrm>
            <a:off x="334620" y="2557998"/>
            <a:ext cx="13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E86C35-6D6C-4E85-A163-64E798F4EBB5}"/>
              </a:ext>
            </a:extLst>
          </p:cNvPr>
          <p:cNvCxnSpPr>
            <a:stCxn id="35" idx="0"/>
            <a:endCxn id="6" idx="2"/>
          </p:cNvCxnSpPr>
          <p:nvPr/>
        </p:nvCxnSpPr>
        <p:spPr>
          <a:xfrm flipV="1">
            <a:off x="993917" y="1692165"/>
            <a:ext cx="4830416" cy="86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5BA0A5-90D9-497D-8F41-DB7EC2D9D7CA}"/>
              </a:ext>
            </a:extLst>
          </p:cNvPr>
          <p:cNvSpPr txBox="1"/>
          <p:nvPr/>
        </p:nvSpPr>
        <p:spPr>
          <a:xfrm>
            <a:off x="407508" y="4552453"/>
            <a:ext cx="13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PRUNING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5F96EE-2F96-442D-9F6E-D289D676183C}"/>
              </a:ext>
            </a:extLst>
          </p:cNvPr>
          <p:cNvCxnSpPr>
            <a:cxnSpLocks/>
          </p:cNvCxnSpPr>
          <p:nvPr/>
        </p:nvCxnSpPr>
        <p:spPr>
          <a:xfrm flipV="1">
            <a:off x="1611790" y="4504010"/>
            <a:ext cx="36441" cy="48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2D0F62-7300-4362-844A-007AC3283BCA}"/>
              </a:ext>
            </a:extLst>
          </p:cNvPr>
          <p:cNvSpPr txBox="1"/>
          <p:nvPr/>
        </p:nvSpPr>
        <p:spPr>
          <a:xfrm>
            <a:off x="10342140" y="2134793"/>
            <a:ext cx="13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Branch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EF1C2-18A2-453E-A157-CF756317A069}"/>
              </a:ext>
            </a:extLst>
          </p:cNvPr>
          <p:cNvSpPr txBox="1"/>
          <p:nvPr/>
        </p:nvSpPr>
        <p:spPr>
          <a:xfrm>
            <a:off x="6072820" y="2253195"/>
            <a:ext cx="11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Parent/Child Node</a:t>
            </a:r>
          </a:p>
        </p:txBody>
      </p:sp>
    </p:spTree>
    <p:extLst>
      <p:ext uri="{BB962C8B-B14F-4D97-AF65-F5344CB8AC3E}">
        <p14:creationId xmlns:p14="http://schemas.microsoft.com/office/powerpoint/2010/main" val="321068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34" grpId="0" animBg="1"/>
      <p:bldP spid="35" grpId="0"/>
      <p:bldP spid="41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Types of Decision Trees &amp; Terminology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FC3D3-E9DD-4219-B96A-490536092316}"/>
              </a:ext>
            </a:extLst>
          </p:cNvPr>
          <p:cNvSpPr txBox="1"/>
          <p:nvPr/>
        </p:nvSpPr>
        <p:spPr>
          <a:xfrm>
            <a:off x="5175071" y="1325986"/>
            <a:ext cx="18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51C38-86CF-4886-993A-0F98885AC43A}"/>
              </a:ext>
            </a:extLst>
          </p:cNvPr>
          <p:cNvSpPr txBox="1"/>
          <p:nvPr/>
        </p:nvSpPr>
        <p:spPr>
          <a:xfrm>
            <a:off x="1775355" y="2025130"/>
            <a:ext cx="18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Categorical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18BB4-7CE8-49EB-8F61-4413F1623DEA}"/>
              </a:ext>
            </a:extLst>
          </p:cNvPr>
          <p:cNvSpPr txBox="1"/>
          <p:nvPr/>
        </p:nvSpPr>
        <p:spPr>
          <a:xfrm>
            <a:off x="8538650" y="2047467"/>
            <a:ext cx="18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Continuous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C0EF01-5071-4C71-B19D-3F70DEB9E4B4}"/>
              </a:ext>
            </a:extLst>
          </p:cNvPr>
          <p:cNvCxnSpPr>
            <a:cxnSpLocks/>
          </p:cNvCxnSpPr>
          <p:nvPr/>
        </p:nvCxnSpPr>
        <p:spPr>
          <a:xfrm>
            <a:off x="2696139" y="1908321"/>
            <a:ext cx="6745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2FA1E5-5A55-432E-B0AA-50E5C7515A45}"/>
              </a:ext>
            </a:extLst>
          </p:cNvPr>
          <p:cNvSpPr txBox="1"/>
          <p:nvPr/>
        </p:nvSpPr>
        <p:spPr>
          <a:xfrm>
            <a:off x="741362" y="2650437"/>
            <a:ext cx="4475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Dependent Variable - Categorical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Classifier –DecisionTreeClassifier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Distinct &amp; Non-overlapping regions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Top-Down Greedy Approach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Prediction Metrics: Mode of Node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Robust Model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32547-AD2F-4D59-BD60-9996EF0292D2}"/>
              </a:ext>
            </a:extLst>
          </p:cNvPr>
          <p:cNvSpPr txBox="1"/>
          <p:nvPr/>
        </p:nvSpPr>
        <p:spPr>
          <a:xfrm>
            <a:off x="7027779" y="2638923"/>
            <a:ext cx="4475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Dependent Variable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Regressor –DecisionTreeRegressor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Distinct &amp; Non-overlapping regions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Top-Down Greedy Approach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Prediction Metrics: Mean of Node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Better Models available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3988E9-D143-45D0-9A09-EA6BF9579677}"/>
              </a:ext>
            </a:extLst>
          </p:cNvPr>
          <p:cNvCxnSpPr>
            <a:cxnSpLocks/>
          </p:cNvCxnSpPr>
          <p:nvPr/>
        </p:nvCxnSpPr>
        <p:spPr>
          <a:xfrm>
            <a:off x="6064616" y="1736040"/>
            <a:ext cx="0" cy="145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F6AF6-8222-4610-B8F3-8B1E281FF707}"/>
              </a:ext>
            </a:extLst>
          </p:cNvPr>
          <p:cNvCxnSpPr>
            <a:cxnSpLocks/>
          </p:cNvCxnSpPr>
          <p:nvPr/>
        </p:nvCxnSpPr>
        <p:spPr>
          <a:xfrm>
            <a:off x="2691936" y="1928197"/>
            <a:ext cx="0" cy="145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BA5BCA-E99D-4A34-BEA8-D59D45E8BAEE}"/>
              </a:ext>
            </a:extLst>
          </p:cNvPr>
          <p:cNvCxnSpPr>
            <a:cxnSpLocks/>
          </p:cNvCxnSpPr>
          <p:nvPr/>
        </p:nvCxnSpPr>
        <p:spPr>
          <a:xfrm>
            <a:off x="9450552" y="1914944"/>
            <a:ext cx="0" cy="145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3D8E5E6-9D5F-4755-A20C-BCB9C77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9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Peep Into the Real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5E5B6-BC5E-468D-BDC3-862BBB14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9CB44-5CBD-43B0-BDBE-709FD0247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79" y="1063073"/>
            <a:ext cx="4671599" cy="5072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01233-B860-4775-89A6-E80E99290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971" y="1063073"/>
            <a:ext cx="6427925" cy="50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4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Splitting Mechanism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5" y="1218031"/>
            <a:ext cx="8725617" cy="4957482"/>
          </a:xfrm>
        </p:spPr>
        <p:txBody>
          <a:bodyPr/>
          <a:lstStyle/>
          <a:p>
            <a:endParaRPr lang="en-IN" sz="2400" dirty="0"/>
          </a:p>
          <a:p>
            <a:r>
              <a:rPr lang="en-IN" sz="2400" dirty="0"/>
              <a:t>Gini Index (CART)</a:t>
            </a:r>
          </a:p>
          <a:p>
            <a:endParaRPr lang="en-IN" sz="2400" dirty="0"/>
          </a:p>
          <a:p>
            <a:r>
              <a:rPr lang="en-IN" sz="2400" dirty="0"/>
              <a:t>Information Gain (Entropy)</a:t>
            </a:r>
          </a:p>
          <a:p>
            <a:endParaRPr lang="en-IN" sz="2400" dirty="0"/>
          </a:p>
          <a:p>
            <a:r>
              <a:rPr lang="en-IN" sz="2400" dirty="0"/>
              <a:t>Chi Square Test (CHAID)</a:t>
            </a:r>
          </a:p>
          <a:p>
            <a:endParaRPr lang="en-IN" sz="2400" dirty="0"/>
          </a:p>
          <a:p>
            <a:r>
              <a:rPr lang="en-IN" sz="2400" dirty="0"/>
              <a:t>Reduction of Variance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02072-4430-4B92-B388-CD2D2FDD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81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9" y="1218031"/>
            <a:ext cx="8322365" cy="4957482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Minimum Samples for Node Split</a:t>
            </a:r>
          </a:p>
          <a:p>
            <a:endParaRPr lang="en-IN" dirty="0"/>
          </a:p>
          <a:p>
            <a:r>
              <a:rPr lang="en-IN" dirty="0"/>
              <a:t>Minimum Samples for a Terminal Node</a:t>
            </a:r>
          </a:p>
          <a:p>
            <a:endParaRPr lang="en-IN" dirty="0"/>
          </a:p>
          <a:p>
            <a:r>
              <a:rPr lang="en-IN" dirty="0"/>
              <a:t>Maximum Depth of the Tree</a:t>
            </a:r>
          </a:p>
          <a:p>
            <a:endParaRPr lang="en-IN" dirty="0"/>
          </a:p>
          <a:p>
            <a:r>
              <a:rPr lang="en-IN" dirty="0"/>
              <a:t>Maximum Number of Terminal Nodes</a:t>
            </a:r>
          </a:p>
          <a:p>
            <a:endParaRPr lang="en-IN" dirty="0"/>
          </a:p>
          <a:p>
            <a:r>
              <a:rPr lang="en-IN" dirty="0"/>
              <a:t>Maximum Features to Consider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ACF9-36E6-4B75-9BF6-1E6BED35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FB26F-5E19-4709-8276-D6D01673F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74" y="1063416"/>
            <a:ext cx="4671599" cy="50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1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46D-2AD2-41EB-ADB7-FC7FF24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9" y="232986"/>
            <a:ext cx="9404723" cy="753230"/>
          </a:xfrm>
        </p:spPr>
        <p:txBody>
          <a:bodyPr/>
          <a:lstStyle/>
          <a:p>
            <a:r>
              <a:rPr lang="en-IN" sz="3200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133-A736-41D2-845C-050F1031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9" y="1218031"/>
            <a:ext cx="11348004" cy="4957482"/>
          </a:xfrm>
        </p:spPr>
        <p:txBody>
          <a:bodyPr/>
          <a:lstStyle/>
          <a:p>
            <a:r>
              <a:rPr lang="en-IN" dirty="0"/>
              <a:t>Easy to understand and hence widely accepted in business</a:t>
            </a:r>
          </a:p>
          <a:p>
            <a:r>
              <a:rPr lang="en-IN" dirty="0"/>
              <a:t>Non parametric method</a:t>
            </a:r>
          </a:p>
          <a:p>
            <a:r>
              <a:rPr lang="en-IN" dirty="0"/>
              <a:t>Immune to anomalies in data</a:t>
            </a:r>
          </a:p>
          <a:p>
            <a:r>
              <a:rPr lang="en-IN" dirty="0"/>
              <a:t>Data type constraint is not there</a:t>
            </a:r>
          </a:p>
          <a:p>
            <a:r>
              <a:rPr lang="en-IN" dirty="0"/>
              <a:t>Very useful as data exploration method</a:t>
            </a:r>
          </a:p>
          <a:p>
            <a:endParaRPr lang="en-IN" dirty="0"/>
          </a:p>
          <a:p>
            <a:r>
              <a:rPr lang="en-IN" dirty="0"/>
              <a:t>Overfitting issue</a:t>
            </a:r>
          </a:p>
          <a:p>
            <a:r>
              <a:rPr lang="en-IN" dirty="0"/>
              <a:t>Not a robust model for continuous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5CE9-D5A0-49DB-A756-9BD2EB2C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14991-34DB-4FDB-B13C-DCAC5AE284D1}"/>
              </a:ext>
            </a:extLst>
          </p:cNvPr>
          <p:cNvSpPr txBox="1"/>
          <p:nvPr/>
        </p:nvSpPr>
        <p:spPr>
          <a:xfrm>
            <a:off x="9872869" y="634779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SynchImpact Inc.</a:t>
            </a:r>
          </a:p>
        </p:txBody>
      </p:sp>
    </p:spTree>
    <p:extLst>
      <p:ext uri="{BB962C8B-B14F-4D97-AF65-F5344CB8AC3E}">
        <p14:creationId xmlns:p14="http://schemas.microsoft.com/office/powerpoint/2010/main" val="3543855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0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5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6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7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8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9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402</Words>
  <Application>Microsoft Office PowerPoint</Application>
  <PresentationFormat>Widescreen</PresentationFormat>
  <Paragraphs>185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Decision Tree</vt:lpstr>
      <vt:lpstr>Interactions of Functions to Layers of Decision Making</vt:lpstr>
      <vt:lpstr>Supervised Vs Unsupervised Learning</vt:lpstr>
      <vt:lpstr>Terminologies</vt:lpstr>
      <vt:lpstr>Types of Decision Trees &amp; Terminology  </vt:lpstr>
      <vt:lpstr>Peep Into the Real World</vt:lpstr>
      <vt:lpstr>Splitting Mechanism </vt:lpstr>
      <vt:lpstr>Constraints </vt:lpstr>
      <vt:lpstr>Advantages &amp; Disadvantages</vt:lpstr>
      <vt:lpstr>Lets Start!</vt:lpstr>
      <vt:lpstr>Next Leap!</vt:lpstr>
      <vt:lpstr>Our Data Is Ready!</vt:lpstr>
      <vt:lpstr>Our Model Is Ready!</vt:lpstr>
      <vt:lpstr>Lets See how the tree Looks Like!</vt:lpstr>
      <vt:lpstr>Special Topics to Improve Model Efficiency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Basab</dc:creator>
  <cp:lastModifiedBy>Basab</cp:lastModifiedBy>
  <cp:revision>31</cp:revision>
  <dcterms:created xsi:type="dcterms:W3CDTF">2018-12-29T18:06:55Z</dcterms:created>
  <dcterms:modified xsi:type="dcterms:W3CDTF">2019-01-01T06:20:00Z</dcterms:modified>
</cp:coreProperties>
</file>