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4" r:id="rId5"/>
    <p:sldId id="263" r:id="rId6"/>
    <p:sldId id="265" r:id="rId7"/>
    <p:sldId id="266" r:id="rId8"/>
    <p:sldId id="262" r:id="rId9"/>
    <p:sldId id="258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2976" y="86"/>
      </p:cViewPr>
      <p:guideLst>
        <p:guide orient="horz" pos="3120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61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97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6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37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6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02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95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96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26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70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10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ABAF-4038-474C-AF62-42BB66AE30BC}" type="datetimeFigureOut">
              <a:rPr kumimoji="1" lang="ja-JP" altLang="en-US" smtClean="0"/>
              <a:t>2020/3/19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97A0-0173-4719-B12C-A6803E7BC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4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E9DA0-ABBC-4A24-8BC3-8FAA189F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692331"/>
            <a:ext cx="5829300" cy="1974050"/>
          </a:xfrm>
        </p:spPr>
        <p:txBody>
          <a:bodyPr>
            <a:noAutofit/>
          </a:bodyPr>
          <a:lstStyle/>
          <a:p>
            <a:r>
              <a:rPr kumimoji="1" lang="ja-JP" altLang="en-US" b="1" dirty="0"/>
              <a:t>日本ゲーム大賞</a:t>
            </a:r>
            <a:br>
              <a:rPr kumimoji="1" lang="en-US" altLang="ja-JP" b="1" dirty="0"/>
            </a:br>
            <a:r>
              <a:rPr kumimoji="1" lang="ja-JP" altLang="en-US" b="1" dirty="0"/>
              <a:t>「</a:t>
            </a:r>
            <a:r>
              <a:rPr kumimoji="1" lang="en-US" altLang="ja-JP" b="1" dirty="0"/>
              <a:t>The</a:t>
            </a:r>
            <a:r>
              <a:rPr lang="ja-JP" altLang="en-US" b="1" dirty="0"/>
              <a:t> </a:t>
            </a:r>
            <a:r>
              <a:rPr lang="en-US" altLang="ja-JP" b="1" dirty="0"/>
              <a:t>Tower</a:t>
            </a:r>
            <a:r>
              <a:rPr lang="ja-JP" altLang="en-US" b="1" dirty="0"/>
              <a:t>」</a:t>
            </a:r>
            <a:br>
              <a:rPr lang="en-US" altLang="ja-JP" b="1" dirty="0"/>
            </a:br>
            <a:r>
              <a:rPr lang="ja-JP" altLang="en-US" b="1" dirty="0"/>
              <a:t>企画書</a:t>
            </a:r>
            <a:endParaRPr kumimoji="1" lang="ja-JP" altLang="en-US" b="1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B867BF9-FC9E-4453-9DF2-84B48642F5DF}"/>
              </a:ext>
            </a:extLst>
          </p:cNvPr>
          <p:cNvSpPr txBox="1">
            <a:spLocks/>
          </p:cNvSpPr>
          <p:nvPr/>
        </p:nvSpPr>
        <p:spPr>
          <a:xfrm>
            <a:off x="5021036" y="9307904"/>
            <a:ext cx="2176599" cy="598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/>
              <a:t>平間班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A41E2056-E389-4750-A86C-4F48E185B7E9}"/>
              </a:ext>
            </a:extLst>
          </p:cNvPr>
          <p:cNvSpPr txBox="1">
            <a:spLocks/>
          </p:cNvSpPr>
          <p:nvPr/>
        </p:nvSpPr>
        <p:spPr>
          <a:xfrm>
            <a:off x="548641" y="2795452"/>
            <a:ext cx="5760720" cy="6466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ja-JP" altLang="en-US" sz="3200" dirty="0"/>
              <a:t>・企画概要</a:t>
            </a:r>
            <a:endParaRPr lang="en-US" altLang="ja-JP" sz="3200" dirty="0"/>
          </a:p>
          <a:p>
            <a:pPr algn="l">
              <a:lnSpc>
                <a:spcPct val="150000"/>
              </a:lnSpc>
            </a:pPr>
            <a:r>
              <a:rPr lang="ja-JP" altLang="en-US" sz="3200" dirty="0"/>
              <a:t>・システム仕様</a:t>
            </a:r>
            <a:endParaRPr lang="en-US" altLang="ja-JP" sz="3200" dirty="0"/>
          </a:p>
          <a:p>
            <a:pPr algn="l">
              <a:lnSpc>
                <a:spcPct val="150000"/>
              </a:lnSpc>
            </a:pPr>
            <a:r>
              <a:rPr lang="ja-JP" altLang="en-US" sz="3200" dirty="0"/>
              <a:t>・ステージ仕様</a:t>
            </a:r>
            <a:endParaRPr lang="en-US" altLang="ja-JP" sz="3200" dirty="0"/>
          </a:p>
          <a:p>
            <a:pPr algn="l">
              <a:lnSpc>
                <a:spcPct val="150000"/>
              </a:lnSpc>
            </a:pPr>
            <a:r>
              <a:rPr lang="ja-JP" altLang="en-US" sz="3200" dirty="0"/>
              <a:t>・操作（アクション）仕様</a:t>
            </a:r>
            <a:endParaRPr lang="en-US" altLang="ja-JP" sz="3200" dirty="0"/>
          </a:p>
          <a:p>
            <a:pPr algn="l">
              <a:lnSpc>
                <a:spcPct val="150000"/>
              </a:lnSpc>
            </a:pPr>
            <a:r>
              <a:rPr lang="ja-JP" altLang="en-US" sz="3200" dirty="0"/>
              <a:t>・フローチャート</a:t>
            </a:r>
            <a:endParaRPr lang="en-US" altLang="ja-JP" sz="3200" dirty="0"/>
          </a:p>
          <a:p>
            <a:pPr algn="l">
              <a:lnSpc>
                <a:spcPct val="150000"/>
              </a:lnSpc>
            </a:pPr>
            <a:r>
              <a:rPr lang="ja-JP" altLang="en-US" sz="3200" dirty="0"/>
              <a:t>・障害（ギミック）リスト</a:t>
            </a:r>
            <a:endParaRPr lang="en-US" altLang="ja-JP" sz="3200" dirty="0"/>
          </a:p>
          <a:p>
            <a:pPr algn="l">
              <a:lnSpc>
                <a:spcPct val="150000"/>
              </a:lnSpc>
            </a:pPr>
            <a:r>
              <a:rPr lang="ja-JP" altLang="en-US" sz="3200" dirty="0"/>
              <a:t>・ステージ設計リスト</a:t>
            </a:r>
            <a:endParaRPr lang="en-US" altLang="ja-JP" sz="3200" dirty="0"/>
          </a:p>
          <a:p>
            <a:pPr algn="l">
              <a:lnSpc>
                <a:spcPct val="150000"/>
              </a:lnSpc>
            </a:pPr>
            <a:r>
              <a:rPr lang="ja-JP" altLang="en-US" sz="3200" dirty="0"/>
              <a:t>・各デザインリスト</a:t>
            </a:r>
            <a:endParaRPr lang="en-US" altLang="ja-JP" sz="3200" dirty="0"/>
          </a:p>
          <a:p>
            <a:pPr algn="l">
              <a:lnSpc>
                <a:spcPct val="150000"/>
              </a:lnSpc>
            </a:pP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073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E9DA0-ABBC-4A24-8BC3-8FAA189F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" y="235131"/>
            <a:ext cx="2607673" cy="772267"/>
          </a:xfrm>
        </p:spPr>
        <p:txBody>
          <a:bodyPr>
            <a:noAutofit/>
          </a:bodyPr>
          <a:lstStyle/>
          <a:p>
            <a:pPr algn="l"/>
            <a:br>
              <a:rPr lang="en-US" altLang="ja-JP" b="1" dirty="0"/>
            </a:br>
            <a:r>
              <a:rPr lang="ja-JP" altLang="en-US" b="1" dirty="0"/>
              <a:t>企画概要</a:t>
            </a:r>
            <a:endParaRPr kumimoji="1" lang="ja-JP" altLang="en-US" b="1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C31325D-A08B-4BCA-A7B1-B4C2176A086A}"/>
              </a:ext>
            </a:extLst>
          </p:cNvPr>
          <p:cNvSpPr txBox="1">
            <a:spLocks/>
          </p:cNvSpPr>
          <p:nvPr/>
        </p:nvSpPr>
        <p:spPr>
          <a:xfrm>
            <a:off x="0" y="1188721"/>
            <a:ext cx="6858000" cy="1606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600" dirty="0"/>
              <a:t>●</a:t>
            </a:r>
            <a:r>
              <a:rPr lang="ja-JP" altLang="en-US" sz="3200" dirty="0"/>
              <a:t>タイトル</a:t>
            </a:r>
            <a:endParaRPr lang="en-US" altLang="ja-JP" sz="3200" dirty="0"/>
          </a:p>
          <a:p>
            <a:pPr algn="l"/>
            <a:r>
              <a:rPr lang="ja-JP" altLang="en-US" sz="3200" dirty="0"/>
              <a:t>　　「</a:t>
            </a:r>
            <a:r>
              <a:rPr lang="en-US" altLang="ja-JP" sz="3200" dirty="0"/>
              <a:t>The Tower</a:t>
            </a:r>
            <a:r>
              <a:rPr lang="ja-JP" altLang="en-US" sz="3200" dirty="0"/>
              <a:t>（ザ・タワー）」</a:t>
            </a:r>
            <a:endParaRPr lang="en-US" altLang="ja-JP" sz="3200" dirty="0"/>
          </a:p>
          <a:p>
            <a:pPr algn="l"/>
            <a:endParaRPr lang="en-US" altLang="ja-JP" sz="2000" dirty="0"/>
          </a:p>
          <a:p>
            <a:pPr algn="l"/>
            <a:r>
              <a:rPr lang="ja-JP" altLang="en-US" sz="2000" dirty="0"/>
              <a:t>・本作の舞台となる</a:t>
            </a:r>
            <a:r>
              <a:rPr lang="ja-JP" altLang="en-US" sz="2000" dirty="0">
                <a:solidFill>
                  <a:srgbClr val="FF0000"/>
                </a:solidFill>
              </a:rPr>
              <a:t>砂時計の形をした遺跡（塔）</a:t>
            </a:r>
            <a:r>
              <a:rPr lang="ja-JP" altLang="en-US" sz="2000" dirty="0"/>
              <a:t>から命名</a:t>
            </a:r>
            <a:endParaRPr lang="en-US" altLang="ja-JP" sz="2000" dirty="0"/>
          </a:p>
          <a:p>
            <a:pPr algn="l"/>
            <a:endParaRPr lang="en-US" altLang="ja-JP" sz="320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BF9D3DCB-0710-461E-ACAE-BF05B9FC359B}"/>
              </a:ext>
            </a:extLst>
          </p:cNvPr>
          <p:cNvSpPr txBox="1">
            <a:spLocks/>
          </p:cNvSpPr>
          <p:nvPr/>
        </p:nvSpPr>
        <p:spPr>
          <a:xfrm>
            <a:off x="0" y="3004455"/>
            <a:ext cx="6858000" cy="3592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●テーマ（</a:t>
            </a:r>
            <a:r>
              <a:rPr lang="en-US" altLang="ja-JP" sz="3200" dirty="0"/>
              <a:t>+</a:t>
            </a:r>
            <a:r>
              <a:rPr lang="ja-JP" altLang="en-US" sz="3200" dirty="0"/>
              <a:t>コンセプト）</a:t>
            </a:r>
            <a:endParaRPr lang="en-US" altLang="ja-JP" sz="3200" dirty="0"/>
          </a:p>
          <a:p>
            <a:pPr algn="l"/>
            <a:r>
              <a:rPr lang="ja-JP" altLang="en-US" sz="3200" dirty="0"/>
              <a:t>　　　「砂、砂漠、砂時計」</a:t>
            </a:r>
            <a:endParaRPr lang="en-US" altLang="ja-JP" sz="3200" dirty="0"/>
          </a:p>
          <a:p>
            <a:pPr algn="l"/>
            <a:r>
              <a:rPr lang="ja-JP" altLang="en-US" sz="3200" dirty="0"/>
              <a:t>　　　　　　　　↓</a:t>
            </a:r>
            <a:endParaRPr lang="en-US" altLang="ja-JP" sz="3200" dirty="0"/>
          </a:p>
          <a:p>
            <a:pPr algn="l"/>
            <a:r>
              <a:rPr lang="ja-JP" altLang="en-US" sz="3200" dirty="0"/>
              <a:t>　「砂時計の遺跡の頂上を目指す」</a:t>
            </a:r>
            <a:endParaRPr lang="en-US" altLang="ja-JP" sz="3200" dirty="0"/>
          </a:p>
          <a:p>
            <a:pPr algn="l"/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・テーマ（例の音）から、砂の流れる？音から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・作品・ステージイメージ・として</a:t>
            </a:r>
            <a:r>
              <a:rPr lang="ja-JP" altLang="en-US" sz="2000" dirty="0">
                <a:solidFill>
                  <a:srgbClr val="FF0000"/>
                </a:solidFill>
              </a:rPr>
              <a:t>「風ノ旅人」</a:t>
            </a:r>
            <a:r>
              <a:rPr lang="ja-JP" altLang="en-US" sz="2000" dirty="0"/>
              <a:t>、キャラ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クタイメージに</a:t>
            </a:r>
            <a:r>
              <a:rPr lang="ja-JP" altLang="en-US" sz="2000" dirty="0">
                <a:solidFill>
                  <a:srgbClr val="FF0000"/>
                </a:solidFill>
              </a:rPr>
              <a:t>「ホロウナイト」</a:t>
            </a:r>
            <a:r>
              <a:rPr lang="ja-JP" altLang="en-US" sz="2000" dirty="0"/>
              <a:t>を参照。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・砂時計の形からひっくり返すアクションをメインに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・テーマ回収の一端として、</a:t>
            </a:r>
            <a:r>
              <a:rPr lang="en-US" altLang="ja-JP" sz="2000" dirty="0"/>
              <a:t>SE</a:t>
            </a:r>
            <a:r>
              <a:rPr lang="ja-JP" altLang="en-US" sz="2000" dirty="0"/>
              <a:t>・</a:t>
            </a:r>
            <a:r>
              <a:rPr lang="en-US" altLang="ja-JP" sz="2000" dirty="0"/>
              <a:t>BGM</a:t>
            </a:r>
            <a:r>
              <a:rPr lang="ja-JP" altLang="en-US" sz="2000" dirty="0"/>
              <a:t>に砂の音を導入予定。</a:t>
            </a:r>
            <a:endParaRPr lang="en-US" altLang="ja-JP" sz="2000" dirty="0"/>
          </a:p>
          <a:p>
            <a:pPr algn="l"/>
            <a:endParaRPr lang="en-US" altLang="ja-JP" sz="3200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0EF9C5C6-1E08-40BA-9B7B-85386FCCB5F4}"/>
              </a:ext>
            </a:extLst>
          </p:cNvPr>
          <p:cNvSpPr txBox="1">
            <a:spLocks/>
          </p:cNvSpPr>
          <p:nvPr/>
        </p:nvSpPr>
        <p:spPr>
          <a:xfrm>
            <a:off x="0" y="6831874"/>
            <a:ext cx="6858000" cy="2795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●ジャンル</a:t>
            </a:r>
            <a:endParaRPr lang="en-US" altLang="ja-JP" sz="2000" dirty="0"/>
          </a:p>
          <a:p>
            <a:pPr algn="l"/>
            <a:r>
              <a:rPr lang="ja-JP" altLang="en-US" sz="3200" dirty="0"/>
              <a:t>　　  「</a:t>
            </a:r>
            <a:r>
              <a:rPr lang="en-US" altLang="ja-JP" sz="3200" dirty="0"/>
              <a:t>2D</a:t>
            </a:r>
            <a:r>
              <a:rPr lang="ja-JP" altLang="en-US" sz="3200" dirty="0"/>
              <a:t>パズル</a:t>
            </a:r>
            <a:r>
              <a:rPr lang="en-US" altLang="ja-JP" sz="3200" dirty="0"/>
              <a:t>+</a:t>
            </a:r>
            <a:r>
              <a:rPr lang="ja-JP" altLang="en-US" sz="3200" dirty="0"/>
              <a:t>アクション」</a:t>
            </a:r>
            <a:endParaRPr lang="en-US" altLang="ja-JP" sz="3200" dirty="0"/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・ワンフロア形式のパズルを重点のシステム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・ステージ内のギミックを解き、ゴールを目指す。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0" lang="en-US" altLang="ja-JP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3D</a:t>
            </a: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ゲームで制作を行うが、システムは</a:t>
            </a:r>
            <a:r>
              <a:rPr kumimoji="0" lang="en-US" altLang="ja-JP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2D</a:t>
            </a: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システムで進行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　（ただし、ステージの奥行きは有り）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srgbClr val="FF0000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・肝となるシステムとして「砂時計」と「昼夜」を導入。</a:t>
            </a:r>
            <a:endParaRPr lang="en-US" altLang="ja-JP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6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E9DA0-ABBC-4A24-8BC3-8FAA189F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" y="274320"/>
            <a:ext cx="3553097" cy="772267"/>
          </a:xfrm>
        </p:spPr>
        <p:txBody>
          <a:bodyPr>
            <a:noAutofit/>
          </a:bodyPr>
          <a:lstStyle/>
          <a:p>
            <a:pPr algn="l"/>
            <a:br>
              <a:rPr lang="en-US" altLang="ja-JP" b="1" dirty="0"/>
            </a:br>
            <a:r>
              <a:rPr lang="ja-JP" altLang="en-US" b="1" dirty="0"/>
              <a:t>システム仕様</a:t>
            </a:r>
            <a:endParaRPr kumimoji="1" lang="ja-JP" altLang="en-US" b="1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C31325D-A08B-4BCA-A7B1-B4C2176A086A}"/>
              </a:ext>
            </a:extLst>
          </p:cNvPr>
          <p:cNvSpPr txBox="1">
            <a:spLocks/>
          </p:cNvSpPr>
          <p:nvPr/>
        </p:nvSpPr>
        <p:spPr>
          <a:xfrm>
            <a:off x="0" y="1188721"/>
            <a:ext cx="6858000" cy="240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</a:t>
            </a:r>
            <a:r>
              <a:rPr lang="en-US" altLang="ja-JP" sz="3200" dirty="0"/>
              <a:t>2D</a:t>
            </a:r>
            <a:r>
              <a:rPr lang="ja-JP" altLang="en-US" sz="3200" dirty="0"/>
              <a:t>（若干の奥行き、有り）</a:t>
            </a:r>
            <a:endParaRPr lang="en-US" altLang="ja-JP" sz="3200" dirty="0"/>
          </a:p>
          <a:p>
            <a:pPr algn="l"/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・キャラクターやステージなどのオブジェクトは</a:t>
            </a:r>
            <a:r>
              <a:rPr lang="en-US" altLang="ja-JP" sz="2000" dirty="0"/>
              <a:t>3D</a:t>
            </a:r>
            <a:r>
              <a:rPr lang="ja-JP" altLang="en-US" sz="2000" dirty="0"/>
              <a:t>オブ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ジェクトで制作するが、システムやカメラなどは</a:t>
            </a:r>
            <a:r>
              <a:rPr lang="en-US" altLang="ja-JP" sz="2000" dirty="0"/>
              <a:t>2D</a:t>
            </a:r>
            <a:r>
              <a:rPr lang="ja-JP" altLang="en-US" sz="2000" dirty="0"/>
              <a:t>の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ゲーム（俗にいうスーパーマリオ方式）で進行する。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・完全に</a:t>
            </a:r>
            <a:r>
              <a:rPr lang="en-US" altLang="ja-JP" sz="2000" dirty="0"/>
              <a:t>2D</a:t>
            </a:r>
            <a:r>
              <a:rPr lang="ja-JP" altLang="en-US" sz="2000" dirty="0"/>
              <a:t>ゲームというわけで無く、</a:t>
            </a:r>
            <a:r>
              <a:rPr lang="ja-JP" altLang="en-US" sz="2000" dirty="0">
                <a:solidFill>
                  <a:srgbClr val="FF0000"/>
                </a:solidFill>
              </a:rPr>
              <a:t>左右にキャラクター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>
                <a:solidFill>
                  <a:srgbClr val="FF0000"/>
                </a:solidFill>
              </a:rPr>
              <a:t>　一人分の奥行きは有り</a:t>
            </a:r>
            <a:r>
              <a:rPr lang="ja-JP" altLang="en-US" sz="2000" dirty="0"/>
              <a:t>とする。</a:t>
            </a:r>
            <a:endParaRPr lang="en-US" altLang="ja-JP" sz="2000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85E175A8-03BD-4A1A-A4BC-FA2FCBABA80A}"/>
              </a:ext>
            </a:extLst>
          </p:cNvPr>
          <p:cNvSpPr txBox="1">
            <a:spLocks/>
          </p:cNvSpPr>
          <p:nvPr/>
        </p:nvSpPr>
        <p:spPr>
          <a:xfrm>
            <a:off x="0" y="3751217"/>
            <a:ext cx="6858000" cy="3028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●昼夜</a:t>
            </a:r>
            <a:endParaRPr lang="en-US" altLang="ja-JP" sz="3200" dirty="0"/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・ステージごとに</a:t>
            </a:r>
            <a:r>
              <a:rPr kumimoji="0" lang="ja-JP" altLang="en-US" sz="2000" dirty="0">
                <a:solidFill>
                  <a:srgbClr val="FF0000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「昼と夜」</a:t>
            </a: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の概念がある。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・昼では、日光に当たってはいけないことをメインとして、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　日光を避けてギミックを解いて進む。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・夜では、ステージ全体が暗く一部のオブジェクトとキャ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　ラクター以外は見えなくなっており、松明と灯りを使っ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　てギミックを解いて進む。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・基本的に昼→夜→昼･･･のローテンションで進行。</a:t>
            </a:r>
            <a:endParaRPr lang="en-US" altLang="ja-JP" sz="3600" dirty="0"/>
          </a:p>
          <a:p>
            <a:pPr algn="l"/>
            <a:endParaRPr lang="en-US" altLang="ja-JP" sz="36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69E19E87-01B5-4553-9C55-E4A1DEA982FF}"/>
              </a:ext>
            </a:extLst>
          </p:cNvPr>
          <p:cNvSpPr txBox="1">
            <a:spLocks/>
          </p:cNvSpPr>
          <p:nvPr/>
        </p:nvSpPr>
        <p:spPr>
          <a:xfrm>
            <a:off x="0" y="6934198"/>
            <a:ext cx="6858000" cy="28368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</a:t>
            </a:r>
            <a:r>
              <a:rPr lang="ja-JP" altLang="en-US" sz="3200" dirty="0">
                <a:solidFill>
                  <a:srgbClr val="FF0000"/>
                </a:solidFill>
              </a:rPr>
              <a:t>ひっくり返す</a:t>
            </a:r>
            <a:endParaRPr lang="en-US" altLang="ja-JP" sz="3200" dirty="0">
              <a:solidFill>
                <a:srgbClr val="FF0000"/>
              </a:solidFill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・舞台となる遺跡（塔）が、砂時計の形をしている。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・そのことから、砂時計をひっくり返すように遺跡全体を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　ひっくり返すことが出来る。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・ひっくり返すことによって</a:t>
            </a:r>
            <a:r>
              <a:rPr kumimoji="0" lang="ja-JP" altLang="en-US" sz="2000" dirty="0">
                <a:solidFill>
                  <a:srgbClr val="FF0000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ステージの上下が反対になり、</a:t>
            </a:r>
            <a:endParaRPr kumimoji="0" lang="en-US" altLang="ja-JP" sz="2000" dirty="0">
              <a:solidFill>
                <a:srgbClr val="FF0000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srgbClr val="FF0000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　それによって作用されるギミック</a:t>
            </a: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がある。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  <a:p>
            <a:pPr lvl="0" algn="l" defTabSz="457200">
              <a:lnSpc>
                <a:spcPct val="100000"/>
              </a:lnSpc>
              <a:spcBef>
                <a:spcPts val="0"/>
              </a:spcBef>
            </a:pPr>
            <a:r>
              <a:rPr kumimoji="0" lang="ja-JP" altLang="en-US" sz="2000" dirty="0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  <a:cs typeface="+mn-cs"/>
              </a:rPr>
              <a:t>・この操作（システム）を主にしていく。</a:t>
            </a:r>
            <a:endParaRPr kumimoji="0" lang="en-US" altLang="ja-JP" sz="2000" dirty="0">
              <a:solidFill>
                <a:prstClr val="black"/>
              </a:solidFill>
              <a:latin typeface="Calibri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95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E9DA0-ABBC-4A24-8BC3-8FAA189F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" y="274320"/>
            <a:ext cx="3553097" cy="772267"/>
          </a:xfrm>
        </p:spPr>
        <p:txBody>
          <a:bodyPr>
            <a:noAutofit/>
          </a:bodyPr>
          <a:lstStyle/>
          <a:p>
            <a:pPr algn="l"/>
            <a:br>
              <a:rPr lang="en-US" altLang="ja-JP" b="1" dirty="0"/>
            </a:br>
            <a:r>
              <a:rPr lang="ja-JP" altLang="en-US" b="1" dirty="0"/>
              <a:t>ステージ仕様</a:t>
            </a:r>
            <a:endParaRPr kumimoji="1" lang="ja-JP" altLang="en-US" b="1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A0E55902-0BE7-45F5-9653-8A99DF8F4E66}"/>
              </a:ext>
            </a:extLst>
          </p:cNvPr>
          <p:cNvSpPr txBox="1">
            <a:spLocks/>
          </p:cNvSpPr>
          <p:nvPr/>
        </p:nvSpPr>
        <p:spPr>
          <a:xfrm>
            <a:off x="0" y="1184369"/>
            <a:ext cx="6858000" cy="3217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●舞台</a:t>
            </a:r>
            <a:endParaRPr lang="en-US" altLang="ja-JP" sz="3200" dirty="0"/>
          </a:p>
          <a:p>
            <a:pPr algn="l"/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・概要の記述通り、砂時計の形をした遺跡内部が舞台。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・遺跡（塔）は、</a:t>
            </a:r>
            <a:r>
              <a:rPr lang="ja-JP" altLang="en-US" sz="2000" dirty="0">
                <a:solidFill>
                  <a:srgbClr val="FF0000"/>
                </a:solidFill>
              </a:rPr>
              <a:t>砂時計の様に回転する。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・その他の背景として、遺跡は荒廃した砂漠の中に建って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おり、砂漠には同じように朽ちた遺跡の残骸が疎らに配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置されている。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・ステージ背景として「昼・夜」、「下・中・上層」の計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</a:t>
            </a:r>
            <a:r>
              <a:rPr lang="en-US" altLang="ja-JP" sz="2000" dirty="0"/>
              <a:t>5</a:t>
            </a:r>
            <a:r>
              <a:rPr lang="ja-JP" altLang="en-US" sz="2000" dirty="0"/>
              <a:t>種類（予定）。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・ステージ数は全</a:t>
            </a:r>
            <a:r>
              <a:rPr lang="en-US" altLang="ja-JP" sz="2000" dirty="0"/>
              <a:t>20</a:t>
            </a:r>
            <a:r>
              <a:rPr lang="ja-JP" altLang="en-US" sz="2000" dirty="0"/>
              <a:t>ステージ「</a:t>
            </a:r>
            <a:r>
              <a:rPr lang="en-US" altLang="ja-JP" sz="2000" dirty="0"/>
              <a:t>ST1-1</a:t>
            </a:r>
            <a:r>
              <a:rPr lang="ja-JP" altLang="en-US" sz="2000" dirty="0"/>
              <a:t>～</a:t>
            </a:r>
            <a:r>
              <a:rPr lang="en-US" altLang="ja-JP" sz="2000" dirty="0"/>
              <a:t>5-4</a:t>
            </a:r>
            <a:r>
              <a:rPr lang="ja-JP" altLang="en-US" sz="2000" dirty="0"/>
              <a:t>」（予定）。</a:t>
            </a:r>
            <a:endParaRPr lang="en-US" altLang="ja-JP" sz="2000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AE645F11-6929-45F9-BFE7-BBD1F29ED6BA}"/>
              </a:ext>
            </a:extLst>
          </p:cNvPr>
          <p:cNvSpPr txBox="1">
            <a:spLocks/>
          </p:cNvSpPr>
          <p:nvPr/>
        </p:nvSpPr>
        <p:spPr>
          <a:xfrm>
            <a:off x="0" y="4665618"/>
            <a:ext cx="6858000" cy="2140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●ステージ概要</a:t>
            </a:r>
            <a:endParaRPr lang="en-US" altLang="ja-JP" sz="3200" dirty="0"/>
          </a:p>
          <a:p>
            <a:pPr algn="l"/>
            <a:endParaRPr lang="en-US" altLang="ja-JP" sz="2000" dirty="0"/>
          </a:p>
          <a:p>
            <a:pPr algn="l"/>
            <a:r>
              <a:rPr lang="ja-JP" altLang="en-US" sz="2000" dirty="0"/>
              <a:t>・</a:t>
            </a:r>
            <a:r>
              <a:rPr lang="ja-JP" altLang="en-US" sz="2000" dirty="0">
                <a:solidFill>
                  <a:srgbClr val="FF0000"/>
                </a:solidFill>
              </a:rPr>
              <a:t>ステージの大きさは</a:t>
            </a:r>
            <a:r>
              <a:rPr lang="en-US" altLang="ja-JP" sz="2000" dirty="0">
                <a:solidFill>
                  <a:srgbClr val="FF0000"/>
                </a:solidFill>
              </a:rPr>
              <a:t>2</a:t>
            </a:r>
            <a:r>
              <a:rPr lang="ja-JP" altLang="en-US" sz="2000" dirty="0">
                <a:solidFill>
                  <a:srgbClr val="FF0000"/>
                </a:solidFill>
              </a:rPr>
              <a:t>種類。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/>
            <a:r>
              <a:rPr lang="ja-JP" altLang="en-US" sz="2000" dirty="0"/>
              <a:t>・</a:t>
            </a:r>
            <a:r>
              <a:rPr lang="en-US" altLang="ja-JP" sz="2000" dirty="0"/>
              <a:t>L</a:t>
            </a:r>
            <a:r>
              <a:rPr lang="ja-JP" altLang="en-US" sz="2000" dirty="0"/>
              <a:t>ステージ･･･「</a:t>
            </a:r>
            <a:r>
              <a:rPr lang="en-US" altLang="ja-JP" sz="2000" dirty="0"/>
              <a:t>z:6</a:t>
            </a:r>
            <a:r>
              <a:rPr lang="ja-JP" altLang="en-US" sz="2000" dirty="0"/>
              <a:t> </a:t>
            </a:r>
            <a:r>
              <a:rPr lang="en-US" altLang="ja-JP" sz="2000" dirty="0"/>
              <a:t>x:180</a:t>
            </a:r>
            <a:r>
              <a:rPr lang="ja-JP" altLang="en-US" sz="2000" dirty="0"/>
              <a:t> </a:t>
            </a:r>
            <a:r>
              <a:rPr lang="en-US" altLang="ja-JP" sz="2000" dirty="0"/>
              <a:t>y:5</a:t>
            </a:r>
            <a:r>
              <a:rPr lang="ja-JP" altLang="en-US" sz="2000" dirty="0"/>
              <a:t>」</a:t>
            </a:r>
            <a:endParaRPr lang="en-US" altLang="ja-JP" sz="2000" dirty="0"/>
          </a:p>
          <a:p>
            <a:pPr algn="l"/>
            <a:r>
              <a:rPr lang="ja-JP" altLang="en-US" sz="2000" dirty="0"/>
              <a:t>・</a:t>
            </a:r>
            <a:r>
              <a:rPr lang="en-US" altLang="ja-JP" sz="2000" dirty="0"/>
              <a:t>S</a:t>
            </a:r>
            <a:r>
              <a:rPr lang="ja-JP" altLang="en-US" sz="2000" dirty="0"/>
              <a:t>ステージ･･･「</a:t>
            </a:r>
            <a:r>
              <a:rPr lang="en-US" altLang="ja-JP" sz="2000" dirty="0"/>
              <a:t>z:6 x:90 y:5</a:t>
            </a:r>
            <a:r>
              <a:rPr lang="ja-JP" altLang="en-US" sz="2000" dirty="0"/>
              <a:t>」</a:t>
            </a:r>
            <a:endParaRPr lang="en-US" altLang="ja-JP" sz="2000" dirty="0"/>
          </a:p>
          <a:p>
            <a:pPr algn="l"/>
            <a:r>
              <a:rPr lang="ja-JP" altLang="en-US" sz="2000" dirty="0"/>
              <a:t>・参考としてキャラの大きさは「</a:t>
            </a:r>
            <a:r>
              <a:rPr lang="en-US" altLang="ja-JP" sz="2000" dirty="0"/>
              <a:t>x:1 y:2 z:1</a:t>
            </a:r>
            <a:r>
              <a:rPr lang="ja-JP" altLang="en-US" sz="2000" dirty="0"/>
              <a:t>」（予定）。</a:t>
            </a:r>
            <a:endParaRPr lang="en-US" altLang="ja-JP" sz="2000" dirty="0"/>
          </a:p>
          <a:p>
            <a:pPr algn="l"/>
            <a:r>
              <a:rPr lang="ja-JP" altLang="en-US" sz="2000" dirty="0"/>
              <a:t>・ゴールパターンとして、「奥行き進む、階段を上る」</a:t>
            </a:r>
            <a:endParaRPr lang="en-US" altLang="ja-JP" sz="2000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5CEA6A3A-DDC1-4241-AA87-945E2DF0B0D1}"/>
              </a:ext>
            </a:extLst>
          </p:cNvPr>
          <p:cNvSpPr txBox="1">
            <a:spLocks/>
          </p:cNvSpPr>
          <p:nvPr/>
        </p:nvSpPr>
        <p:spPr>
          <a:xfrm>
            <a:off x="0" y="7117080"/>
            <a:ext cx="6858000" cy="2392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●昼夜について</a:t>
            </a:r>
            <a:endParaRPr lang="en-US" altLang="ja-JP" sz="3200" dirty="0"/>
          </a:p>
          <a:p>
            <a:pPr algn="l"/>
            <a:endParaRPr lang="en-US" altLang="ja-JP" sz="2000" dirty="0"/>
          </a:p>
          <a:p>
            <a:pPr algn="l"/>
            <a:r>
              <a:rPr lang="ja-JP" altLang="en-US" sz="2000" dirty="0"/>
              <a:t>・システム概要に記述していた通り、</a:t>
            </a:r>
            <a:r>
              <a:rPr lang="ja-JP" altLang="en-US" sz="2000" dirty="0">
                <a:solidFill>
                  <a:srgbClr val="FF0000"/>
                </a:solidFill>
              </a:rPr>
              <a:t>昼夜システムでス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/>
            <a:r>
              <a:rPr lang="ja-JP" altLang="en-US" sz="2000" dirty="0">
                <a:solidFill>
                  <a:srgbClr val="FF0000"/>
                </a:solidFill>
              </a:rPr>
              <a:t>　テージ構成を変更。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/>
            <a:r>
              <a:rPr lang="ja-JP" altLang="en-US" sz="2000" dirty="0"/>
              <a:t>・昼･･･日光に当たらないように進む。又、アクション要</a:t>
            </a:r>
            <a:endParaRPr lang="en-US" altLang="ja-JP" sz="2000" dirty="0"/>
          </a:p>
          <a:p>
            <a:pPr algn="l"/>
            <a:r>
              <a:rPr lang="ja-JP" altLang="en-US" sz="2000" dirty="0"/>
              <a:t>　　　　素を大きく加える。</a:t>
            </a:r>
            <a:endParaRPr lang="en-US" altLang="ja-JP" sz="2000" dirty="0"/>
          </a:p>
          <a:p>
            <a:pPr algn="l"/>
            <a:r>
              <a:rPr lang="ja-JP" altLang="en-US" sz="2000" dirty="0"/>
              <a:t>・夜･･･松明と灯りを使って先を照らすようにして進む。</a:t>
            </a:r>
            <a:endParaRPr lang="en-US" altLang="ja-JP" sz="2000" dirty="0"/>
          </a:p>
          <a:p>
            <a:pPr algn="l"/>
            <a:r>
              <a:rPr lang="ja-JP" altLang="en-US" sz="2000" dirty="0"/>
              <a:t>　　　　又、パズル要素を大きく加える。　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85802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E9DA0-ABBC-4A24-8BC3-8FAA189F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" y="274320"/>
            <a:ext cx="3553097" cy="772267"/>
          </a:xfrm>
        </p:spPr>
        <p:txBody>
          <a:bodyPr>
            <a:noAutofit/>
          </a:bodyPr>
          <a:lstStyle/>
          <a:p>
            <a:pPr algn="l"/>
            <a:br>
              <a:rPr lang="en-US" altLang="ja-JP" b="1" dirty="0"/>
            </a:br>
            <a:r>
              <a:rPr lang="ja-JP" altLang="en-US" b="1" dirty="0"/>
              <a:t>操作仕様</a:t>
            </a:r>
            <a:endParaRPr kumimoji="1" lang="ja-JP" altLang="en-US" b="1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C31325D-A08B-4BCA-A7B1-B4C2176A086A}"/>
              </a:ext>
            </a:extLst>
          </p:cNvPr>
          <p:cNvSpPr txBox="1">
            <a:spLocks/>
          </p:cNvSpPr>
          <p:nvPr/>
        </p:nvSpPr>
        <p:spPr>
          <a:xfrm>
            <a:off x="0" y="1188722"/>
            <a:ext cx="6858000" cy="2573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●操作概要</a:t>
            </a:r>
            <a:endParaRPr lang="en-US" altLang="ja-JP" sz="3200" dirty="0"/>
          </a:p>
          <a:p>
            <a:pPr algn="l"/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・レギュレーションにより、</a:t>
            </a:r>
            <a:r>
              <a:rPr lang="en-US" altLang="ja-JP" sz="2000" dirty="0"/>
              <a:t>XBOX</a:t>
            </a:r>
            <a:r>
              <a:rPr lang="ja-JP" altLang="en-US" sz="2000" dirty="0"/>
              <a:t>コントローラー対応。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・デバッグのことも配慮し、キーボードの操作も対応。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・動き（アクション）は、大きく分けて</a:t>
            </a:r>
            <a:r>
              <a:rPr lang="en-US" altLang="ja-JP" sz="2000" dirty="0"/>
              <a:t>3</a:t>
            </a:r>
            <a:r>
              <a:rPr lang="ja-JP" altLang="en-US" sz="2000" dirty="0"/>
              <a:t>つで構成。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</a:t>
            </a:r>
            <a:r>
              <a:rPr lang="ja-JP" altLang="en-US" sz="2000" dirty="0">
                <a:solidFill>
                  <a:srgbClr val="FF0000"/>
                </a:solidFill>
              </a:rPr>
              <a:t>基本･･･基本的な動き全般。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</a:t>
            </a:r>
            <a:r>
              <a:rPr lang="ja-JP" altLang="en-US" sz="2000" dirty="0">
                <a:solidFill>
                  <a:srgbClr val="FF0000"/>
                </a:solidFill>
              </a:rPr>
              <a:t>その他･･･特定の場所のみのアクション。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</a:t>
            </a:r>
            <a:r>
              <a:rPr lang="ja-JP" altLang="en-US" sz="2000" dirty="0">
                <a:solidFill>
                  <a:srgbClr val="FF0000"/>
                </a:solidFill>
              </a:rPr>
              <a:t>特殊･･･このゲームの肝となるアクション。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496B830-096E-4B42-AEF4-5170F8DFFB39}"/>
              </a:ext>
            </a:extLst>
          </p:cNvPr>
          <p:cNvSpPr txBox="1">
            <a:spLocks/>
          </p:cNvSpPr>
          <p:nvPr/>
        </p:nvSpPr>
        <p:spPr>
          <a:xfrm>
            <a:off x="0" y="3938452"/>
            <a:ext cx="6858000" cy="29326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●基本「移動」</a:t>
            </a:r>
            <a:endParaRPr lang="en-US" altLang="ja-JP" sz="3200" dirty="0"/>
          </a:p>
          <a:p>
            <a:pPr algn="l">
              <a:lnSpc>
                <a:spcPct val="100000"/>
              </a:lnSpc>
            </a:pP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・移動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FF0000"/>
                </a:solidFill>
              </a:rPr>
              <a:t>移動スピードは一種類、一定速度。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</a:t>
            </a:r>
            <a:r>
              <a:rPr lang="en-US" altLang="ja-JP" sz="2000" dirty="0"/>
              <a:t>WASD</a:t>
            </a:r>
            <a:r>
              <a:rPr lang="ja-JP" altLang="en-US" sz="2000" dirty="0"/>
              <a:t>又は、左スティックに配置。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・ジャンプ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ジャンプ力はキャラ一人分の移動量（</a:t>
            </a:r>
            <a:r>
              <a:rPr lang="en-US" altLang="ja-JP" sz="2000" dirty="0"/>
              <a:t>y:2</a:t>
            </a:r>
            <a:r>
              <a:rPr lang="ja-JP" altLang="en-US" sz="2000" dirty="0"/>
              <a:t>）。慣性有、軌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道変化無（＝一度ジャンプしたら修正は出来ない）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</a:t>
            </a:r>
            <a:r>
              <a:rPr lang="en-US" altLang="ja-JP" sz="2000" dirty="0"/>
              <a:t>SPACE</a:t>
            </a:r>
            <a:r>
              <a:rPr lang="ja-JP" altLang="en-US" sz="2000" dirty="0"/>
              <a:t>又は、</a:t>
            </a:r>
            <a:r>
              <a:rPr lang="en-US" altLang="ja-JP" sz="2000" dirty="0"/>
              <a:t>A</a:t>
            </a:r>
            <a:r>
              <a:rPr lang="ja-JP" altLang="en-US" sz="2000" dirty="0"/>
              <a:t>ボタンに配置。</a:t>
            </a:r>
            <a:endParaRPr lang="en-US" altLang="ja-JP" sz="20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4BCCE46-015A-4147-BEA2-FD9A559C2251}"/>
              </a:ext>
            </a:extLst>
          </p:cNvPr>
          <p:cNvSpPr txBox="1">
            <a:spLocks/>
          </p:cNvSpPr>
          <p:nvPr/>
        </p:nvSpPr>
        <p:spPr>
          <a:xfrm>
            <a:off x="0" y="7071363"/>
            <a:ext cx="6858000" cy="26474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●その他「拾う→使う」</a:t>
            </a:r>
            <a:endParaRPr lang="en-US" altLang="ja-JP" sz="3200" dirty="0"/>
          </a:p>
          <a:p>
            <a:pPr algn="l">
              <a:lnSpc>
                <a:spcPct val="100000"/>
              </a:lnSpc>
            </a:pP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</a:t>
            </a:r>
            <a:r>
              <a:rPr lang="ja-JP" altLang="en-US" sz="2000" dirty="0">
                <a:solidFill>
                  <a:srgbClr val="FF0000"/>
                </a:solidFill>
              </a:rPr>
              <a:t>ステージ内にある鍵などを拾って、使うギミックがある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>
                <a:solidFill>
                  <a:srgbClr val="FF0000"/>
                </a:solidFill>
              </a:rPr>
              <a:t>　際に行う操作。モーションは無し。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・拾う判定はキャラがオブジェクトに触れたら。使う判定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はキャラ</a:t>
            </a:r>
            <a:r>
              <a:rPr lang="en-US" altLang="ja-JP" sz="2000" dirty="0"/>
              <a:t>1/3</a:t>
            </a:r>
            <a:r>
              <a:rPr lang="ja-JP" altLang="en-US" sz="2000" dirty="0"/>
              <a:t>（</a:t>
            </a:r>
            <a:r>
              <a:rPr lang="en-US" altLang="ja-JP" sz="2000" dirty="0"/>
              <a:t>x,z:0.25</a:t>
            </a:r>
            <a:r>
              <a:rPr lang="ja-JP" altLang="en-US" sz="2000" dirty="0"/>
              <a:t>）で操作を行う。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・拾うは自動。使うは操作が必要。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（使うは）</a:t>
            </a:r>
            <a:r>
              <a:rPr lang="en-US" altLang="ja-JP" sz="2000" dirty="0"/>
              <a:t>F</a:t>
            </a:r>
            <a:r>
              <a:rPr lang="ja-JP" altLang="en-US" sz="2000" dirty="0"/>
              <a:t>又は、</a:t>
            </a:r>
            <a:r>
              <a:rPr lang="en-US" altLang="ja-JP" sz="2000" dirty="0"/>
              <a:t>B</a:t>
            </a:r>
            <a:r>
              <a:rPr lang="ja-JP" altLang="en-US" sz="2000" dirty="0"/>
              <a:t>・</a:t>
            </a:r>
            <a:r>
              <a:rPr lang="en-US" altLang="ja-JP" sz="2000" dirty="0"/>
              <a:t>X</a:t>
            </a:r>
            <a:r>
              <a:rPr lang="ja-JP" altLang="en-US" sz="2000" dirty="0"/>
              <a:t>ボタンにて使用。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67433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E9DA0-ABBC-4A24-8BC3-8FAA189F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" y="274320"/>
            <a:ext cx="3553097" cy="772267"/>
          </a:xfrm>
        </p:spPr>
        <p:txBody>
          <a:bodyPr>
            <a:noAutofit/>
          </a:bodyPr>
          <a:lstStyle/>
          <a:p>
            <a:pPr algn="l"/>
            <a:br>
              <a:rPr lang="en-US" altLang="ja-JP" b="1" dirty="0"/>
            </a:br>
            <a:r>
              <a:rPr lang="ja-JP" altLang="en-US" b="1" dirty="0"/>
              <a:t>操作仕様</a:t>
            </a:r>
            <a:endParaRPr kumimoji="1" lang="ja-JP" altLang="en-US" b="1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C31325D-A08B-4BCA-A7B1-B4C2176A086A}"/>
              </a:ext>
            </a:extLst>
          </p:cNvPr>
          <p:cNvSpPr txBox="1">
            <a:spLocks/>
          </p:cNvSpPr>
          <p:nvPr/>
        </p:nvSpPr>
        <p:spPr>
          <a:xfrm>
            <a:off x="0" y="1188721"/>
            <a:ext cx="6858000" cy="3331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●その他「掴む→動かす」</a:t>
            </a:r>
            <a:endParaRPr lang="en-US" altLang="ja-JP" sz="3200" dirty="0"/>
          </a:p>
          <a:p>
            <a:pPr algn="l"/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</a:t>
            </a:r>
            <a:r>
              <a:rPr lang="ja-JP" altLang="en-US" sz="2000" dirty="0">
                <a:solidFill>
                  <a:srgbClr val="FF0000"/>
                </a:solidFill>
              </a:rPr>
              <a:t>ステージにある箱（？）やレバースイッチなど動かせる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>
                <a:solidFill>
                  <a:srgbClr val="FF0000"/>
                </a:solidFill>
              </a:rPr>
              <a:t>　ものがあり、掴んで左右（</a:t>
            </a:r>
            <a:r>
              <a:rPr lang="en-US" altLang="ja-JP" sz="2000" dirty="0">
                <a:solidFill>
                  <a:srgbClr val="FF0000"/>
                </a:solidFill>
              </a:rPr>
              <a:t>x</a:t>
            </a:r>
            <a:r>
              <a:rPr lang="ja-JP" altLang="en-US" sz="2000" dirty="0">
                <a:solidFill>
                  <a:srgbClr val="FF0000"/>
                </a:solidFill>
              </a:rPr>
              <a:t>軸）に動かすことが出来る。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・動かす際の移動スピードは通常移動の</a:t>
            </a:r>
            <a:r>
              <a:rPr lang="en-US" altLang="ja-JP" sz="2000" dirty="0"/>
              <a:t>1/3</a:t>
            </a:r>
            <a:r>
              <a:rPr lang="ja-JP" altLang="en-US" sz="2000" dirty="0"/>
              <a:t>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・掴むを行える距離はほぼ密着状態（</a:t>
            </a:r>
            <a:r>
              <a:rPr lang="en-US" altLang="ja-JP" sz="2000" dirty="0"/>
              <a:t>z</a:t>
            </a:r>
            <a:r>
              <a:rPr lang="ja-JP" altLang="en-US" sz="2000" dirty="0"/>
              <a:t>、</a:t>
            </a:r>
            <a:r>
              <a:rPr lang="en-US" altLang="ja-JP" sz="2000" dirty="0"/>
              <a:t>x:.0.3</a:t>
            </a:r>
            <a:r>
              <a:rPr lang="ja-JP" altLang="en-US" sz="2000" dirty="0"/>
              <a:t>）。又、掴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む操作を行えるのは左右（</a:t>
            </a:r>
            <a:r>
              <a:rPr lang="en-US" altLang="ja-JP" sz="2000" dirty="0"/>
              <a:t>x	</a:t>
            </a:r>
            <a:r>
              <a:rPr lang="ja-JP" altLang="en-US" sz="2000" dirty="0"/>
              <a:t>軸）のみ。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・（掴む）対象の前で</a:t>
            </a:r>
            <a:r>
              <a:rPr lang="en-US" altLang="ja-JP" sz="2000" dirty="0"/>
              <a:t>F</a:t>
            </a:r>
            <a:r>
              <a:rPr lang="ja-JP" altLang="en-US" sz="2000" dirty="0"/>
              <a:t>又は、</a:t>
            </a:r>
            <a:r>
              <a:rPr lang="en-US" altLang="ja-JP" sz="2000" dirty="0"/>
              <a:t>B</a:t>
            </a:r>
            <a:r>
              <a:rPr lang="ja-JP" altLang="en-US" sz="2000" dirty="0"/>
              <a:t>・</a:t>
            </a:r>
            <a:r>
              <a:rPr lang="en-US" altLang="ja-JP" sz="2000" dirty="0"/>
              <a:t>X</a:t>
            </a:r>
            <a:r>
              <a:rPr lang="ja-JP" altLang="en-US" sz="2000" dirty="0"/>
              <a:t>ボタンで操作。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ボタンを離すと掴むのを辞める。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（動かす）掴んだ状態で</a:t>
            </a:r>
            <a:r>
              <a:rPr lang="en-US" altLang="ja-JP" sz="2000" dirty="0"/>
              <a:t>AD</a:t>
            </a:r>
            <a:r>
              <a:rPr lang="ja-JP" altLang="en-US" sz="2000" dirty="0"/>
              <a:t>又は、左スティック左右。</a:t>
            </a:r>
            <a:endParaRPr lang="en-US" altLang="ja-JP" sz="2000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833BC252-2EFA-4AC5-B6C8-977F4D55EAEB}"/>
              </a:ext>
            </a:extLst>
          </p:cNvPr>
          <p:cNvSpPr txBox="1">
            <a:spLocks/>
          </p:cNvSpPr>
          <p:nvPr/>
        </p:nvSpPr>
        <p:spPr>
          <a:xfrm>
            <a:off x="0" y="5381897"/>
            <a:ext cx="6858000" cy="3618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●特殊「松明→灯す」</a:t>
            </a:r>
            <a:endParaRPr lang="en-US" altLang="ja-JP" sz="3200" dirty="0"/>
          </a:p>
          <a:p>
            <a:pPr algn="l"/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・夜ステージ限定のアクション。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</a:t>
            </a:r>
            <a:r>
              <a:rPr lang="ja-JP" altLang="en-US" sz="2000" dirty="0">
                <a:solidFill>
                  <a:srgbClr val="FF0000"/>
                </a:solidFill>
              </a:rPr>
              <a:t>夜ステージではキャラクターが松明を装備し、灯などを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>
                <a:solidFill>
                  <a:srgbClr val="FF0000"/>
                </a:solidFill>
              </a:rPr>
              <a:t>　点けながら先に進む。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・夜ステージになれば松明は自動で装備し、キャラとその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周りを「明るく」する。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灯などの灯せる部分は最初から「少し明るく」なってお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り、灯すことで周囲を含め「かなり明るく」なる。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・松明はステージが始まれば自動装備。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（灯す）対象の前で</a:t>
            </a:r>
            <a:r>
              <a:rPr lang="en-US" altLang="ja-JP" sz="2000" dirty="0"/>
              <a:t>F</a:t>
            </a:r>
            <a:r>
              <a:rPr lang="ja-JP" altLang="en-US" sz="2000" dirty="0"/>
              <a:t>又は、</a:t>
            </a:r>
            <a:r>
              <a:rPr lang="en-US" altLang="ja-JP" sz="2000" dirty="0"/>
              <a:t>B</a:t>
            </a:r>
            <a:r>
              <a:rPr lang="ja-JP" altLang="en-US" sz="2000" dirty="0"/>
              <a:t>・</a:t>
            </a:r>
            <a:r>
              <a:rPr lang="en-US" altLang="ja-JP" sz="2000" dirty="0"/>
              <a:t>X</a:t>
            </a:r>
            <a:r>
              <a:rPr lang="ja-JP" altLang="en-US" sz="2000" dirty="0"/>
              <a:t>ボタンで操作。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5774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E9DA0-ABBC-4A24-8BC3-8FAA189F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" y="274320"/>
            <a:ext cx="3553097" cy="772267"/>
          </a:xfrm>
        </p:spPr>
        <p:txBody>
          <a:bodyPr>
            <a:noAutofit/>
          </a:bodyPr>
          <a:lstStyle/>
          <a:p>
            <a:pPr algn="l"/>
            <a:br>
              <a:rPr lang="en-US" altLang="ja-JP" b="1" dirty="0"/>
            </a:br>
            <a:r>
              <a:rPr lang="ja-JP" altLang="en-US" b="1" dirty="0"/>
              <a:t>操作仕様</a:t>
            </a:r>
            <a:endParaRPr kumimoji="1" lang="ja-JP" altLang="en-US" b="1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C31325D-A08B-4BCA-A7B1-B4C2176A086A}"/>
              </a:ext>
            </a:extLst>
          </p:cNvPr>
          <p:cNvSpPr txBox="1">
            <a:spLocks/>
          </p:cNvSpPr>
          <p:nvPr/>
        </p:nvSpPr>
        <p:spPr>
          <a:xfrm>
            <a:off x="0" y="1188721"/>
            <a:ext cx="6858000" cy="8516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</a:t>
            </a:r>
            <a:r>
              <a:rPr lang="ja-JP" altLang="en-US" sz="3200" dirty="0">
                <a:solidFill>
                  <a:srgbClr val="FF0000"/>
                </a:solidFill>
              </a:rPr>
              <a:t>特殊「ひっくり返す」</a:t>
            </a:r>
            <a:endParaRPr lang="en-US" altLang="ja-JP" sz="32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ja-JP" sz="2000" dirty="0">
              <a:solidFill>
                <a:srgbClr val="FF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・このゲームの肝となる操作で、キャラクターは砂時計の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遺跡（塔）をひっくり返し、上下逆転をさせて先に進む。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・ひっくり返すことで、キャラクターや一部ギミックが動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作したり、行けなかった道などに進んだり出来る。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・演出としては、画面中央に逆転の</a:t>
            </a:r>
            <a:r>
              <a:rPr lang="en-US" altLang="ja-JP" sz="2000"/>
              <a:t>2D</a:t>
            </a:r>
            <a:r>
              <a:rPr lang="ja-JP" altLang="en-US" sz="2000"/>
              <a:t>アイコン</a:t>
            </a:r>
            <a:r>
              <a:rPr lang="ja-JP" altLang="en-US" sz="2000" dirty="0"/>
              <a:t>が表示→ス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　テージが逆転→動作する物が動く。</a:t>
            </a:r>
            <a:endParaRPr lang="en-US" altLang="ja-JP" sz="2000" dirty="0"/>
          </a:p>
          <a:p>
            <a:pPr algn="l">
              <a:lnSpc>
                <a:spcPct val="100000"/>
              </a:lnSpc>
            </a:pPr>
            <a:r>
              <a:rPr lang="ja-JP" altLang="en-US" sz="2000" dirty="0"/>
              <a:t>・</a:t>
            </a:r>
            <a:r>
              <a:rPr lang="en-US" altLang="ja-JP" sz="2000" dirty="0"/>
              <a:t>G</a:t>
            </a:r>
            <a:r>
              <a:rPr lang="ja-JP" altLang="en-US" sz="2000" dirty="0"/>
              <a:t>又は、</a:t>
            </a:r>
            <a:r>
              <a:rPr lang="en-US" altLang="ja-JP" sz="2000" dirty="0"/>
              <a:t>Y</a:t>
            </a:r>
            <a:r>
              <a:rPr lang="ja-JP" altLang="en-US" sz="2000" dirty="0"/>
              <a:t>ボタンで操作。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95937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E9DA0-ABBC-4A24-8BC3-8FAA189F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" y="274320"/>
            <a:ext cx="4114800" cy="772267"/>
          </a:xfrm>
        </p:spPr>
        <p:txBody>
          <a:bodyPr>
            <a:noAutofit/>
          </a:bodyPr>
          <a:lstStyle/>
          <a:p>
            <a:pPr algn="l"/>
            <a:br>
              <a:rPr lang="en-US" altLang="ja-JP" b="1" dirty="0"/>
            </a:br>
            <a:r>
              <a:rPr lang="ja-JP" altLang="en-US" b="1" dirty="0"/>
              <a:t>フローチャート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66341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>
            <a:extLst>
              <a:ext uri="{FF2B5EF4-FFF2-40B4-BE49-F238E27FC236}">
                <a16:creationId xmlns:a16="http://schemas.microsoft.com/office/drawing/2014/main" id="{FA2C04F7-CA59-46AC-853A-A705855DB97A}"/>
              </a:ext>
            </a:extLst>
          </p:cNvPr>
          <p:cNvSpPr txBox="1">
            <a:spLocks/>
          </p:cNvSpPr>
          <p:nvPr/>
        </p:nvSpPr>
        <p:spPr>
          <a:xfrm>
            <a:off x="0" y="5447211"/>
            <a:ext cx="6858000" cy="4271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●キャラ参考「ホロウナイト」　</a:t>
            </a:r>
            <a:endParaRPr lang="en-US" altLang="ja-JP" sz="32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C31325D-A08B-4BCA-A7B1-B4C2176A086A}"/>
              </a:ext>
            </a:extLst>
          </p:cNvPr>
          <p:cNvSpPr txBox="1">
            <a:spLocks/>
          </p:cNvSpPr>
          <p:nvPr/>
        </p:nvSpPr>
        <p:spPr>
          <a:xfrm>
            <a:off x="0" y="1188722"/>
            <a:ext cx="6858000" cy="41017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200" dirty="0"/>
              <a:t>●ステージ参考「風ノ旅ビト」　</a:t>
            </a:r>
            <a:endParaRPr lang="en-US" altLang="ja-JP" sz="3200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0BB9235-2945-4EAC-BEE7-042C4586CFEA}"/>
              </a:ext>
            </a:extLst>
          </p:cNvPr>
          <p:cNvGrpSpPr/>
          <p:nvPr/>
        </p:nvGrpSpPr>
        <p:grpSpPr>
          <a:xfrm>
            <a:off x="568235" y="6264591"/>
            <a:ext cx="5721530" cy="3344500"/>
            <a:chOff x="613956" y="6369094"/>
            <a:chExt cx="5721530" cy="3344500"/>
          </a:xfrm>
        </p:grpSpPr>
        <p:pic>
          <p:nvPicPr>
            <p:cNvPr id="4" name="図 3" descr="座る, 食品 が含まれている画像&#10;&#10;自動的に生成された説明">
              <a:extLst>
                <a:ext uri="{FF2B5EF4-FFF2-40B4-BE49-F238E27FC236}">
                  <a16:creationId xmlns:a16="http://schemas.microsoft.com/office/drawing/2014/main" id="{19A91197-E2A4-46AC-977F-32EF2D27A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647" y="6391442"/>
              <a:ext cx="2403565" cy="1350803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ED2B6DA-51B9-49CD-B2E7-68EFDB97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2366" y="7971510"/>
              <a:ext cx="2103120" cy="1742084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3E077D97-B29D-4FF7-94DA-562C19186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956" y="8159932"/>
              <a:ext cx="1436914" cy="1436914"/>
            </a:xfrm>
            <a:prstGeom prst="rect">
              <a:avLst/>
            </a:prstGeom>
          </p:spPr>
        </p:pic>
        <p:pic>
          <p:nvPicPr>
            <p:cNvPr id="13" name="図 12" descr="飛ぶ, 空気 が含まれている画像&#10;&#10;自動的に生成された説明">
              <a:extLst>
                <a:ext uri="{FF2B5EF4-FFF2-40B4-BE49-F238E27FC236}">
                  <a16:creationId xmlns:a16="http://schemas.microsoft.com/office/drawing/2014/main" id="{5005747B-0BAB-498A-8CAD-CD2128C7C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9672" y="7995556"/>
              <a:ext cx="1714500" cy="1714500"/>
            </a:xfrm>
            <a:prstGeom prst="rect">
              <a:avLst/>
            </a:prstGeom>
          </p:spPr>
        </p:pic>
        <p:pic>
          <p:nvPicPr>
            <p:cNvPr id="15" name="図 14" descr="明かり, 光, 夜, 建物 が含まれている画像&#10;&#10;自動的に生成された説明">
              <a:extLst>
                <a:ext uri="{FF2B5EF4-FFF2-40B4-BE49-F238E27FC236}">
                  <a16:creationId xmlns:a16="http://schemas.microsoft.com/office/drawing/2014/main" id="{F444064C-BDAD-482F-858B-1E5398C9E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5978" y="6369094"/>
              <a:ext cx="2442754" cy="1374049"/>
            </a:xfrm>
            <a:prstGeom prst="rect">
              <a:avLst/>
            </a:prstGeom>
          </p:spPr>
        </p:pic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048280A-F028-44C8-BA16-1123C70C0906}"/>
              </a:ext>
            </a:extLst>
          </p:cNvPr>
          <p:cNvGrpSpPr/>
          <p:nvPr/>
        </p:nvGrpSpPr>
        <p:grpSpPr>
          <a:xfrm>
            <a:off x="513911" y="1894115"/>
            <a:ext cx="5903204" cy="3237274"/>
            <a:chOff x="489855" y="2272938"/>
            <a:chExt cx="5903204" cy="3237274"/>
          </a:xfrm>
        </p:grpSpPr>
        <p:pic>
          <p:nvPicPr>
            <p:cNvPr id="18" name="図 17" descr="屋内, テーブル, 窓, 部屋 が含まれている画像&#10;&#10;自動的に生成された説明">
              <a:extLst>
                <a:ext uri="{FF2B5EF4-FFF2-40B4-BE49-F238E27FC236}">
                  <a16:creationId xmlns:a16="http://schemas.microsoft.com/office/drawing/2014/main" id="{557A5F6C-A788-4F88-B4E9-A03DA07A0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242" y="2312126"/>
              <a:ext cx="2625905" cy="1475280"/>
            </a:xfrm>
            <a:prstGeom prst="rect">
              <a:avLst/>
            </a:prstGeom>
          </p:spPr>
        </p:pic>
        <p:pic>
          <p:nvPicPr>
            <p:cNvPr id="20" name="図 19" descr="太陽, 屋外, 夕日, 窓 が含まれている画像&#10;&#10;自動的に生成された説明">
              <a:extLst>
                <a:ext uri="{FF2B5EF4-FFF2-40B4-BE49-F238E27FC236}">
                  <a16:creationId xmlns:a16="http://schemas.microsoft.com/office/drawing/2014/main" id="{70B5DB77-3F54-4ADB-A25B-C62371DF1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855" y="3981858"/>
              <a:ext cx="2684419" cy="1509985"/>
            </a:xfrm>
            <a:prstGeom prst="rect">
              <a:avLst/>
            </a:prstGeom>
          </p:spPr>
        </p:pic>
        <p:pic>
          <p:nvPicPr>
            <p:cNvPr id="24" name="図 23" descr="テーブル, 座る, 光, 鏡 が含まれている画像&#10;&#10;自動的に生成された説明">
              <a:extLst>
                <a:ext uri="{FF2B5EF4-FFF2-40B4-BE49-F238E27FC236}">
                  <a16:creationId xmlns:a16="http://schemas.microsoft.com/office/drawing/2014/main" id="{A2A973B6-FB97-4FE9-B3C1-D88FAE1D4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3320" y="3997234"/>
              <a:ext cx="2689739" cy="1512978"/>
            </a:xfrm>
            <a:prstGeom prst="rect">
              <a:avLst/>
            </a:prstGeom>
          </p:spPr>
        </p:pic>
        <p:pic>
          <p:nvPicPr>
            <p:cNvPr id="26" name="図 25" descr="屋内, 建物, 座る, 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E26BF6B5-6D09-4380-8E54-521E4D5FD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9852" y="2272938"/>
              <a:ext cx="2667059" cy="1501296"/>
            </a:xfrm>
            <a:prstGeom prst="rect">
              <a:avLst/>
            </a:prstGeom>
          </p:spPr>
        </p:pic>
      </p:grpSp>
      <p:sp>
        <p:nvSpPr>
          <p:cNvPr id="17" name="タイトル 1">
            <a:extLst>
              <a:ext uri="{FF2B5EF4-FFF2-40B4-BE49-F238E27FC236}">
                <a16:creationId xmlns:a16="http://schemas.microsoft.com/office/drawing/2014/main" id="{94179DA6-EC48-4B97-94D3-4C8559BADA24}"/>
              </a:ext>
            </a:extLst>
          </p:cNvPr>
          <p:cNvSpPr txBox="1">
            <a:spLocks/>
          </p:cNvSpPr>
          <p:nvPr/>
        </p:nvSpPr>
        <p:spPr>
          <a:xfrm>
            <a:off x="156754" y="235131"/>
            <a:ext cx="2521132" cy="7722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altLang="ja-JP" b="1" dirty="0"/>
            </a:br>
            <a:r>
              <a:rPr lang="ja-JP" altLang="en-US" b="1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296706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</TotalTime>
  <Words>1365</Words>
  <Application>Microsoft Office PowerPoint</Application>
  <PresentationFormat>A4 210 x 297 mm</PresentationFormat>
  <Paragraphs>147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テーマ</vt:lpstr>
      <vt:lpstr>日本ゲーム大賞 「The Tower」 企画書</vt:lpstr>
      <vt:lpstr> 企画概要</vt:lpstr>
      <vt:lpstr> システム仕様</vt:lpstr>
      <vt:lpstr> ステージ仕様</vt:lpstr>
      <vt:lpstr> 操作仕様</vt:lpstr>
      <vt:lpstr> 操作仕様</vt:lpstr>
      <vt:lpstr> 操作仕様</vt:lpstr>
      <vt:lpstr> フローチャート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日本ゲーム大賞 「The Tower」 企画書</dc:title>
  <dc:creator>平間 達樹</dc:creator>
  <cp:lastModifiedBy>平間 達樹</cp:lastModifiedBy>
  <cp:revision>56</cp:revision>
  <dcterms:created xsi:type="dcterms:W3CDTF">2020-03-12T09:42:56Z</dcterms:created>
  <dcterms:modified xsi:type="dcterms:W3CDTF">2020-03-19T05:26:12Z</dcterms:modified>
</cp:coreProperties>
</file>