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3" r:id="rId6"/>
    <p:sldId id="261" r:id="rId7"/>
    <p:sldId id="257"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B50AAA-43DD-4630-AC3E-708F0CEA2D42}"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136409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50AAA-43DD-4630-AC3E-708F0CEA2D42}"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1123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50AAA-43DD-4630-AC3E-708F0CEA2D42}"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100863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50AAA-43DD-4630-AC3E-708F0CEA2D42}"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331765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0AAA-43DD-4630-AC3E-708F0CEA2D42}"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7480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B50AAA-43DD-4630-AC3E-708F0CEA2D42}"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28760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B50AAA-43DD-4630-AC3E-708F0CEA2D42}"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153232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B50AAA-43DD-4630-AC3E-708F0CEA2D42}"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238059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0AAA-43DD-4630-AC3E-708F0CEA2D42}"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413316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0AAA-43DD-4630-AC3E-708F0CEA2D42}"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196447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0AAA-43DD-4630-AC3E-708F0CEA2D42}"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1025-210C-4C22-AE10-8394AEE7C3F4}" type="slidenum">
              <a:rPr lang="en-US" smtClean="0"/>
              <a:t>‹#›</a:t>
            </a:fld>
            <a:endParaRPr lang="en-US"/>
          </a:p>
        </p:txBody>
      </p:sp>
    </p:spTree>
    <p:extLst>
      <p:ext uri="{BB962C8B-B14F-4D97-AF65-F5344CB8AC3E}">
        <p14:creationId xmlns:p14="http://schemas.microsoft.com/office/powerpoint/2010/main" val="51563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50AAA-43DD-4630-AC3E-708F0CEA2D42}" type="datetimeFigureOut">
              <a:rPr lang="en-US" smtClean="0"/>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F1025-210C-4C22-AE10-8394AEE7C3F4}" type="slidenum">
              <a:rPr lang="en-US" smtClean="0"/>
              <a:t>‹#›</a:t>
            </a:fld>
            <a:endParaRPr lang="en-US"/>
          </a:p>
        </p:txBody>
      </p:sp>
    </p:spTree>
    <p:extLst>
      <p:ext uri="{BB962C8B-B14F-4D97-AF65-F5344CB8AC3E}">
        <p14:creationId xmlns:p14="http://schemas.microsoft.com/office/powerpoint/2010/main" val="337148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dpac.github.io/GGIR/articles/chapter3_QualityAssessment.html#non-wear-detection" TargetMode="External"/><Relationship Id="rId2" Type="http://schemas.openxmlformats.org/officeDocument/2006/relationships/hyperlink" Target="https://github.com/childmindresearch/wristpy" TargetMode="External"/><Relationship Id="rId1" Type="http://schemas.openxmlformats.org/officeDocument/2006/relationships/slideLayout" Target="../slideLayouts/slideLayout2.xml"/><Relationship Id="rId4" Type="http://schemas.openxmlformats.org/officeDocument/2006/relationships/hyperlink" Target="https://actigraphcorp.my.site.com/support/s/article/Lux-Measurem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normAutofit fontScale="90000"/>
          </a:bodyPr>
          <a:lstStyle/>
          <a:p>
            <a:r>
              <a:rPr lang="en-US" b="1" dirty="0"/>
              <a:t>Child Mind Institute </a:t>
            </a:r>
            <a:r>
              <a:rPr lang="en-US" b="1" dirty="0" smtClean="0"/>
              <a:t>- </a:t>
            </a:r>
            <a:r>
              <a:rPr lang="en-US" b="1" dirty="0"/>
              <a:t>Problematic Internet Use</a:t>
            </a:r>
            <a:br>
              <a:rPr lang="en-US" b="1" dirty="0"/>
            </a:br>
            <a:endParaRPr lang="en-US" dirty="0"/>
          </a:p>
        </p:txBody>
      </p:sp>
      <p:sp>
        <p:nvSpPr>
          <p:cNvPr id="3" name="Subtitle 2"/>
          <p:cNvSpPr>
            <a:spLocks noGrp="1"/>
          </p:cNvSpPr>
          <p:nvPr>
            <p:ph type="subTitle" idx="1"/>
          </p:nvPr>
        </p:nvSpPr>
        <p:spPr/>
        <p:txBody>
          <a:bodyPr/>
          <a:lstStyle/>
          <a:p>
            <a:r>
              <a:rPr lang="en-US" dirty="0" smtClean="0"/>
              <a:t>By-: Group 12</a:t>
            </a:r>
            <a:endParaRPr lang="en-US" dirty="0"/>
          </a:p>
        </p:txBody>
      </p:sp>
    </p:spTree>
    <p:extLst>
      <p:ext uri="{BB962C8B-B14F-4D97-AF65-F5344CB8AC3E}">
        <p14:creationId xmlns:p14="http://schemas.microsoft.com/office/powerpoint/2010/main" val="3912502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Problematic Internet Use </a:t>
            </a:r>
            <a:endParaRPr lang="en-US" dirty="0"/>
          </a:p>
        </p:txBody>
      </p:sp>
      <p:sp>
        <p:nvSpPr>
          <p:cNvPr id="3" name="Content Placeholder 2"/>
          <p:cNvSpPr>
            <a:spLocks noGrp="1"/>
          </p:cNvSpPr>
          <p:nvPr>
            <p:ph idx="1"/>
          </p:nvPr>
        </p:nvSpPr>
        <p:spPr/>
        <p:txBody>
          <a:bodyPr>
            <a:normAutofit/>
          </a:bodyPr>
          <a:lstStyle/>
          <a:p>
            <a:pPr marL="285750" lvl="1" fontAlgn="base"/>
            <a:r>
              <a:rPr lang="en-US" sz="1500" dirty="0"/>
              <a:t>time_of_day - Time of day representing the start of a 5s window that the data has been sampled over, with format %H:%M:%S.%9f.</a:t>
            </a:r>
          </a:p>
          <a:p>
            <a:pPr marL="285750" lvl="1" fontAlgn="base"/>
            <a:r>
              <a:rPr lang="en-US" sz="1500" dirty="0"/>
              <a:t>weekday - The day of the week, coded as an integer with 1 being Monday and 7 being Sunday.</a:t>
            </a:r>
          </a:p>
          <a:p>
            <a:pPr marL="285750" lvl="1" fontAlgn="base"/>
            <a:r>
              <a:rPr lang="en-US" sz="1500" dirty="0"/>
              <a:t>quarter - The quarter of the year, an integer from 1 to 4.</a:t>
            </a:r>
          </a:p>
          <a:p>
            <a:pPr marL="0" indent="0">
              <a:buNone/>
            </a:pPr>
            <a:endParaRPr lang="en-US" sz="1400" dirty="0" smtClean="0"/>
          </a:p>
          <a:p>
            <a:pPr marL="0" indent="0">
              <a:buNone/>
            </a:pPr>
            <a:endParaRPr lang="en-US" sz="1400" dirty="0"/>
          </a:p>
        </p:txBody>
      </p:sp>
    </p:spTree>
    <p:extLst>
      <p:ext uri="{BB962C8B-B14F-4D97-AF65-F5344CB8AC3E}">
        <p14:creationId xmlns:p14="http://schemas.microsoft.com/office/powerpoint/2010/main" val="324424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 Problematic Internet Use</a:t>
            </a:r>
            <a:endParaRPr lang="en-US" dirty="0"/>
          </a:p>
        </p:txBody>
      </p:sp>
      <p:sp>
        <p:nvSpPr>
          <p:cNvPr id="3" name="Content Placeholder 2"/>
          <p:cNvSpPr>
            <a:spLocks noGrp="1"/>
          </p:cNvSpPr>
          <p:nvPr>
            <p:ph idx="1"/>
          </p:nvPr>
        </p:nvSpPr>
        <p:spPr/>
        <p:txBody>
          <a:bodyPr>
            <a:normAutofit/>
          </a:bodyPr>
          <a:lstStyle/>
          <a:p>
            <a:r>
              <a:rPr lang="en-US" sz="1600" dirty="0"/>
              <a:t>The Healthy Brain Network (HBN) dataset is a clinical sample of about five-thousand 5-22 year-olds who have undergone both clinical and research screenings. </a:t>
            </a:r>
            <a:endParaRPr lang="en-US" sz="1600" dirty="0" smtClean="0"/>
          </a:p>
          <a:p>
            <a:r>
              <a:rPr lang="en-US" sz="1600" dirty="0" smtClean="0"/>
              <a:t>The </a:t>
            </a:r>
            <a:r>
              <a:rPr lang="en-US" sz="1600" dirty="0"/>
              <a:t>objective of the HBN study is to find biological markers that will improve the diagnosis and treatment of mental health and </a:t>
            </a:r>
            <a:r>
              <a:rPr lang="en-US" sz="1600" dirty="0" smtClean="0"/>
              <a:t>learning disorders </a:t>
            </a:r>
            <a:r>
              <a:rPr lang="en-US" sz="1600" dirty="0"/>
              <a:t>from an objective biological </a:t>
            </a:r>
            <a:r>
              <a:rPr lang="en-US" sz="1600" dirty="0" smtClean="0"/>
              <a:t>perspective</a:t>
            </a:r>
            <a:r>
              <a:rPr lang="en-US" sz="1600" dirty="0"/>
              <a:t>. </a:t>
            </a:r>
            <a:endParaRPr lang="en-US" sz="1600" dirty="0" smtClean="0"/>
          </a:p>
          <a:p>
            <a:pPr marL="0" indent="0">
              <a:buNone/>
            </a:pPr>
            <a:endParaRPr lang="en-US" sz="1400" dirty="0" smtClean="0"/>
          </a:p>
          <a:p>
            <a:pPr marL="0" indent="0">
              <a:buNone/>
            </a:pPr>
            <a:r>
              <a:rPr lang="en-US" sz="1600" b="1" dirty="0"/>
              <a:t>Two elements of this study are being used for this competition: </a:t>
            </a:r>
            <a:endParaRPr lang="en-US" sz="1600" b="1" dirty="0" smtClean="0"/>
          </a:p>
          <a:p>
            <a:r>
              <a:rPr lang="en-US" sz="1600" dirty="0" smtClean="0"/>
              <a:t>Physical </a:t>
            </a:r>
            <a:r>
              <a:rPr lang="en-US" sz="1600" dirty="0"/>
              <a:t>activity data (wrist-worn accelerometer data, fitness assessments and </a:t>
            </a:r>
            <a:r>
              <a:rPr lang="en-US" sz="1600" dirty="0" smtClean="0"/>
              <a:t>questionnaires) </a:t>
            </a:r>
          </a:p>
          <a:p>
            <a:r>
              <a:rPr lang="en-US" sz="1600" dirty="0" smtClean="0"/>
              <a:t> Internet usage behavior data.</a:t>
            </a:r>
          </a:p>
          <a:p>
            <a:pPr marL="0" indent="0" fontAlgn="base">
              <a:buNone/>
            </a:pPr>
            <a:endParaRPr lang="en-US" sz="1600" dirty="0" smtClean="0"/>
          </a:p>
          <a:p>
            <a:pPr marL="0" indent="0" fontAlgn="base">
              <a:buNone/>
            </a:pPr>
            <a:r>
              <a:rPr lang="en-US" sz="1600" b="1" dirty="0" smtClean="0"/>
              <a:t>Actigraphy </a:t>
            </a:r>
            <a:r>
              <a:rPr lang="en-US" sz="1600" b="1" dirty="0"/>
              <a:t>Files and Field </a:t>
            </a:r>
            <a:r>
              <a:rPr lang="en-US" sz="1600" b="1" dirty="0" smtClean="0"/>
              <a:t>Descriptions</a:t>
            </a:r>
          </a:p>
          <a:p>
            <a:pPr fontAlgn="base"/>
            <a:r>
              <a:rPr lang="en-US" sz="1600" dirty="0"/>
              <a:t>Actigraphy - Objective measure of ecological physical activity through a research-grade </a:t>
            </a:r>
            <a:r>
              <a:rPr lang="en-US" sz="1600" dirty="0" smtClean="0"/>
              <a:t>bio tracker.</a:t>
            </a:r>
            <a:endParaRPr lang="en-US" sz="1600" b="1" dirty="0"/>
          </a:p>
          <a:p>
            <a:pPr fontAlgn="base"/>
            <a:r>
              <a:rPr lang="en-US" sz="1600" dirty="0"/>
              <a:t>During their participation in the HBN study, some participants were given an accelerometer to wear for up to 30 days continually while at home and going about their regular daily lives.</a:t>
            </a:r>
          </a:p>
          <a:p>
            <a:pPr marL="0" indent="0">
              <a:buNone/>
            </a:pPr>
            <a:endParaRPr lang="en-US" sz="1600" dirty="0"/>
          </a:p>
        </p:txBody>
      </p:sp>
    </p:spTree>
    <p:extLst>
      <p:ext uri="{BB962C8B-B14F-4D97-AF65-F5344CB8AC3E}">
        <p14:creationId xmlns:p14="http://schemas.microsoft.com/office/powerpoint/2010/main" val="1291444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 Problematic Internet Use - Actigraphy Data</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3200400"/>
            <a:ext cx="2743200" cy="232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752600"/>
            <a:ext cx="8077200" cy="1754326"/>
          </a:xfrm>
          <a:prstGeom prst="rect">
            <a:avLst/>
          </a:prstGeom>
        </p:spPr>
        <p:txBody>
          <a:bodyPr wrap="square">
            <a:spAutoFit/>
          </a:bodyPr>
          <a:lstStyle/>
          <a:p>
            <a:r>
              <a:rPr lang="en-US" b="1" dirty="0"/>
              <a:t>What is an accelerometer?</a:t>
            </a:r>
            <a:r>
              <a:rPr lang="en-US" dirty="0"/>
              <a:t> </a:t>
            </a:r>
            <a:r>
              <a:rPr lang="en-US" dirty="0" smtClean="0"/>
              <a:t>Accelerometers </a:t>
            </a:r>
            <a:r>
              <a:rPr lang="en-US" dirty="0"/>
              <a:t>are movement sensors that measure physical activity and sedentary behavior. </a:t>
            </a:r>
            <a:r>
              <a:rPr lang="en-US" dirty="0" smtClean="0"/>
              <a:t> It is a device that allows  to measure and analyze linear and angular acceleration. </a:t>
            </a:r>
            <a:r>
              <a:rPr lang="en-US" dirty="0" smtClean="0"/>
              <a:t>They </a:t>
            </a:r>
            <a:r>
              <a:rPr lang="en-US" dirty="0"/>
              <a:t>are commonly used in clinical and epidemiological research, and can be attached to the hip, wrist, or </a:t>
            </a:r>
            <a:r>
              <a:rPr lang="en-US" dirty="0" smtClean="0"/>
              <a:t>thigh.</a:t>
            </a:r>
          </a:p>
          <a:p>
            <a:endParaRPr lang="en-US" dirty="0"/>
          </a:p>
          <a:p>
            <a:endParaRPr lang="en-US" dirty="0"/>
          </a:p>
        </p:txBody>
      </p:sp>
      <p:sp>
        <p:nvSpPr>
          <p:cNvPr id="5" name="TextBox 4"/>
          <p:cNvSpPr txBox="1"/>
          <p:nvPr/>
        </p:nvSpPr>
        <p:spPr>
          <a:xfrm>
            <a:off x="3733800" y="5476820"/>
            <a:ext cx="1537152" cy="276999"/>
          </a:xfrm>
          <a:prstGeom prst="rect">
            <a:avLst/>
          </a:prstGeom>
          <a:noFill/>
        </p:spPr>
        <p:txBody>
          <a:bodyPr wrap="none" rtlCol="0">
            <a:spAutoFit/>
          </a:bodyPr>
          <a:lstStyle/>
          <a:p>
            <a:r>
              <a:rPr lang="en-US" sz="1200" dirty="0" smtClean="0"/>
              <a:t>Digital Accelerometer</a:t>
            </a:r>
            <a:endParaRPr lang="en-US" sz="1200" dirty="0"/>
          </a:p>
        </p:txBody>
      </p:sp>
    </p:spTree>
    <p:extLst>
      <p:ext uri="{BB962C8B-B14F-4D97-AF65-F5344CB8AC3E}">
        <p14:creationId xmlns:p14="http://schemas.microsoft.com/office/powerpoint/2010/main" val="792514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Accelerometer works ?</a:t>
            </a:r>
            <a:br>
              <a:rPr lang="en-US" dirty="0" smtClean="0"/>
            </a:br>
            <a:endParaRPr lang="en-US" dirty="0"/>
          </a:p>
        </p:txBody>
      </p:sp>
      <p:sp>
        <p:nvSpPr>
          <p:cNvPr id="3" name="Content Placeholder 2"/>
          <p:cNvSpPr>
            <a:spLocks noGrp="1"/>
          </p:cNvSpPr>
          <p:nvPr>
            <p:ph idx="1"/>
          </p:nvPr>
        </p:nvSpPr>
        <p:spPr/>
        <p:txBody>
          <a:bodyPr>
            <a:normAutofit/>
          </a:bodyPr>
          <a:lstStyle/>
          <a:p>
            <a:r>
              <a:rPr lang="en-US" sz="1400" dirty="0" smtClean="0"/>
              <a:t>Accelerometer </a:t>
            </a:r>
            <a:r>
              <a:rPr lang="en-US" sz="1400" dirty="0" smtClean="0"/>
              <a:t>measures </a:t>
            </a:r>
            <a:r>
              <a:rPr lang="en-US" sz="1400" dirty="0"/>
              <a:t>the acceleration force in unit (g) and take measurements in one, two or three planes. Currently, the most commonly used accelerometers are 3-axis accelerometers, which are designed as a system of three separate accelerometers, each of whom measures acceleration in a different direction - in </a:t>
            </a:r>
            <a:r>
              <a:rPr lang="en-US" sz="1400" b="1" dirty="0"/>
              <a:t>X, Y and Z</a:t>
            </a:r>
            <a:r>
              <a:rPr lang="en-US" sz="1400" dirty="0"/>
              <a:t> planes</a:t>
            </a:r>
            <a:r>
              <a:rPr lang="en-US" sz="1400" dirty="0" smtClean="0"/>
              <a:t>.</a:t>
            </a:r>
          </a:p>
          <a:p>
            <a:endParaRPr lang="en-US" sz="1400" dirty="0"/>
          </a:p>
          <a:p>
            <a:r>
              <a:rPr lang="en-US" sz="1400" dirty="0"/>
              <a:t>If the acceleration in any plane works in the opposite direction to that in which the sensor is directed, the accelerometer will measure the acceleration with a negative value. Otherwise, the acceleration will be measured with a positive value.</a:t>
            </a:r>
          </a:p>
        </p:txBody>
      </p:sp>
    </p:spTree>
    <p:extLst>
      <p:ext uri="{BB962C8B-B14F-4D97-AF65-F5344CB8AC3E}">
        <p14:creationId xmlns:p14="http://schemas.microsoft.com/office/powerpoint/2010/main" val="1226772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Problematic Internet Use- Actigraphy Data</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b="1" dirty="0"/>
              <a:t>series_{</a:t>
            </a:r>
            <a:r>
              <a:rPr lang="en-US" b="1" dirty="0" err="1"/>
              <a:t>train|test</a:t>
            </a:r>
            <a:r>
              <a:rPr lang="en-US" b="1" dirty="0"/>
              <a:t>}.parquet/id={id}</a:t>
            </a:r>
            <a:r>
              <a:rPr lang="en-US" dirty="0"/>
              <a:t> - Series to be used as training data, partitioned by id. Each series is a continuous recording of accelerometer data for a single subject spanning many days</a:t>
            </a:r>
            <a:r>
              <a:rPr lang="en-US" dirty="0" smtClean="0"/>
              <a:t>.</a:t>
            </a:r>
          </a:p>
          <a:p>
            <a:pPr fontAlgn="base"/>
            <a:endParaRPr lang="en-US" dirty="0"/>
          </a:p>
          <a:p>
            <a:pPr lvl="1" fontAlgn="base"/>
            <a:r>
              <a:rPr lang="en-US" dirty="0"/>
              <a:t>id - The patient identifier corresponding to the id field in </a:t>
            </a:r>
            <a:r>
              <a:rPr lang="en-US" b="1" dirty="0"/>
              <a:t>train/test.csv</a:t>
            </a:r>
            <a:r>
              <a:rPr lang="en-US" dirty="0"/>
              <a:t>.</a:t>
            </a:r>
          </a:p>
          <a:p>
            <a:pPr lvl="1" fontAlgn="base"/>
            <a:r>
              <a:rPr lang="en-US" dirty="0"/>
              <a:t>step - An integer </a:t>
            </a:r>
            <a:r>
              <a:rPr lang="en-US" dirty="0" err="1"/>
              <a:t>timestep</a:t>
            </a:r>
            <a:r>
              <a:rPr lang="en-US" dirty="0"/>
              <a:t> for each observation within a series.</a:t>
            </a:r>
          </a:p>
          <a:p>
            <a:pPr lvl="1" fontAlgn="base"/>
            <a:r>
              <a:rPr lang="en-US" dirty="0"/>
              <a:t>X, Y, Z - Measure of acceleration, in </a:t>
            </a:r>
            <a:r>
              <a:rPr lang="en-US" i="1" dirty="0"/>
              <a:t>g</a:t>
            </a:r>
            <a:r>
              <a:rPr lang="en-US" dirty="0"/>
              <a:t>, experienced by the wrist-worn watch along each standard axis.</a:t>
            </a:r>
          </a:p>
          <a:p>
            <a:pPr lvl="1" fontAlgn="base"/>
            <a:r>
              <a:rPr lang="en-US" dirty="0" err="1"/>
              <a:t>enmo</a:t>
            </a:r>
            <a:r>
              <a:rPr lang="en-US" dirty="0"/>
              <a:t> - As calculated and described by the </a:t>
            </a:r>
            <a:r>
              <a:rPr lang="en-US" dirty="0" err="1">
                <a:hlinkClick r:id="rId2"/>
              </a:rPr>
              <a:t>wristpy</a:t>
            </a:r>
            <a:r>
              <a:rPr lang="en-US" dirty="0">
                <a:hlinkClick r:id="rId2"/>
              </a:rPr>
              <a:t> package</a:t>
            </a:r>
            <a:r>
              <a:rPr lang="en-US" dirty="0"/>
              <a:t>, ENMO is the Euclidean Norm Minus One of all accelerometer signals (along each of the x-, y-, and z-axis, measured in g-force) with negative values rounded to zero. Zero values are indicative of periods of no motion. While no standard measure of acceleration exists in this space, this is one of the several commonly computed features.</a:t>
            </a:r>
          </a:p>
          <a:p>
            <a:pPr lvl="1" fontAlgn="base"/>
            <a:r>
              <a:rPr lang="en-US" dirty="0" err="1"/>
              <a:t>anglez</a:t>
            </a:r>
            <a:r>
              <a:rPr lang="en-US" dirty="0"/>
              <a:t> - As calculated and described by the </a:t>
            </a:r>
            <a:r>
              <a:rPr lang="en-US" dirty="0" err="1">
                <a:hlinkClick r:id="rId2"/>
              </a:rPr>
              <a:t>wristpy</a:t>
            </a:r>
            <a:r>
              <a:rPr lang="en-US" dirty="0">
                <a:hlinkClick r:id="rId2"/>
              </a:rPr>
              <a:t> package</a:t>
            </a:r>
            <a:r>
              <a:rPr lang="en-US" dirty="0"/>
              <a:t>, Angle-Z is a metric derived from individual accelerometer components and refers to the angle of the arm relative to the horizontal plane.</a:t>
            </a:r>
          </a:p>
          <a:p>
            <a:pPr lvl="1" fontAlgn="base"/>
            <a:r>
              <a:rPr lang="en-US" dirty="0"/>
              <a:t>non-</a:t>
            </a:r>
            <a:r>
              <a:rPr lang="en-US" dirty="0" err="1"/>
              <a:t>wear_flag</a:t>
            </a:r>
            <a:r>
              <a:rPr lang="en-US" dirty="0"/>
              <a:t> - A flag (0: watch is being worn, 1: the watch is not worn) to help determine periods when the watch has been removed, based on the </a:t>
            </a:r>
            <a:r>
              <a:rPr lang="en-US" dirty="0">
                <a:hlinkClick r:id="rId3"/>
              </a:rPr>
              <a:t>GGIR</a:t>
            </a:r>
            <a:r>
              <a:rPr lang="en-US" dirty="0"/>
              <a:t> definition, which uses the standard deviation and range of the accelerometer data.</a:t>
            </a:r>
          </a:p>
          <a:p>
            <a:pPr lvl="1" fontAlgn="base"/>
            <a:r>
              <a:rPr lang="en-US" dirty="0"/>
              <a:t>light - Measure of ambient light in </a:t>
            </a:r>
            <a:r>
              <a:rPr lang="en-US" i="1" dirty="0"/>
              <a:t>lux</a:t>
            </a:r>
            <a:r>
              <a:rPr lang="en-US" dirty="0"/>
              <a:t>. See </a:t>
            </a:r>
            <a:r>
              <a:rPr lang="en-US" dirty="0">
                <a:hlinkClick r:id="rId4"/>
              </a:rPr>
              <a:t>​​here</a:t>
            </a:r>
            <a:r>
              <a:rPr lang="en-US" dirty="0"/>
              <a:t> for details.</a:t>
            </a:r>
          </a:p>
          <a:p>
            <a:pPr lvl="1" fontAlgn="base"/>
            <a:r>
              <a:rPr lang="en-US" dirty="0" err="1"/>
              <a:t>battery_voltage</a:t>
            </a:r>
            <a:r>
              <a:rPr lang="en-US" dirty="0"/>
              <a:t> - A measure of the battery voltage in </a:t>
            </a:r>
            <a:r>
              <a:rPr lang="en-US" i="1" dirty="0"/>
              <a:t>mV</a:t>
            </a:r>
            <a:r>
              <a:rPr lang="en-US" dirty="0"/>
              <a:t>.</a:t>
            </a:r>
          </a:p>
          <a:p>
            <a:pPr lvl="1" fontAlgn="base"/>
            <a:r>
              <a:rPr lang="en-US" dirty="0"/>
              <a:t>time_of_day - Time of day representing the start of a 5s window that the data has been sampled over, with format %H:%M:%S.%9f.</a:t>
            </a:r>
          </a:p>
          <a:p>
            <a:pPr lvl="1" fontAlgn="base"/>
            <a:r>
              <a:rPr lang="en-US" dirty="0"/>
              <a:t>weekday - The day of the week, coded as an integer with 1 being Monday and 7 being Sunday.</a:t>
            </a:r>
          </a:p>
          <a:p>
            <a:pPr lvl="1" fontAlgn="base"/>
            <a:r>
              <a:rPr lang="en-US" dirty="0"/>
              <a:t>quarter - The quarter of the year, an integer from 1 to 4.</a:t>
            </a:r>
          </a:p>
          <a:p>
            <a:pPr lvl="1" fontAlgn="base"/>
            <a:r>
              <a:rPr lang="en-US" dirty="0" err="1"/>
              <a:t>relative_date_PCIAT</a:t>
            </a:r>
            <a:r>
              <a:rPr lang="en-US" dirty="0"/>
              <a:t> - The number of days (integer) since the PCIAT test was administered (negative days indicate that the </a:t>
            </a:r>
            <a:r>
              <a:rPr lang="en-US" dirty="0" err="1"/>
              <a:t>actigraphy</a:t>
            </a:r>
            <a:r>
              <a:rPr lang="en-US" dirty="0"/>
              <a:t> data has been collected before the test was administered).</a:t>
            </a:r>
          </a:p>
          <a:p>
            <a:endParaRPr lang="en-US" dirty="0"/>
          </a:p>
        </p:txBody>
      </p:sp>
    </p:spTree>
    <p:extLst>
      <p:ext uri="{BB962C8B-B14F-4D97-AF65-F5344CB8AC3E}">
        <p14:creationId xmlns:p14="http://schemas.microsoft.com/office/powerpoint/2010/main" val="419442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 Problematic Internet Use - ENMO</a:t>
            </a:r>
            <a:endParaRPr lang="en-US" dirty="0"/>
          </a:p>
        </p:txBody>
      </p:sp>
      <p:sp>
        <p:nvSpPr>
          <p:cNvPr id="3" name="Content Placeholder 2"/>
          <p:cNvSpPr>
            <a:spLocks noGrp="1"/>
          </p:cNvSpPr>
          <p:nvPr>
            <p:ph idx="1"/>
          </p:nvPr>
        </p:nvSpPr>
        <p:spPr/>
        <p:txBody>
          <a:bodyPr/>
          <a:lstStyle/>
          <a:p>
            <a:pPr marL="57150" indent="0">
              <a:buNone/>
            </a:pPr>
            <a:r>
              <a:rPr lang="en-US" sz="1400" dirty="0" smtClean="0"/>
              <a:t>Euclidean Norm Minus One (ENMO) is a metric used to calculate physical activity from accelerometer data:</a:t>
            </a:r>
          </a:p>
          <a:p>
            <a:pPr marL="57150" indent="0">
              <a:buNone/>
            </a:pPr>
            <a:endParaRPr lang="en-US" sz="1400" dirty="0" smtClean="0"/>
          </a:p>
          <a:p>
            <a:pPr fontAlgn="ctr"/>
            <a:r>
              <a:rPr lang="en-US" sz="1400" dirty="0"/>
              <a:t>Summing the squared acceleration of each of the three accelerometer axes at each time point </a:t>
            </a:r>
          </a:p>
          <a:p>
            <a:pPr fontAlgn="ctr"/>
            <a:r>
              <a:rPr lang="en-US" sz="1400" dirty="0"/>
              <a:t>Subtracting the gravitational component, which is 1 g (1 g = 9.81 m/s2) </a:t>
            </a:r>
          </a:p>
          <a:p>
            <a:r>
              <a:rPr lang="en-US" sz="1400" dirty="0"/>
              <a:t>Truncating any resulting negative values to </a:t>
            </a:r>
            <a:r>
              <a:rPr lang="en-US" sz="1400" dirty="0" smtClean="0"/>
              <a:t>zero</a:t>
            </a:r>
          </a:p>
          <a:p>
            <a:endParaRPr lang="en-US" sz="1400" dirty="0"/>
          </a:p>
          <a:p>
            <a:pPr marL="0" indent="0" fontAlgn="ctr">
              <a:buFont typeface="Arial" pitchFamily="34" charset="0"/>
              <a:buNone/>
            </a:pPr>
            <a:r>
              <a:rPr lang="en-US" sz="1400" dirty="0"/>
              <a:t>Euclidean Norm Minus One (ENMO) is used to generate metrics that </a:t>
            </a:r>
            <a:r>
              <a:rPr lang="en-US" sz="1400" dirty="0" smtClean="0"/>
              <a:t>describe</a:t>
            </a:r>
            <a:r>
              <a:rPr lang="en-US" sz="1400" dirty="0"/>
              <a:t> </a:t>
            </a:r>
            <a:r>
              <a:rPr lang="en-US" sz="1400" dirty="0" smtClean="0"/>
              <a:t>and is a important feature of the Actigraphy Dataset.</a:t>
            </a:r>
          </a:p>
          <a:p>
            <a:pPr marL="0" indent="0" fontAlgn="ctr">
              <a:buFont typeface="Arial" pitchFamily="34" charset="0"/>
              <a:buNone/>
            </a:pPr>
            <a:endParaRPr lang="en-US" sz="1400" dirty="0"/>
          </a:p>
          <a:p>
            <a:pPr indent="-285750" fontAlgn="ctr"/>
            <a:r>
              <a:rPr lang="en-US" sz="1400" dirty="0"/>
              <a:t>Physical activity volume (average acceleration) </a:t>
            </a:r>
          </a:p>
          <a:p>
            <a:pPr indent="-285750" fontAlgn="ctr"/>
            <a:r>
              <a:rPr lang="en-US" sz="1400" dirty="0"/>
              <a:t>Intensity distribution (intensity gradient) </a:t>
            </a:r>
          </a:p>
          <a:p>
            <a:pPr indent="-285750"/>
            <a:r>
              <a:rPr lang="en-US" sz="1400" dirty="0"/>
              <a:t>Intensity of the most active periods (MX metrics) of the </a:t>
            </a:r>
            <a:r>
              <a:rPr lang="en-US" sz="1400" dirty="0" smtClean="0"/>
              <a:t>day</a:t>
            </a:r>
          </a:p>
          <a:p>
            <a:pPr indent="-285750"/>
            <a:r>
              <a:rPr lang="en-US" sz="1400" dirty="0" smtClean="0"/>
              <a:t>Zero values are indicative of periods of no motion.</a:t>
            </a:r>
            <a:endParaRPr lang="en-US" sz="1400" dirty="0"/>
          </a:p>
          <a:p>
            <a:pPr marL="0" indent="0">
              <a:buNone/>
            </a:pPr>
            <a:endParaRPr lang="en-US" sz="1400" dirty="0"/>
          </a:p>
          <a:p>
            <a:pPr marL="57150" indent="0">
              <a:buNone/>
            </a:pPr>
            <a:r>
              <a:rPr lang="en-US" sz="1400" dirty="0"/>
              <a:t>ENMO is a 1-dimensional measure as opposed to the 3-dimensional raw acceleration, and it is less sensitive to changes of the sensors’ axes. Although it cannot resolve all issues with the raw acceleration, the ENMO measurements from different devices are more homogeneous than the raw acceleration data.</a:t>
            </a:r>
          </a:p>
          <a:p>
            <a:pPr marL="57150" indent="0">
              <a:buNone/>
            </a:pPr>
            <a:endParaRPr lang="en-US" sz="1400" dirty="0" smtClean="0"/>
          </a:p>
          <a:p>
            <a:pPr marL="0" indent="0">
              <a:buNone/>
            </a:pPr>
            <a:endParaRPr lang="en-US" dirty="0"/>
          </a:p>
        </p:txBody>
      </p:sp>
    </p:spTree>
    <p:extLst>
      <p:ext uri="{BB962C8B-B14F-4D97-AF65-F5344CB8AC3E}">
        <p14:creationId xmlns:p14="http://schemas.microsoft.com/office/powerpoint/2010/main" val="573110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 Problematic Internet Use Actigraphy Data</a:t>
            </a:r>
            <a:endParaRPr lang="en-US" dirty="0"/>
          </a:p>
        </p:txBody>
      </p:sp>
      <p:sp>
        <p:nvSpPr>
          <p:cNvPr id="3" name="Content Placeholder 2"/>
          <p:cNvSpPr>
            <a:spLocks noGrp="1"/>
          </p:cNvSpPr>
          <p:nvPr>
            <p:ph idx="1"/>
          </p:nvPr>
        </p:nvSpPr>
        <p:spPr/>
        <p:txBody>
          <a:bodyPr/>
          <a:lstStyle/>
          <a:p>
            <a:r>
              <a:rPr lang="en-US" sz="1400" dirty="0"/>
              <a:t>Plot the ENMO </a:t>
            </a:r>
            <a:r>
              <a:rPr lang="en-US" sz="1400" dirty="0" smtClean="0"/>
              <a:t>across </a:t>
            </a:r>
            <a:r>
              <a:rPr lang="en-US" sz="1400" dirty="0"/>
              <a:t>the entire data </a:t>
            </a:r>
            <a:r>
              <a:rPr lang="en-US" sz="1400" dirty="0" smtClean="0"/>
              <a:t>set: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472018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982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Problematic Internet Use - angle-z</a:t>
            </a:r>
            <a:endParaRPr lang="en-US" dirty="0"/>
          </a:p>
        </p:txBody>
      </p:sp>
      <p:sp>
        <p:nvSpPr>
          <p:cNvPr id="3" name="Content Placeholder 2"/>
          <p:cNvSpPr>
            <a:spLocks noGrp="1"/>
          </p:cNvSpPr>
          <p:nvPr>
            <p:ph idx="1"/>
          </p:nvPr>
        </p:nvSpPr>
        <p:spPr/>
        <p:txBody>
          <a:bodyPr>
            <a:normAutofit/>
          </a:bodyPr>
          <a:lstStyle/>
          <a:p>
            <a:r>
              <a:rPr lang="en-US" sz="1600" dirty="0"/>
              <a:t>The Z-axis of an accelerometer measures the acceleration of gravity when a device is placed face-up on a surface. The Z-axis is one of three axes on an accelerometer that measure acceleration along the X, Y, and Z </a:t>
            </a:r>
            <a:r>
              <a:rPr lang="en-US" sz="1600" dirty="0" smtClean="0"/>
              <a:t>directions.</a:t>
            </a:r>
            <a:endParaRPr lang="en-US" sz="1600" dirty="0"/>
          </a:p>
          <a:p>
            <a:r>
              <a:rPr lang="en-US" sz="1600" b="1" dirty="0"/>
              <a:t>Orientation</a:t>
            </a:r>
            <a:endParaRPr lang="en-US" sz="1600" dirty="0"/>
          </a:p>
          <a:p>
            <a:pPr marL="0" indent="0" fontAlgn="ctr">
              <a:buNone/>
            </a:pPr>
            <a:r>
              <a:rPr lang="en-US" sz="1600" dirty="0" smtClean="0"/>
              <a:t>       The </a:t>
            </a:r>
            <a:r>
              <a:rPr lang="en-US" sz="1600" dirty="0"/>
              <a:t>orientation of the X, Y, and Z axes relative to the device remains constant. </a:t>
            </a:r>
          </a:p>
          <a:p>
            <a:pPr marL="0" indent="0">
              <a:buNone/>
            </a:pPr>
            <a:r>
              <a:rPr lang="en-US" sz="1600" b="1" dirty="0" smtClean="0"/>
              <a:t>        Gravity</a:t>
            </a:r>
            <a:endParaRPr lang="en-US" sz="1600" dirty="0"/>
          </a:p>
          <a:p>
            <a:r>
              <a:rPr lang="en-US" sz="1600" dirty="0"/>
              <a:t>When a device is placed face-up on a surface, the Z-axis measures the acceleration of gravity, which is roughly 9.81 </a:t>
            </a:r>
            <a:r>
              <a:rPr lang="en-US" sz="1600" dirty="0" smtClean="0"/>
              <a:t>m/s2</a:t>
            </a:r>
          </a:p>
          <a:p>
            <a:pPr marL="0" indent="0" algn="ctr">
              <a:buNone/>
            </a:pPr>
            <a:r>
              <a:rPr lang="en-US" sz="1200" dirty="0"/>
              <a:t>Plot the sleep windows with normalized angle-z </a:t>
            </a:r>
            <a:r>
              <a:rPr lang="en-US" sz="1200" dirty="0" smtClean="0"/>
              <a:t>data</a:t>
            </a:r>
            <a:endParaRPr lang="en-US" sz="1200" dirty="0"/>
          </a:p>
          <a:p>
            <a:endParaRPr lang="en-US" sz="1600" dirty="0"/>
          </a:p>
          <a:p>
            <a:pPr marL="0" indent="0">
              <a:buNone/>
            </a:pP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55059"/>
            <a:ext cx="3111260" cy="21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160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Child Mind Institute Problematic Internet Use - Light</a:t>
            </a:r>
            <a:endParaRPr lang="en-US" dirty="0"/>
          </a:p>
        </p:txBody>
      </p:sp>
      <p:sp>
        <p:nvSpPr>
          <p:cNvPr id="3" name="Content Placeholder 2"/>
          <p:cNvSpPr>
            <a:spLocks noGrp="1"/>
          </p:cNvSpPr>
          <p:nvPr>
            <p:ph idx="1"/>
          </p:nvPr>
        </p:nvSpPr>
        <p:spPr/>
        <p:txBody>
          <a:bodyPr>
            <a:normAutofit/>
          </a:bodyPr>
          <a:lstStyle/>
          <a:p>
            <a:r>
              <a:rPr lang="en-US" sz="1400" dirty="0"/>
              <a:t>Ambient light may affect subject sleeping habits and thus is a useful tool in analyzing circadian rhythms and sleeping patterns. Lux data is stored once per epoch. </a:t>
            </a:r>
            <a:endParaRPr lang="en-US" sz="1400" dirty="0" smtClean="0"/>
          </a:p>
          <a:p>
            <a:r>
              <a:rPr lang="en-US" sz="1400" dirty="0" smtClean="0"/>
              <a:t>For </a:t>
            </a:r>
            <a:r>
              <a:rPr lang="en-US" sz="1400" dirty="0"/>
              <a:t>GT3X+/</a:t>
            </a:r>
            <a:r>
              <a:rPr lang="en-US" sz="1400" dirty="0" err="1"/>
              <a:t>ActiSleep</a:t>
            </a:r>
            <a:r>
              <a:rPr lang="en-US" sz="1400" dirty="0"/>
              <a:t>+/wGT3X+/</a:t>
            </a:r>
            <a:r>
              <a:rPr lang="en-US" sz="1400" dirty="0" err="1"/>
              <a:t>wActiSleep</a:t>
            </a:r>
            <a:r>
              <a:rPr lang="en-US" sz="1400" dirty="0"/>
              <a:t>+ devices, Lux data is stored once per second. When converting a GT3X+ raw file into an accumulated *.</a:t>
            </a:r>
            <a:r>
              <a:rPr lang="en-US" sz="1400" dirty="0" err="1" smtClean="0"/>
              <a:t>agd</a:t>
            </a:r>
            <a:r>
              <a:rPr lang="en-US" sz="1400" dirty="0" smtClean="0"/>
              <a:t> format </a:t>
            </a:r>
            <a:r>
              <a:rPr lang="en-US" sz="1400" dirty="0"/>
              <a:t>with epoch lengths greater than one second, the lux </a:t>
            </a:r>
            <a:r>
              <a:rPr lang="en-US" sz="1400" dirty="0" smtClean="0"/>
              <a:t>values for that epoch are averaged.</a:t>
            </a:r>
            <a:r>
              <a:rPr lang="en-US" dirty="0"/>
              <a:t> </a:t>
            </a: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24200"/>
            <a:ext cx="2224824"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042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291</Words>
  <Application>Microsoft Office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Child Mind Institute - Problematic Internet Use </vt:lpstr>
      <vt:lpstr>Child Mind Institute - Problematic Internet Use</vt:lpstr>
      <vt:lpstr>Child Mind Institute - Problematic Internet Use - Actigraphy Data</vt:lpstr>
      <vt:lpstr>How does Accelerometer works ? </vt:lpstr>
      <vt:lpstr>Child Mind Institute Problematic Internet Use- Actigraphy Data</vt:lpstr>
      <vt:lpstr>Child Mind Institute - Problematic Internet Use - ENMO</vt:lpstr>
      <vt:lpstr>Child Mind Institute - Problematic Internet Use Actigraphy Data</vt:lpstr>
      <vt:lpstr>Child Mind Institute Problematic Internet Use - angle-z</vt:lpstr>
      <vt:lpstr>Child Mind Institute Problematic Internet Use - Light</vt:lpstr>
      <vt:lpstr>Child Mind Institute Problematic Internet Use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28</cp:revision>
  <dcterms:created xsi:type="dcterms:W3CDTF">2024-11-16T18:31:12Z</dcterms:created>
  <dcterms:modified xsi:type="dcterms:W3CDTF">2024-11-18T13:16:50Z</dcterms:modified>
</cp:coreProperties>
</file>