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6858000" cy="9144000"/>
  <p:embeddedFontLst>
    <p:embeddedFont>
      <p:font typeface="Libre Franklin"/>
      <p:regular r:id="rId17"/>
      <p:bold r:id="rId18"/>
      <p:italic r:id="rId19"/>
      <p:boldItalic r:id="rId20"/>
    </p:embeddedFont>
    <p:embeddedFont>
      <p:font typeface="Franklin Gothic"/>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ibreFranklin-bold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FranklinGothic-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LibreFranklin-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LibreFranklin-italic.fntdata"/><Relationship Id="rId6" Type="http://schemas.openxmlformats.org/officeDocument/2006/relationships/slide" Target="slides/slide1.xml"/><Relationship Id="rId18" Type="http://schemas.openxmlformats.org/officeDocument/2006/relationships/font" Target="fonts/LibreFranklin-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22" name="Google Shape;22;p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4" name="Google Shape;24;p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1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idx="1" type="body"/>
          </p:nvPr>
        </p:nvSpPr>
        <p:spPr>
          <a:xfrm rot="5400000">
            <a:off x="3809574" y="-1813184"/>
            <a:ext cx="4572852" cy="11029616"/>
          </a:xfrm>
          <a:prstGeom prst="rect">
            <a:avLst/>
          </a:prstGeom>
          <a:noFill/>
          <a:ln>
            <a:noFill/>
          </a:ln>
        </p:spPr>
        <p:txBody>
          <a:bodyPr anchorCtr="0" anchor="t" bIns="45700" lIns="91425" spcFirstLastPara="1" rIns="91425" wrap="square" tIns="45700">
            <a:normAutofit/>
          </a:bodyPr>
          <a:lstStyle>
            <a:lvl1pPr indent="-327914" lvl="0" marL="457200" algn="l">
              <a:lnSpc>
                <a:spcPct val="110000"/>
              </a:lnSpc>
              <a:spcBef>
                <a:spcPts val="340"/>
              </a:spcBef>
              <a:spcAft>
                <a:spcPts val="0"/>
              </a:spcAft>
              <a:buSzPts val="1564"/>
              <a:buChar char="◼"/>
              <a:defRPr/>
            </a:lvl1pPr>
            <a:lvl2pPr indent="-310387" lvl="1" marL="914400" algn="l">
              <a:spcBef>
                <a:spcPts val="600"/>
              </a:spcBef>
              <a:spcAft>
                <a:spcPts val="0"/>
              </a:spcAft>
              <a:buSzPts val="1288"/>
              <a:buChar char="◼"/>
              <a:defRPr/>
            </a:lvl2pPr>
            <a:lvl3pPr indent="-304546" lvl="2" marL="1371600" algn="l">
              <a:spcBef>
                <a:spcPts val="600"/>
              </a:spcBef>
              <a:spcAft>
                <a:spcPts val="0"/>
              </a:spcAft>
              <a:buSzPts val="1196"/>
              <a:buChar char="◼"/>
              <a:defRPr/>
            </a:lvl3pPr>
            <a:lvl4pPr indent="-292861" lvl="3" marL="1828800" algn="l">
              <a:spcBef>
                <a:spcPts val="600"/>
              </a:spcBef>
              <a:spcAft>
                <a:spcPts val="0"/>
              </a:spcAft>
              <a:buSzPts val="1012"/>
              <a:buChar char="◼"/>
              <a:defRPr/>
            </a:lvl4pPr>
            <a:lvl5pPr indent="-292861" lvl="4" marL="2286000" algn="l">
              <a:spcBef>
                <a:spcPts val="600"/>
              </a:spcBef>
              <a:spcAft>
                <a:spcPts val="0"/>
              </a:spcAft>
              <a:buSzPts val="1012"/>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79" name="Google Shape;79;p1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1"/>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1" name="Google Shape;81;p1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2"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2"/>
          <p:cNvSpPr txBox="1"/>
          <p:nvPr>
            <p:ph type="title"/>
          </p:nvPr>
        </p:nvSpPr>
        <p:spPr>
          <a:xfrm rot="5400000">
            <a:off x="7362637" y="1705163"/>
            <a:ext cx="4807326" cy="3124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txBox="1"/>
          <p:nvPr>
            <p:ph idx="1" type="body"/>
          </p:nvPr>
        </p:nvSpPr>
        <p:spPr>
          <a:xfrm rot="5400000">
            <a:off x="1952072" y="-313549"/>
            <a:ext cx="4807326" cy="7161625"/>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6" name="Google Shape;86;p12"/>
          <p:cNvSpPr/>
          <p:nvPr/>
        </p:nvSpPr>
        <p:spPr>
          <a:xfrm>
            <a:off x="446534" y="457200"/>
            <a:ext cx="3703320" cy="94997"/>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2"/>
          <p:cNvSpPr/>
          <p:nvPr/>
        </p:nvSpPr>
        <p:spPr>
          <a:xfrm>
            <a:off x="8042147" y="453643"/>
            <a:ext cx="3703320" cy="98554"/>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2"/>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1" name="Google Shape;91;p1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3"/>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8" name="Google Shape;28;p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4"/>
          <p:cNvSpPr txBox="1"/>
          <p:nvPr>
            <p:ph type="title"/>
          </p:nvPr>
        </p:nvSpPr>
        <p:spPr>
          <a:xfrm>
            <a:off x="575894" y="729658"/>
            <a:ext cx="11029616" cy="59224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3" name="Google Shape;33;p4"/>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5"/>
          <p:cNvSpPr/>
          <p:nvPr/>
        </p:nvSpPr>
        <p:spPr>
          <a:xfrm>
            <a:off x="447817" y="5141974"/>
            <a:ext cx="11290860" cy="125882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5"/>
          <p:cNvSpPr txBox="1"/>
          <p:nvPr>
            <p:ph type="title"/>
          </p:nvPr>
        </p:nvSpPr>
        <p:spPr>
          <a:xfrm>
            <a:off x="581193" y="2393950"/>
            <a:ext cx="11029615" cy="214746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60"/>
              </a:spcBef>
              <a:spcAft>
                <a:spcPts val="0"/>
              </a:spcAft>
              <a:buSzPts val="1656"/>
              <a:buNone/>
              <a:defRPr sz="1800" cap="none">
                <a:solidFill>
                  <a:schemeClr val="accent1"/>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38" name="Google Shape;38;p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0" name="Google Shape;40;p5"/>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6"/>
          <p:cNvSpPr txBox="1"/>
          <p:nvPr>
            <p:ph type="title"/>
          </p:nvPr>
        </p:nvSpPr>
        <p:spPr>
          <a:xfrm>
            <a:off x="581193" y="729658"/>
            <a:ext cx="11029616" cy="49285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 type="body"/>
          </p:nvPr>
        </p:nvSpPr>
        <p:spPr>
          <a:xfrm>
            <a:off x="581193" y="1391479"/>
            <a:ext cx="5194767"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4" name="Google Shape;44;p6"/>
          <p:cNvSpPr txBox="1"/>
          <p:nvPr>
            <p:ph idx="2" type="body"/>
          </p:nvPr>
        </p:nvSpPr>
        <p:spPr>
          <a:xfrm>
            <a:off x="6416039" y="1391479"/>
            <a:ext cx="5194769"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5" name="Google Shape;45;p6"/>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7" name="Google Shape;47;p6"/>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8" name="Shape 48"/>
        <p:cNvGrpSpPr/>
        <p:nvPr/>
      </p:nvGrpSpPr>
      <p:grpSpPr>
        <a:xfrm>
          <a:off x="0" y="0"/>
          <a:ext cx="0" cy="0"/>
          <a:chOff x="0" y="0"/>
          <a:chExt cx="0" cy="0"/>
        </a:xfrm>
      </p:grpSpPr>
      <p:sp>
        <p:nvSpPr>
          <p:cNvPr id="49" name="Google Shape;49;p7"/>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 type="body"/>
          </p:nvPr>
        </p:nvSpPr>
        <p:spPr>
          <a:xfrm>
            <a:off x="581191" y="2250891"/>
            <a:ext cx="5194769" cy="557784"/>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400"/>
              </a:spcBef>
              <a:spcAft>
                <a:spcPts val="0"/>
              </a:spcAft>
              <a:buSzPts val="1840"/>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1" name="Google Shape;51;p7"/>
          <p:cNvSpPr txBox="1"/>
          <p:nvPr>
            <p:ph idx="2" type="body"/>
          </p:nvPr>
        </p:nvSpPr>
        <p:spPr>
          <a:xfrm>
            <a:off x="581194" y="2926052"/>
            <a:ext cx="5194766"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2" name="Google Shape;52;p7"/>
          <p:cNvSpPr txBox="1"/>
          <p:nvPr>
            <p:ph idx="3" type="body"/>
          </p:nvPr>
        </p:nvSpPr>
        <p:spPr>
          <a:xfrm>
            <a:off x="6416039" y="2250892"/>
            <a:ext cx="5194770" cy="553373"/>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3" name="Google Shape;53;p7"/>
          <p:cNvSpPr txBox="1"/>
          <p:nvPr>
            <p:ph idx="4" type="body"/>
          </p:nvPr>
        </p:nvSpPr>
        <p:spPr>
          <a:xfrm>
            <a:off x="6416037" y="2926052"/>
            <a:ext cx="5194771"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4" name="Google Shape;54;p7"/>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6" name="Google Shape;56;p7"/>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8"/>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0" name="Google Shape;60;p8"/>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9"/>
          <p:cNvSpPr txBox="1"/>
          <p:nvPr>
            <p:ph type="title"/>
          </p:nvPr>
        </p:nvSpPr>
        <p:spPr>
          <a:xfrm>
            <a:off x="767857" y="933450"/>
            <a:ext cx="3031852" cy="1722419"/>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2400"/>
              <a:buFont typeface="Franklin Gothic"/>
              <a:buNone/>
              <a:defRPr b="0" sz="24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 type="body"/>
          </p:nvPr>
        </p:nvSpPr>
        <p:spPr>
          <a:xfrm>
            <a:off x="4900928" y="1179829"/>
            <a:ext cx="6650991" cy="4658216"/>
          </a:xfrm>
          <a:prstGeom prst="rect">
            <a:avLst/>
          </a:prstGeom>
          <a:noFill/>
          <a:ln>
            <a:noFill/>
          </a:ln>
        </p:spPr>
        <p:txBody>
          <a:bodyPr anchorCtr="0" anchor="ctr" bIns="45700" lIns="91425" spcFirstLastPara="1" rIns="91425" wrap="square" tIns="45700">
            <a:normAutofit/>
          </a:bodyPr>
          <a:lstStyle>
            <a:lvl1pPr indent="-345440" lvl="0" marL="457200" algn="l">
              <a:lnSpc>
                <a:spcPct val="110000"/>
              </a:lnSpc>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65" name="Google Shape;65;p9"/>
          <p:cNvSpPr txBox="1"/>
          <p:nvPr>
            <p:ph idx="2" type="body"/>
          </p:nvPr>
        </p:nvSpPr>
        <p:spPr>
          <a:xfrm>
            <a:off x="767857" y="2836654"/>
            <a:ext cx="3031852" cy="300139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solidFill>
                  <a:srgbClr val="FFFFFF"/>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66" name="Google Shape;66;p9"/>
          <p:cNvSpPr txBox="1"/>
          <p:nvPr>
            <p:ph idx="10" type="dt"/>
          </p:nvPr>
        </p:nvSpPr>
        <p:spPr>
          <a:xfrm>
            <a:off x="7605951" y="6456916"/>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1" type="ftr"/>
          </p:nvPr>
        </p:nvSpPr>
        <p:spPr>
          <a:xfrm>
            <a:off x="581192" y="6452590"/>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8" name="Google Shape;68;p9"/>
          <p:cNvSpPr txBox="1"/>
          <p:nvPr>
            <p:ph idx="12" type="sldNum"/>
          </p:nvPr>
        </p:nvSpPr>
        <p:spPr>
          <a:xfrm>
            <a:off x="10558300" y="6456916"/>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10"/>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400"/>
              <a:buFont typeface="Franklin Gothic"/>
              <a:buNone/>
              <a:defRPr b="0" sz="24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p:nvPr>
            <p:ph idx="2" type="pic"/>
          </p:nvPr>
        </p:nvSpPr>
        <p:spPr>
          <a:xfrm>
            <a:off x="447817" y="641350"/>
            <a:ext cx="11290859" cy="3651249"/>
          </a:xfrm>
          <a:prstGeom prst="rect">
            <a:avLst/>
          </a:prstGeom>
          <a:noFill/>
          <a:ln>
            <a:noFill/>
          </a:ln>
        </p:spPr>
      </p:sp>
      <p:sp>
        <p:nvSpPr>
          <p:cNvPr id="72" name="Google Shape;72;p10"/>
          <p:cNvSpPr txBox="1"/>
          <p:nvPr>
            <p:ph idx="1" type="body"/>
          </p:nvPr>
        </p:nvSpPr>
        <p:spPr>
          <a:xfrm>
            <a:off x="581192" y="5260127"/>
            <a:ext cx="11029617" cy="99814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3" name="Google Shape;73;p10"/>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75" name="Google Shape;75;p10"/>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581192" y="705124"/>
            <a:ext cx="11029616" cy="557146"/>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 name="Google Shape;11;p1"/>
          <p:cNvSpPr txBox="1"/>
          <p:nvPr>
            <p:ph idx="1" type="body"/>
          </p:nvPr>
        </p:nvSpPr>
        <p:spPr>
          <a:xfrm>
            <a:off x="581192" y="1415198"/>
            <a:ext cx="11029616" cy="4572852"/>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12" name="Google Shape;12;p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go&#10;&#10;Description automatically generated" id="17" name="Google Shape;17;p1"/>
          <p:cNvPicPr preferRelativeResize="0"/>
          <p:nvPr/>
        </p:nvPicPr>
        <p:blipFill rotWithShape="1">
          <a:blip r:embed="rId1">
            <a:alphaModFix/>
          </a:blip>
          <a:srcRect b="0" l="0" r="0" t="0"/>
          <a:stretch/>
        </p:blipFill>
        <p:spPr>
          <a:xfrm>
            <a:off x="10485003" y="6437910"/>
            <a:ext cx="1125805"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3"/>
          <p:cNvSpPr txBox="1"/>
          <p:nvPr>
            <p:ph type="ctrTitle"/>
          </p:nvPr>
        </p:nvSpPr>
        <p:spPr>
          <a:xfrm>
            <a:off x="1359108" y="1821635"/>
            <a:ext cx="9144000" cy="977778"/>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1"/>
              </a:buClr>
              <a:buSzPts val="3600"/>
              <a:buFont typeface="Arial"/>
              <a:buNone/>
            </a:pPr>
            <a:r>
              <a:rPr b="1" lang="en-US">
                <a:solidFill>
                  <a:schemeClr val="accent1"/>
                </a:solidFill>
                <a:latin typeface="Arial"/>
                <a:ea typeface="Arial"/>
                <a:cs typeface="Arial"/>
                <a:sym typeface="Arial"/>
              </a:rPr>
              <a:t>KEYLOGGER</a:t>
            </a:r>
            <a:endParaRPr b="1">
              <a:solidFill>
                <a:schemeClr val="accent1"/>
              </a:solidFill>
              <a:latin typeface="Arial"/>
              <a:ea typeface="Arial"/>
              <a:cs typeface="Arial"/>
              <a:sym typeface="Arial"/>
            </a:endParaRPr>
          </a:p>
        </p:txBody>
      </p:sp>
      <p:sp>
        <p:nvSpPr>
          <p:cNvPr id="97" name="Google Shape;97;p13"/>
          <p:cNvSpPr txBox="1"/>
          <p:nvPr/>
        </p:nvSpPr>
        <p:spPr>
          <a:xfrm>
            <a:off x="-329782" y="1034321"/>
            <a:ext cx="12726648"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200" u="none" cap="none" strike="noStrike">
                <a:solidFill>
                  <a:srgbClr val="1482AB"/>
                </a:solidFill>
                <a:latin typeface="Arial"/>
                <a:ea typeface="Arial"/>
                <a:cs typeface="Arial"/>
                <a:sym typeface="Arial"/>
              </a:rPr>
              <a:t>CAPSTONE PROJECT</a:t>
            </a:r>
            <a:endParaRPr/>
          </a:p>
        </p:txBody>
      </p:sp>
      <p:sp>
        <p:nvSpPr>
          <p:cNvPr id="98" name="Google Shape;98;p13"/>
          <p:cNvSpPr txBox="1"/>
          <p:nvPr/>
        </p:nvSpPr>
        <p:spPr>
          <a:xfrm>
            <a:off x="3117529" y="4586365"/>
            <a:ext cx="7980300" cy="1323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rgbClr val="1482AB"/>
                </a:solidFill>
                <a:latin typeface="Arial"/>
                <a:ea typeface="Arial"/>
                <a:cs typeface="Arial"/>
                <a:sym typeface="Arial"/>
              </a:rPr>
              <a:t>Presented By:</a:t>
            </a:r>
            <a:endParaRPr/>
          </a:p>
          <a:p>
            <a:pPr indent="-457200" lvl="0" marL="457200" marR="0" rtl="0" algn="l">
              <a:spcBef>
                <a:spcPts val="0"/>
              </a:spcBef>
              <a:spcAft>
                <a:spcPts val="0"/>
              </a:spcAft>
              <a:buClr>
                <a:srgbClr val="1482AB"/>
              </a:buClr>
              <a:buSzPts val="2000"/>
              <a:buFont typeface="Arial"/>
              <a:buAutoNum type="arabicPeriod"/>
            </a:pPr>
            <a:r>
              <a:rPr b="1" lang="en-US" sz="2000">
                <a:solidFill>
                  <a:srgbClr val="1482AB"/>
                </a:solidFill>
              </a:rPr>
              <a:t>Haresh vishal.R</a:t>
            </a:r>
            <a:endParaRPr b="1" sz="2000">
              <a:solidFill>
                <a:srgbClr val="1482AB"/>
              </a:solidFill>
              <a:latin typeface="Arial"/>
              <a:ea typeface="Arial"/>
              <a:cs typeface="Arial"/>
              <a:sym typeface="Arial"/>
            </a:endParaRPr>
          </a:p>
          <a:p>
            <a:pPr indent="-457200" lvl="0" marL="457200" marR="0" rtl="0" algn="l">
              <a:spcBef>
                <a:spcPts val="0"/>
              </a:spcBef>
              <a:spcAft>
                <a:spcPts val="0"/>
              </a:spcAft>
              <a:buClr>
                <a:srgbClr val="1482AB"/>
              </a:buClr>
              <a:buSzPts val="2000"/>
              <a:buFont typeface="Arial"/>
              <a:buAutoNum type="arabicPeriod"/>
            </a:pPr>
            <a:r>
              <a:rPr b="1" lang="en-US" sz="2000">
                <a:solidFill>
                  <a:srgbClr val="1482AB"/>
                </a:solidFill>
              </a:rPr>
              <a:t>DR.Sivanthi Aditanar College Of Engineering</a:t>
            </a:r>
            <a:endParaRPr b="1" sz="2000">
              <a:solidFill>
                <a:srgbClr val="1482AB"/>
              </a:solidFill>
              <a:latin typeface="Arial"/>
              <a:ea typeface="Arial"/>
              <a:cs typeface="Arial"/>
              <a:sym typeface="Arial"/>
            </a:endParaRPr>
          </a:p>
          <a:p>
            <a:pPr indent="-457200" lvl="0" marL="457200" marR="0" rtl="0" algn="l">
              <a:spcBef>
                <a:spcPts val="0"/>
              </a:spcBef>
              <a:spcAft>
                <a:spcPts val="0"/>
              </a:spcAft>
              <a:buClr>
                <a:srgbClr val="1482AB"/>
              </a:buClr>
              <a:buSzPts val="2000"/>
              <a:buFont typeface="Arial"/>
              <a:buAutoNum type="arabicPeriod"/>
            </a:pPr>
            <a:r>
              <a:rPr b="1" lang="en-US" sz="2000">
                <a:solidFill>
                  <a:srgbClr val="1482AB"/>
                </a:solidFill>
              </a:rPr>
              <a:t>B.TECH/IT</a:t>
            </a:r>
            <a:endParaRPr b="1" sz="2000">
              <a:solidFill>
                <a:srgbClr val="1482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2"/>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REFERENCES</a:t>
            </a:r>
            <a:endParaRPr/>
          </a:p>
        </p:txBody>
      </p:sp>
      <p:sp>
        <p:nvSpPr>
          <p:cNvPr id="152" name="Google Shape;152;p22"/>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2208"/>
              <a:buChar char="◼"/>
            </a:pPr>
            <a:r>
              <a:rPr lang="en-US" sz="2400">
                <a:solidFill>
                  <a:srgbClr val="0F0F0F"/>
                </a:solidFill>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3"/>
          <p:cNvSpPr txBox="1"/>
          <p:nvPr>
            <p:ph type="title"/>
          </p:nvPr>
        </p:nvSpPr>
        <p:spPr>
          <a:xfrm>
            <a:off x="1463041" y="2766218"/>
            <a:ext cx="9298744" cy="1325563"/>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4"/>
          <p:cNvSpPr txBox="1"/>
          <p:nvPr>
            <p:ph type="title"/>
          </p:nvPr>
        </p:nvSpPr>
        <p:spPr>
          <a:xfrm>
            <a:off x="849573" y="558468"/>
            <a:ext cx="10515600"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OUTLINE</a:t>
            </a:r>
            <a:endParaRPr/>
          </a:p>
        </p:txBody>
      </p:sp>
      <p:sp>
        <p:nvSpPr>
          <p:cNvPr id="104" name="Google Shape;104;p14"/>
          <p:cNvSpPr txBox="1"/>
          <p:nvPr>
            <p:ph idx="1" type="body"/>
          </p:nvPr>
        </p:nvSpPr>
        <p:spPr>
          <a:xfrm>
            <a:off x="838200" y="1618938"/>
            <a:ext cx="11019020" cy="5239062"/>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US"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Problem Statement </a:t>
            </a:r>
            <a:r>
              <a:rPr lang="en-US" sz="2000">
                <a:latin typeface="Arial"/>
                <a:ea typeface="Arial"/>
                <a:cs typeface="Arial"/>
                <a:sym typeface="Arial"/>
              </a:rPr>
              <a:t>(Should not include 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Proposed System/Solution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System Development Approach </a:t>
            </a:r>
            <a:r>
              <a:rPr lang="en-US" sz="2000">
                <a:latin typeface="Arial"/>
                <a:ea typeface="Arial"/>
                <a:cs typeface="Arial"/>
                <a:sym typeface="Arial"/>
              </a:rPr>
              <a:t>(Technology Used)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Algorithm &amp; Deployment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Result (Output Image)</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Conclusion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Future Scope</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References</a:t>
            </a:r>
            <a:endParaRPr>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5"/>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PROBLEM STATEMENT</a:t>
            </a:r>
            <a:endParaRPr sz="4400"/>
          </a:p>
        </p:txBody>
      </p:sp>
      <p:sp>
        <p:nvSpPr>
          <p:cNvPr id="110" name="Google Shape;110;p15"/>
          <p:cNvSpPr txBox="1"/>
          <p:nvPr>
            <p:ph idx="1" type="body"/>
          </p:nvPr>
        </p:nvSpPr>
        <p:spPr>
          <a:xfrm>
            <a:off x="604803" y="1218582"/>
            <a:ext cx="11029615" cy="4673324"/>
          </a:xfrm>
          <a:prstGeom prst="rect">
            <a:avLst/>
          </a:prstGeom>
          <a:noFill/>
          <a:ln>
            <a:noFill/>
          </a:ln>
        </p:spPr>
        <p:txBody>
          <a:bodyPr anchorCtr="0" anchor="ctr" bIns="45700" lIns="91425" spcFirstLastPara="1" rIns="91425" wrap="square" tIns="45700">
            <a:normAutofit lnSpcReduction="10000"/>
          </a:bodyPr>
          <a:lstStyle/>
          <a:p>
            <a:pPr indent="0" lvl="0" marL="0" rtl="0" algn="just">
              <a:lnSpc>
                <a:spcPct val="110000"/>
              </a:lnSpc>
              <a:spcBef>
                <a:spcPts val="0"/>
              </a:spcBef>
              <a:spcAft>
                <a:spcPts val="0"/>
              </a:spcAft>
              <a:buSzPts val="2944"/>
              <a:buNone/>
            </a:pPr>
            <a:r>
              <a:rPr lang="en-US" sz="3200">
                <a:solidFill>
                  <a:srgbClr val="0F0F0F"/>
                </a:solidFill>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breaches.project problem statement for keylogger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PROPOSED SOLUTION</a:t>
            </a:r>
            <a:endParaRPr sz="4400"/>
          </a:p>
        </p:txBody>
      </p:sp>
      <p:sp>
        <p:nvSpPr>
          <p:cNvPr id="116" name="Google Shape;116;p16"/>
          <p:cNvSpPr txBox="1"/>
          <p:nvPr>
            <p:ph idx="1" type="body"/>
          </p:nvPr>
        </p:nvSpPr>
        <p:spPr>
          <a:xfrm>
            <a:off x="441671" y="1087378"/>
            <a:ext cx="11613485" cy="5563973"/>
          </a:xfrm>
          <a:prstGeom prst="rect">
            <a:avLst/>
          </a:prstGeom>
          <a:noFill/>
          <a:ln>
            <a:noFill/>
          </a:ln>
        </p:spPr>
        <p:txBody>
          <a:bodyPr anchorCtr="0" anchor="ctr" bIns="45700" lIns="91425" spcFirstLastPara="1" rIns="91425" wrap="square" tIns="45700">
            <a:noAutofit/>
          </a:bodyPr>
          <a:lstStyle/>
          <a:p>
            <a:pPr indent="-235330" lvl="0" marL="305435" rtl="0" algn="l">
              <a:lnSpc>
                <a:spcPct val="110000"/>
              </a:lnSpc>
              <a:spcBef>
                <a:spcPts val="0"/>
              </a:spcBef>
              <a:spcAft>
                <a:spcPts val="0"/>
              </a:spcAft>
              <a:buSzPts val="1104"/>
              <a:buNone/>
            </a:pPr>
            <a:r>
              <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Data Collection:</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Gather historical data on bike rentals, including time, date, location, and other relevant factors.</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Utilize real-time data sources, such as weather conditions, events, and holidays, to enhance prediction accuracy.</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Data Preprocessing:</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Clean and preprocess the collected data to handle missing values, outliers, and inconsistencies.</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Feature engineering to extract relevant features from the data that might impact bike demand.</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Machine Learning Algorithm:</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Implement a machine learning algorithm, such as a time-series forecasting model (e.g., ARIMA, SARIMA, or LSTM), to predict bike counts based on historical patterns.</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Consider incorporating other factors like weather conditions, day of the week, and special events to improve prediction accuracy.</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Deployment:</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Develop a user-friendly interface or application that provides real-time predictions for bike counts at different hours.</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Deploy the solution on a scalable and reliable platform, considering factors like server infrastructure, response time, and user accessibility.</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Evaluation:</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Assess the model's performance using appropriate metrics such as Mean Absolute Error (MAE), Root Mean Squared Error (RMSE), or other relevant metrics.</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Fine-tune the model based on feedback and continuous monitoring of prediction accuracy.</a:t>
            </a:r>
            <a:endParaRPr b="1" sz="1200">
              <a:latin typeface="Calibri"/>
              <a:ea typeface="Calibri"/>
              <a:cs typeface="Calibri"/>
              <a:sym typeface="Calibri"/>
            </a:endParaRPr>
          </a:p>
          <a:p>
            <a:pPr indent="-305435" lvl="1" marL="629920" rtl="0" algn="l">
              <a:spcBef>
                <a:spcPts val="840"/>
              </a:spcBef>
              <a:spcAft>
                <a:spcPts val="0"/>
              </a:spcAft>
              <a:buSzPts val="1104"/>
              <a:buChar char="◼"/>
            </a:pPr>
            <a:r>
              <a:rPr lang="en-US" sz="1200"/>
              <a:t>Result:</a:t>
            </a:r>
            <a:endParaRPr sz="1200"/>
          </a:p>
          <a:p>
            <a:pPr indent="0" lvl="0" marL="0" rtl="0" algn="l">
              <a:lnSpc>
                <a:spcPct val="110000"/>
              </a:lnSpc>
              <a:spcBef>
                <a:spcPts val="920"/>
              </a:spcBef>
              <a:spcAft>
                <a:spcPts val="0"/>
              </a:spcAft>
              <a:buSzPts val="1472"/>
              <a:buNone/>
            </a:pPr>
            <a:r>
              <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7"/>
          <p:cNvSpPr txBox="1"/>
          <p:nvPr>
            <p:ph type="title"/>
          </p:nvPr>
        </p:nvSpPr>
        <p:spPr>
          <a:xfrm>
            <a:off x="581192" y="662572"/>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2" name="Google Shape;122;p17"/>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656"/>
              <a:buNone/>
            </a:pPr>
            <a:r>
              <a:rPr b="1" lang="en-US" sz="1800">
                <a:solidFill>
                  <a:srgbClr val="0F0F0F"/>
                </a:solidFill>
              </a:rPr>
              <a:t>The "System Approach" section outlines the overall strategy and methodology for developing and implementing the rental bike prediction system. Here's a suggested structure for this section:</a:t>
            </a:r>
            <a:endParaRPr/>
          </a:p>
          <a:p>
            <a:pPr indent="-305435" lvl="0" marL="305435" rtl="0" algn="l">
              <a:lnSpc>
                <a:spcPct val="110000"/>
              </a:lnSpc>
              <a:spcBef>
                <a:spcPts val="960"/>
              </a:spcBef>
              <a:spcAft>
                <a:spcPts val="0"/>
              </a:spcAft>
              <a:buSzPts val="1656"/>
              <a:buChar char="◼"/>
            </a:pPr>
            <a:r>
              <a:rPr b="1" lang="en-US" sz="1800">
                <a:solidFill>
                  <a:srgbClr val="0F0F0F"/>
                </a:solidFill>
              </a:rPr>
              <a:t>System requirements</a:t>
            </a:r>
            <a:endParaRPr/>
          </a:p>
          <a:p>
            <a:pPr indent="-305435" lvl="0" marL="305435" rtl="0" algn="l">
              <a:lnSpc>
                <a:spcPct val="110000"/>
              </a:lnSpc>
              <a:spcBef>
                <a:spcPts val="960"/>
              </a:spcBef>
              <a:spcAft>
                <a:spcPts val="0"/>
              </a:spcAft>
              <a:buSzPts val="1656"/>
              <a:buChar char="◼"/>
            </a:pPr>
            <a:r>
              <a:rPr b="1" lang="en-US" sz="1800">
                <a:solidFill>
                  <a:srgbClr val="0F0F0F"/>
                </a:solidFill>
              </a:rPr>
              <a:t>Library required to build the model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8"/>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ALGORITHM &amp; DEPLOYMENT</a:t>
            </a:r>
            <a:endParaRPr/>
          </a:p>
        </p:txBody>
      </p:sp>
      <p:sp>
        <p:nvSpPr>
          <p:cNvPr id="128" name="Google Shape;128;p18"/>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1288"/>
              <a:buChar char="◼"/>
            </a:pPr>
            <a:r>
              <a:rPr lang="en-US" sz="1400"/>
              <a:t>In the Algorithm section, describe the machine learning algorithm chosen for predicting bike counts. Here's an example structure for this section:</a:t>
            </a:r>
            <a:endParaRPr sz="1400"/>
          </a:p>
          <a:p>
            <a:pPr indent="-305435" lvl="0" marL="305435" rtl="0" algn="l">
              <a:lnSpc>
                <a:spcPct val="110000"/>
              </a:lnSpc>
              <a:spcBef>
                <a:spcPts val="880"/>
              </a:spcBef>
              <a:spcAft>
                <a:spcPts val="0"/>
              </a:spcAft>
              <a:buSzPts val="1288"/>
              <a:buChar char="◼"/>
            </a:pPr>
            <a:r>
              <a:rPr b="1" lang="en-US" sz="1400"/>
              <a:t>Algorithm Selection:</a:t>
            </a:r>
            <a:endParaRPr sz="1400"/>
          </a:p>
          <a:p>
            <a:pPr indent="-305435" lvl="1" marL="629920" rtl="0" algn="l">
              <a:spcBef>
                <a:spcPts val="880"/>
              </a:spcBef>
              <a:spcAft>
                <a:spcPts val="0"/>
              </a:spcAft>
              <a:buSzPts val="1288"/>
              <a:buChar char="◼"/>
            </a:pPr>
            <a:r>
              <a:rPr lang="en-US"/>
              <a:t>Provide a brief overview of the chosen algorithm (e.g., time-series forecasting model, like ARIMA or LSTM) and justify its selection based on the problem statement and data characteristics.</a:t>
            </a:r>
            <a:endParaRPr/>
          </a:p>
          <a:p>
            <a:pPr indent="-305435" lvl="0" marL="305435" rtl="0" algn="l">
              <a:lnSpc>
                <a:spcPct val="110000"/>
              </a:lnSpc>
              <a:spcBef>
                <a:spcPts val="880"/>
              </a:spcBef>
              <a:spcAft>
                <a:spcPts val="0"/>
              </a:spcAft>
              <a:buSzPts val="1288"/>
              <a:buChar char="◼"/>
            </a:pPr>
            <a:r>
              <a:rPr b="1" lang="en-US" sz="1400"/>
              <a:t>Data Input:</a:t>
            </a:r>
            <a:endParaRPr sz="1400"/>
          </a:p>
          <a:p>
            <a:pPr indent="-305435" lvl="1" marL="629920" rtl="0" algn="l">
              <a:spcBef>
                <a:spcPts val="880"/>
              </a:spcBef>
              <a:spcAft>
                <a:spcPts val="0"/>
              </a:spcAft>
              <a:buSzPts val="1288"/>
              <a:buChar char="◼"/>
            </a:pPr>
            <a:r>
              <a:rPr lang="en-US"/>
              <a:t>Specify the input features used by the algorithm, such as historical bike rental data, weather conditions, day of the week, and any other relevant factors.</a:t>
            </a:r>
            <a:endParaRPr/>
          </a:p>
          <a:p>
            <a:pPr indent="-305435" lvl="0" marL="305435" rtl="0" algn="l">
              <a:lnSpc>
                <a:spcPct val="110000"/>
              </a:lnSpc>
              <a:spcBef>
                <a:spcPts val="880"/>
              </a:spcBef>
              <a:spcAft>
                <a:spcPts val="0"/>
              </a:spcAft>
              <a:buSzPts val="1288"/>
              <a:buChar char="◼"/>
            </a:pPr>
            <a:r>
              <a:rPr b="1" lang="en-US" sz="1400"/>
              <a:t>Training Process:</a:t>
            </a:r>
            <a:endParaRPr sz="1400"/>
          </a:p>
          <a:p>
            <a:pPr indent="-305435" lvl="1" marL="629920" rtl="0" algn="l">
              <a:spcBef>
                <a:spcPts val="880"/>
              </a:spcBef>
              <a:spcAft>
                <a:spcPts val="0"/>
              </a:spcAft>
              <a:buSzPts val="1288"/>
              <a:buChar char="◼"/>
            </a:pPr>
            <a:r>
              <a:rPr lang="en-US"/>
              <a:t>Explain how the algorithm is trained using historical data. Highlight any specific considerations or techniques employed, such as cross-validation or hyperparameter tuning.</a:t>
            </a:r>
            <a:endParaRPr/>
          </a:p>
          <a:p>
            <a:pPr indent="-305435" lvl="0" marL="305435" rtl="0" algn="l">
              <a:lnSpc>
                <a:spcPct val="110000"/>
              </a:lnSpc>
              <a:spcBef>
                <a:spcPts val="880"/>
              </a:spcBef>
              <a:spcAft>
                <a:spcPts val="0"/>
              </a:spcAft>
              <a:buSzPts val="1288"/>
              <a:buChar char="◼"/>
            </a:pPr>
            <a:r>
              <a:rPr b="1" lang="en-US" sz="1400"/>
              <a:t>Prediction Process:</a:t>
            </a:r>
            <a:endParaRPr sz="1400"/>
          </a:p>
          <a:p>
            <a:pPr indent="-305435" lvl="1" marL="629920" rtl="0" algn="l">
              <a:spcBef>
                <a:spcPts val="880"/>
              </a:spcBef>
              <a:spcAft>
                <a:spcPts val="0"/>
              </a:spcAft>
              <a:buSzPts val="1288"/>
              <a:buChar char="◼"/>
            </a:pPr>
            <a:r>
              <a:rPr lang="en-US"/>
              <a:t>Detail how the trained algorithm makes predictions for future bike counts. Discuss any real-time data inputs considered during the prediction phase.</a:t>
            </a:r>
            <a:endParaRPr/>
          </a:p>
          <a:p>
            <a:pPr indent="-206121" lvl="0" marL="305435" rtl="0" algn="l">
              <a:lnSpc>
                <a:spcPct val="110000"/>
              </a:lnSpc>
              <a:spcBef>
                <a:spcPts val="940"/>
              </a:spcBef>
              <a:spcAft>
                <a:spcPts val="0"/>
              </a:spcAft>
              <a:buSzPts val="1564"/>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RESULT</a:t>
            </a:r>
            <a:endParaRPr/>
          </a:p>
        </p:txBody>
      </p:sp>
      <p:sp>
        <p:nvSpPr>
          <p:cNvPr id="134" name="Google Shape;134;p19"/>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2208"/>
              <a:buNone/>
            </a:pPr>
            <a:r>
              <a:rPr lang="en-US" sz="2400">
                <a:solidFill>
                  <a:srgbClr val="0F0F0F"/>
                </a:solidFill>
              </a:rPr>
              <a:t>Present the results of the machine learning model in terms of its accuracy and effectiveness in predicting bike counts. Include visualizations and comparisons between predicted and actual counts to highlight the model's performance.</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0"/>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CONCLUSION</a:t>
            </a:r>
            <a:endParaRPr/>
          </a:p>
        </p:txBody>
      </p:sp>
      <p:sp>
        <p:nvSpPr>
          <p:cNvPr id="140" name="Google Shape;140;p20"/>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1840"/>
              <a:buChar char="◼"/>
            </a:pPr>
            <a:r>
              <a:rPr lang="en-US" sz="2000">
                <a:solidFill>
                  <a:srgbClr val="0F0F0F"/>
                </a:solidFill>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1"/>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840"/>
              <a:buNone/>
            </a:pPr>
            <a:r>
              <a:t/>
            </a:r>
            <a:endParaRPr b="1" sz="2000"/>
          </a:p>
          <a:p>
            <a:pPr indent="-305435" lvl="0" marL="305435" rtl="0" algn="l">
              <a:lnSpc>
                <a:spcPct val="110000"/>
              </a:lnSpc>
              <a:spcBef>
                <a:spcPts val="1000"/>
              </a:spcBef>
              <a:spcAft>
                <a:spcPts val="0"/>
              </a:spcAft>
              <a:buSzPts val="1840"/>
              <a:buChar char="◼"/>
            </a:pPr>
            <a:r>
              <a:rPr lang="en-US" sz="2000"/>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sz="2000"/>
          </a:p>
          <a:p>
            <a:pPr indent="-206121" lvl="0" marL="305435" rtl="0" algn="l">
              <a:lnSpc>
                <a:spcPct val="110000"/>
              </a:lnSpc>
              <a:spcBef>
                <a:spcPts val="940"/>
              </a:spcBef>
              <a:spcAft>
                <a:spcPts val="0"/>
              </a:spcAft>
              <a:buSzPts val="1564"/>
              <a:buNone/>
            </a:pPr>
            <a:r>
              <a:t/>
            </a:r>
            <a:endParaRPr/>
          </a:p>
        </p:txBody>
      </p:sp>
      <p:sp>
        <p:nvSpPr>
          <p:cNvPr id="146" name="Google Shape;146;p21"/>
          <p:cNvSpPr txBox="1"/>
          <p:nvPr/>
        </p:nvSpPr>
        <p:spPr>
          <a:xfrm>
            <a:off x="535670" y="844659"/>
            <a:ext cx="11029616" cy="530296"/>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lang="en-US" sz="4400" cap="none">
                <a:solidFill>
                  <a:schemeClr val="accent1"/>
                </a:solidFill>
                <a:latin typeface="Arial"/>
                <a:ea typeface="Arial"/>
                <a:cs typeface="Arial"/>
                <a:sym typeface="Arial"/>
              </a:rPr>
              <a:t>FUTURE SCOPE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