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77962"/>
          </a:xfrm>
        </p:spPr>
        <p:txBody>
          <a:bodyPr>
            <a:normAutofit fontScale="90000"/>
          </a:bodyPr>
          <a:lstStyle/>
          <a:p>
            <a:pPr algn="just"/>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SHREE SWAMI ATMANAND SARASVATI </a:t>
            </a:r>
            <a:b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INSTITUTE OF TECNOLOGY</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4" name="Content Placeholder 3" descr="FF.jpg"/>
          <p:cNvPicPr>
            <a:picLocks noGrp="1" noChangeAspect="1"/>
          </p:cNvPicPr>
          <p:nvPr>
            <p:ph idx="1"/>
          </p:nvPr>
        </p:nvPicPr>
        <p:blipFill>
          <a:blip r:embed="rId2"/>
          <a:stretch>
            <a:fillRect/>
          </a:stretch>
        </p:blipFill>
        <p:spPr>
          <a:xfrm>
            <a:off x="2590800" y="1905000"/>
            <a:ext cx="3643313" cy="3258997"/>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458200" cy="5715000"/>
          </a:xfrm>
        </p:spPr>
        <p:txBody>
          <a:bodyPr>
            <a:normAutofit/>
          </a:bodyPr>
          <a:lstStyle/>
          <a:p>
            <a:pPr algn="l"/>
            <a:r>
              <a:rPr lang="en-US" sz="3600" u="sng" dirty="0">
                <a:latin typeface="Times New Roman" panose="02020603050405020304" pitchFamily="18" charset="0"/>
                <a:cs typeface="Times New Roman" panose="02020603050405020304" pitchFamily="18" charset="0"/>
              </a:rPr>
              <a:t> Merits:-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design of this oscillator is very simple and production cost is low</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At low ultrasonic frequencies, large power output is possible without the risk of damage to the oscillator circuit.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 Frequencies ranging from 100KHz</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 3000KHz can be produced.</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3600" u="sng" dirty="0" smtClean="0"/>
              <a:t>Demerits:-</a:t>
            </a:r>
            <a:r>
              <a:rPr lang="en-US" sz="3200" dirty="0" smtClean="0"/>
              <a:t/>
            </a:r>
            <a:br>
              <a:rPr lang="en-US" sz="3200" dirty="0" smtClean="0"/>
            </a:br>
            <a:r>
              <a:rPr lang="en-US" sz="2400" dirty="0" smtClean="0">
                <a:latin typeface="Times New Roman" panose="02020603050405020304" pitchFamily="18" charset="0"/>
                <a:cs typeface="Times New Roman" panose="02020603050405020304" pitchFamily="18" charset="0"/>
              </a:rPr>
              <a:t>1. It can’t generate ultrasonic of frequency above 3000KHz.</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The frequency of oscillator depends greatly on temperature.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38200" y="2735263"/>
            <a:ext cx="7848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IN" sz="4400" b="1" u="sng" dirty="0" smtClean="0">
                <a:solidFill>
                  <a:srgbClr val="FF0000"/>
                </a:solidFill>
              </a:rPr>
              <a:t>PIEZOELECTRIC  METHOD</a:t>
            </a:r>
            <a:endParaRPr lang="en-US" sz="4400" b="1" u="sng" dirty="0" smtClean="0">
              <a:solidFill>
                <a:srgbClr val="FF0000"/>
              </a:solidFill>
            </a:endParaRPr>
          </a:p>
        </p:txBody>
      </p:sp>
    </p:spTree>
    <p:extLst>
      <p:ext uri="{BB962C8B-B14F-4D97-AF65-F5344CB8AC3E}">
        <p14:creationId xmlns:p14="http://schemas.microsoft.com/office/powerpoint/2010/main" val="12886843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4600" y="407988"/>
            <a:ext cx="4987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sz="2800" b="1" smtClean="0">
                <a:solidFill>
                  <a:srgbClr val="FF0000"/>
                </a:solidFill>
                <a:latin typeface="Times New Roman" panose="02020603050405020304" pitchFamily="18" charset="0"/>
                <a:cs typeface="Times New Roman" panose="02020603050405020304" pitchFamily="18" charset="0"/>
              </a:rPr>
              <a:t>PIEZO ELECTRIC METHOD</a:t>
            </a:r>
            <a:endParaRPr lang="en-IN" sz="280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457200" y="1357313"/>
            <a:ext cx="84582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3200" b="1" u="sng" dirty="0" err="1" smtClean="0">
                <a:solidFill>
                  <a:srgbClr val="002060"/>
                </a:solidFill>
                <a:latin typeface="Times New Roman" panose="02020603050405020304" pitchFamily="18" charset="0"/>
                <a:cs typeface="Times New Roman" panose="02020603050405020304" pitchFamily="18" charset="0"/>
              </a:rPr>
              <a:t>Piezo</a:t>
            </a:r>
            <a:r>
              <a:rPr lang="en-US" sz="3200" b="1" u="sng" dirty="0" smtClean="0">
                <a:solidFill>
                  <a:srgbClr val="002060"/>
                </a:solidFill>
                <a:latin typeface="Times New Roman" panose="02020603050405020304" pitchFamily="18" charset="0"/>
                <a:cs typeface="Times New Roman" panose="02020603050405020304" pitchFamily="18" charset="0"/>
              </a:rPr>
              <a:t> electric effect: </a:t>
            </a:r>
          </a:p>
          <a:p>
            <a:pPr marL="342900" indent="-342900" algn="just" eaLnBrk="1" fontAlgn="base" hangingPunct="1">
              <a:spcBef>
                <a:spcPct val="0"/>
              </a:spcBef>
              <a:spcAft>
                <a:spcPct val="0"/>
              </a:spcAft>
              <a:buFont typeface="Wingdings" panose="05000000000000000000" pitchFamily="2" charset="2"/>
              <a:buChar char="Ø"/>
            </a:pPr>
            <a:r>
              <a:rPr lang="en-US" sz="2400" dirty="0" smtClean="0">
                <a:solidFill>
                  <a:prstClr val="black"/>
                </a:solidFill>
                <a:latin typeface="Times New Roman" panose="02020603050405020304" pitchFamily="18" charset="0"/>
                <a:cs typeface="Times New Roman" panose="02020603050405020304" pitchFamily="18" charset="0"/>
              </a:rPr>
              <a:t>If one pair of opposite face of a crystal is subjected to pressure, the other pair of opposite faces develops electric charge.</a:t>
            </a:r>
          </a:p>
          <a:p>
            <a:pPr algn="just" eaLnBrk="1" fontAlgn="base" hangingPunct="1">
              <a:spcBef>
                <a:spcPct val="0"/>
              </a:spcBef>
              <a:spcAft>
                <a:spcPct val="0"/>
              </a:spcAft>
            </a:pPr>
            <a:r>
              <a:rPr lang="en-US" sz="2400" dirty="0" smtClean="0">
                <a:solidFill>
                  <a:prstClr val="black"/>
                </a:solidFill>
                <a:latin typeface="Times New Roman" panose="02020603050405020304" pitchFamily="18" charset="0"/>
                <a:cs typeface="Times New Roman" panose="02020603050405020304" pitchFamily="18" charset="0"/>
              </a:rPr>
              <a:t> </a:t>
            </a:r>
          </a:p>
          <a:p>
            <a:pPr marL="342900" indent="-342900" eaLnBrk="1" fontAlgn="base" hangingPunct="1">
              <a:spcBef>
                <a:spcPct val="0"/>
              </a:spcBef>
              <a:spcAft>
                <a:spcPct val="0"/>
              </a:spcAft>
              <a:buFont typeface="Wingdings" panose="05000000000000000000" pitchFamily="2" charset="2"/>
              <a:buChar char="q"/>
            </a:pPr>
            <a:r>
              <a:rPr lang="en-US" sz="3600" b="1" dirty="0" smtClean="0">
                <a:solidFill>
                  <a:prstClr val="black"/>
                </a:solidFill>
                <a:latin typeface="Times New Roman" panose="02020603050405020304" pitchFamily="18" charset="0"/>
                <a:cs typeface="Times New Roman" panose="02020603050405020304" pitchFamily="18" charset="0"/>
              </a:rPr>
              <a:t>PRINCIPLE</a:t>
            </a:r>
          </a:p>
          <a:p>
            <a:pPr eaLnBrk="1" fontAlgn="base" hangingPunct="1">
              <a:spcBef>
                <a:spcPct val="0"/>
              </a:spcBef>
              <a:spcAft>
                <a:spcPct val="0"/>
              </a:spcAft>
            </a:pPr>
            <a:endParaRPr lang="en-US" sz="2200" b="1" dirty="0" smtClean="0">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sz="2800" b="1" u="sng" dirty="0" smtClean="0">
                <a:solidFill>
                  <a:srgbClr val="002060"/>
                </a:solidFill>
                <a:latin typeface="Times New Roman" panose="02020603050405020304" pitchFamily="18" charset="0"/>
                <a:cs typeface="Times New Roman" panose="02020603050405020304" pitchFamily="18" charset="0"/>
              </a:rPr>
              <a:t>Inverse </a:t>
            </a:r>
            <a:r>
              <a:rPr lang="en-US" sz="2800" b="1" u="sng" dirty="0" err="1" smtClean="0">
                <a:solidFill>
                  <a:srgbClr val="002060"/>
                </a:solidFill>
                <a:latin typeface="Times New Roman" panose="02020603050405020304" pitchFamily="18" charset="0"/>
                <a:cs typeface="Times New Roman" panose="02020603050405020304" pitchFamily="18" charset="0"/>
              </a:rPr>
              <a:t>Piezo</a:t>
            </a:r>
            <a:r>
              <a:rPr lang="en-US" sz="2800" b="1" u="sng" dirty="0" smtClean="0">
                <a:solidFill>
                  <a:srgbClr val="002060"/>
                </a:solidFill>
                <a:latin typeface="Times New Roman" panose="02020603050405020304" pitchFamily="18" charset="0"/>
                <a:cs typeface="Times New Roman" panose="02020603050405020304" pitchFamily="18" charset="0"/>
              </a:rPr>
              <a:t> electric effect:</a:t>
            </a:r>
          </a:p>
          <a:p>
            <a:pPr marL="342900" indent="-342900" algn="just" eaLnBrk="1" fontAlgn="base" hangingPunct="1">
              <a:spcBef>
                <a:spcPct val="0"/>
              </a:spcBef>
              <a:spcAft>
                <a:spcPct val="0"/>
              </a:spcAft>
              <a:buFont typeface="Wingdings" panose="05000000000000000000" pitchFamily="2" charset="2"/>
              <a:buChar char="Ø"/>
            </a:pPr>
            <a:r>
              <a:rPr lang="en-US" sz="2400" b="1" dirty="0" smtClean="0">
                <a:solidFill>
                  <a:prstClr val="black"/>
                </a:solidFill>
                <a:latin typeface="Times New Roman" panose="02020603050405020304" pitchFamily="18" charset="0"/>
                <a:cs typeface="Times New Roman" panose="02020603050405020304" pitchFamily="18" charset="0"/>
              </a:rPr>
              <a:t> </a:t>
            </a:r>
            <a:r>
              <a:rPr lang="en-US" sz="2400" dirty="0" smtClean="0">
                <a:solidFill>
                  <a:prstClr val="black"/>
                </a:solidFill>
                <a:latin typeface="Times New Roman" panose="02020603050405020304" pitchFamily="18" charset="0"/>
                <a:cs typeface="Times New Roman" panose="02020603050405020304" pitchFamily="18" charset="0"/>
              </a:rPr>
              <a:t>If the alternating voltage is applied to one pair of faces, the opposite faces expands and contracts periodically thereby generating elastic waves. </a:t>
            </a:r>
          </a:p>
          <a:p>
            <a:pPr eaLnBrk="1" fontAlgn="base" hangingPunct="1">
              <a:spcBef>
                <a:spcPct val="0"/>
              </a:spcBef>
              <a:spcAft>
                <a:spcPct val="0"/>
              </a:spcAft>
            </a:pPr>
            <a:endParaRPr lang="en-US" sz="2200" b="1" dirty="0" smtClean="0">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sz="2200" b="1" u="sng" dirty="0" smtClean="0">
                <a:solidFill>
                  <a:srgbClr val="002060"/>
                </a:solidFill>
                <a:latin typeface="Times New Roman" panose="02020603050405020304" pitchFamily="18" charset="0"/>
                <a:cs typeface="Times New Roman" panose="02020603050405020304" pitchFamily="18" charset="0"/>
              </a:rPr>
              <a:t>Example</a:t>
            </a:r>
            <a:r>
              <a:rPr lang="en-US" sz="2200" u="sng" dirty="0" smtClean="0">
                <a:solidFill>
                  <a:srgbClr val="002060"/>
                </a:solidFill>
                <a:latin typeface="Times New Roman" panose="02020603050405020304" pitchFamily="18" charset="0"/>
                <a:cs typeface="Times New Roman" panose="02020603050405020304" pitchFamily="18" charset="0"/>
              </a:rPr>
              <a:t>:</a:t>
            </a:r>
            <a:r>
              <a:rPr lang="en-US" sz="2200" dirty="0" smtClean="0">
                <a:solidFill>
                  <a:srgbClr val="002060"/>
                </a:solidFill>
                <a:latin typeface="Times New Roman" panose="02020603050405020304" pitchFamily="18" charset="0"/>
                <a:cs typeface="Times New Roman" panose="02020603050405020304" pitchFamily="18" charset="0"/>
              </a:rPr>
              <a:t> </a:t>
            </a:r>
            <a:r>
              <a:rPr lang="en-US" sz="2200" dirty="0" smtClean="0">
                <a:solidFill>
                  <a:prstClr val="black"/>
                </a:solidFill>
                <a:latin typeface="Times New Roman" panose="02020603050405020304" pitchFamily="18" charset="0"/>
                <a:cs typeface="Times New Roman" panose="02020603050405020304" pitchFamily="18" charset="0"/>
              </a:rPr>
              <a:t>Quartz, tourmaline and Rochelle salt</a:t>
            </a:r>
            <a:endParaRPr lang="en-IN" sz="22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0098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slide(fromBottom)">
                                      <p:cBhvr>
                                        <p:cTn id="14" dur="500"/>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lide(fromBottom)">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slide(fromBottom)">
                                      <p:cBhvr>
                                        <p:cTn id="24" dur="500"/>
                                        <p:tgtEl>
                                          <p:spTgt spid="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slide(fromBottom)">
                                      <p:cBhvr>
                                        <p:cTn id="29" dur="500"/>
                                        <p:tgtEl>
                                          <p:spTgt spid="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checkerboard(across)">
                                      <p:cBhvr>
                                        <p:cTn id="34" dur="500"/>
                                        <p:tgtEl>
                                          <p:spTgt spid="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checkerboard(across)">
                                      <p:cBhvr>
                                        <p:cTn id="39" dur="500"/>
                                        <p:tgtEl>
                                          <p:spTgt spid="3">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p:cTn id="44"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IN" smtClean="0">
              <a:solidFill>
                <a:prstClr val="black"/>
              </a:solidFill>
              <a:latin typeface="Calibri" panose="020F0502020204030204" pitchFamily="34" charset="0"/>
            </a:endParaRPr>
          </a:p>
        </p:txBody>
      </p:sp>
      <p:graphicFrame>
        <p:nvGraphicFramePr>
          <p:cNvPr id="57345" name="Object 1"/>
          <p:cNvGraphicFramePr>
            <a:graphicFrameLocks noChangeAspect="1"/>
          </p:cNvGraphicFramePr>
          <p:nvPr/>
        </p:nvGraphicFramePr>
        <p:xfrm>
          <a:off x="304800" y="304800"/>
          <a:ext cx="8562975" cy="6240463"/>
        </p:xfrm>
        <a:graphic>
          <a:graphicData uri="http://schemas.openxmlformats.org/presentationml/2006/ole">
            <mc:AlternateContent xmlns:mc="http://schemas.openxmlformats.org/markup-compatibility/2006">
              <mc:Choice xmlns:v="urn:schemas-microsoft-com:vml" Requires="v">
                <p:oleObj spid="_x0000_s1046" name="Bitmap Image" r:id="rId3" imgW="5609524" imgH="4723810" progId="Paint.Picture">
                  <p:embed/>
                </p:oleObj>
              </mc:Choice>
              <mc:Fallback>
                <p:oleObj name="Bitmap Image" r:id="rId3" imgW="5609524" imgH="47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
                        <a:ext cx="8562975" cy="624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752639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wheel(4)">
                                      <p:cBhvr>
                                        <p:cTn id="7" dur="2000"/>
                                        <p:tgtEl>
                                          <p:spTgt spid="57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IN" smtClean="0">
              <a:solidFill>
                <a:prstClr val="black"/>
              </a:solidFill>
              <a:latin typeface="Calibri" panose="020F0502020204030204" pitchFamily="34" charset="0"/>
            </a:endParaRPr>
          </a:p>
        </p:txBody>
      </p:sp>
      <p:sp>
        <p:nvSpPr>
          <p:cNvPr id="4" name="Rectangle 1"/>
          <p:cNvSpPr>
            <a:spLocks noChangeArrowheads="1"/>
          </p:cNvSpPr>
          <p:nvPr/>
        </p:nvSpPr>
        <p:spPr bwMode="auto">
          <a:xfrm>
            <a:off x="669925" y="407988"/>
            <a:ext cx="2486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3200" b="1" u="sng" dirty="0" smtClean="0">
                <a:solidFill>
                  <a:srgbClr val="FF0000"/>
                </a:solidFill>
                <a:latin typeface="Times New Roman" panose="02020603050405020304" pitchFamily="18" charset="0"/>
                <a:cs typeface="Times New Roman" panose="02020603050405020304" pitchFamily="18" charset="0"/>
              </a:rPr>
              <a:t>Construction</a:t>
            </a:r>
            <a:endParaRPr lang="en-US" sz="3200" b="1" u="sng" dirty="0" smtClean="0">
              <a:solidFill>
                <a:srgbClr val="FF0000"/>
              </a:solidFill>
            </a:endParaRPr>
          </a:p>
        </p:txBody>
      </p:sp>
      <p:sp>
        <p:nvSpPr>
          <p:cNvPr id="5" name="Rectangle 4"/>
          <p:cNvSpPr>
            <a:spLocks noChangeArrowheads="1"/>
          </p:cNvSpPr>
          <p:nvPr/>
        </p:nvSpPr>
        <p:spPr bwMode="auto">
          <a:xfrm>
            <a:off x="381000" y="4572000"/>
            <a:ext cx="18986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2200" smtClean="0">
                <a:solidFill>
                  <a:prstClr val="black"/>
                </a:solidFill>
                <a:latin typeface="Times New Roman" panose="02020603050405020304" pitchFamily="18" charset="0"/>
                <a:cs typeface="Times New Roman" panose="02020603050405020304" pitchFamily="18" charset="0"/>
              </a:rPr>
              <a:t>At  Resonance,</a:t>
            </a:r>
            <a:endParaRPr lang="en-IN" sz="2200" smtClean="0">
              <a:solidFill>
                <a:prstClr val="black"/>
              </a:solidFill>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304800" y="5029200"/>
            <a:ext cx="3657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2200" b="1" smtClean="0">
                <a:solidFill>
                  <a:srgbClr val="002060"/>
                </a:solidFill>
                <a:latin typeface="Times New Roman" panose="02020603050405020304" pitchFamily="18" charset="0"/>
                <a:cs typeface="Times New Roman" panose="02020603050405020304" pitchFamily="18" charset="0"/>
              </a:rPr>
              <a:t>frequency  of  oscillation in the tank circuit  </a:t>
            </a:r>
            <a:r>
              <a:rPr lang="en-US" sz="2200" smtClean="0">
                <a:solidFill>
                  <a:prstClr val="black"/>
                </a:solidFill>
                <a:latin typeface="Times New Roman" panose="02020603050405020304" pitchFamily="18" charset="0"/>
                <a:cs typeface="Times New Roman" panose="02020603050405020304" pitchFamily="18" charset="0"/>
              </a:rPr>
              <a:t> </a:t>
            </a:r>
            <a:endParaRPr lang="en-IN" sz="2200" smtClean="0">
              <a:solidFill>
                <a:prstClr val="black"/>
              </a:solidFill>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3429000" y="5029200"/>
            <a:ext cx="5922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2200" smtClean="0">
                <a:solidFill>
                  <a:prstClr val="black"/>
                </a:solidFill>
                <a:latin typeface="Times New Roman" panose="02020603050405020304" pitchFamily="18" charset="0"/>
                <a:cs typeface="Times New Roman" panose="02020603050405020304" pitchFamily="18" charset="0"/>
              </a:rPr>
              <a:t>  </a:t>
            </a:r>
            <a:r>
              <a:rPr lang="en-US" sz="2200" b="1" smtClean="0">
                <a:solidFill>
                  <a:prstClr val="black"/>
                </a:solidFill>
                <a:latin typeface="Times New Roman" panose="02020603050405020304" pitchFamily="18" charset="0"/>
                <a:cs typeface="Times New Roman" panose="02020603050405020304" pitchFamily="18" charset="0"/>
              </a:rPr>
              <a:t>= </a:t>
            </a:r>
            <a:r>
              <a:rPr lang="en-US" sz="2200" b="1" smtClean="0">
                <a:solidFill>
                  <a:srgbClr val="FF0000"/>
                </a:solidFill>
                <a:latin typeface="Times New Roman" panose="02020603050405020304" pitchFamily="18" charset="0"/>
                <a:cs typeface="Times New Roman" panose="02020603050405020304" pitchFamily="18" charset="0"/>
              </a:rPr>
              <a:t> natural frequency of vibration of the crystal</a:t>
            </a:r>
            <a:endParaRPr lang="en-IN" sz="2200" b="1" smtClean="0">
              <a:solidFill>
                <a:srgbClr val="FF0000"/>
              </a:solidFill>
              <a:latin typeface="Times New Roman" panose="02020603050405020304" pitchFamily="18" charset="0"/>
              <a:cs typeface="Times New Roman" panose="02020603050405020304" pitchFamily="18" charset="0"/>
            </a:endParaRPr>
          </a:p>
        </p:txBody>
      </p:sp>
      <p:graphicFrame>
        <p:nvGraphicFramePr>
          <p:cNvPr id="56323" name="Object 3"/>
          <p:cNvGraphicFramePr>
            <a:graphicFrameLocks noChangeAspect="1"/>
          </p:cNvGraphicFramePr>
          <p:nvPr/>
        </p:nvGraphicFramePr>
        <p:xfrm>
          <a:off x="2286000" y="5410200"/>
          <a:ext cx="2063750" cy="990600"/>
        </p:xfrm>
        <a:graphic>
          <a:graphicData uri="http://schemas.openxmlformats.org/presentationml/2006/ole">
            <mc:AlternateContent xmlns:mc="http://schemas.openxmlformats.org/markup-compatibility/2006">
              <mc:Choice xmlns:v="urn:schemas-microsoft-com:vml" Requires="v">
                <p:oleObj spid="_x0000_s2090" name="Equation" r:id="rId3" imgW="952200" imgH="457200" progId="Equation.3">
                  <p:embed/>
                </p:oleObj>
              </mc:Choice>
              <mc:Fallback>
                <p:oleObj name="Equation" r:id="rId3" imgW="952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410200"/>
                        <a:ext cx="20637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5408613" y="5410200"/>
          <a:ext cx="1712912" cy="990600"/>
        </p:xfrm>
        <a:graphic>
          <a:graphicData uri="http://schemas.openxmlformats.org/presentationml/2006/ole">
            <mc:AlternateContent xmlns:mc="http://schemas.openxmlformats.org/markup-compatibility/2006">
              <mc:Choice xmlns:v="urn:schemas-microsoft-com:vml" Requires="v">
                <p:oleObj spid="_x0000_s2091" name="Equation" r:id="rId5" imgW="812520" imgH="469800" progId="Equation.3">
                  <p:embed/>
                </p:oleObj>
              </mc:Choice>
              <mc:Fallback>
                <p:oleObj name="Equation" r:id="rId5" imgW="81252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613" y="5410200"/>
                        <a:ext cx="171291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304800" y="6400800"/>
            <a:ext cx="8677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2000" b="1" smtClean="0">
                <a:solidFill>
                  <a:prstClr val="black"/>
                </a:solidFill>
                <a:latin typeface="Times New Roman" panose="02020603050405020304" pitchFamily="18" charset="0"/>
                <a:cs typeface="Times New Roman" panose="02020603050405020304" pitchFamily="18" charset="0"/>
              </a:rPr>
              <a:t>where    P =  1,2,3,4 … etc. </a:t>
            </a:r>
            <a:r>
              <a:rPr lang="en-US" sz="2000" smtClean="0">
                <a:solidFill>
                  <a:prstClr val="black"/>
                </a:solidFill>
                <a:latin typeface="Times New Roman" panose="02020603050405020304" pitchFamily="18" charset="0"/>
                <a:cs typeface="Times New Roman" panose="02020603050405020304" pitchFamily="18" charset="0"/>
              </a:rPr>
              <a:t> for fundamental, first over tone, second over tone etc.,</a:t>
            </a:r>
            <a:endParaRPr lang="en-US" sz="2000" smtClean="0">
              <a:solidFill>
                <a:prstClr val="black"/>
              </a:solidFill>
            </a:endParaRPr>
          </a:p>
        </p:txBody>
      </p:sp>
      <p:pic>
        <p:nvPicPr>
          <p:cNvPr id="3082" name="Picture 12"/>
          <p:cNvPicPr>
            <a:picLocks noChangeAspect="1" noChangeArrowheads="1"/>
          </p:cNvPicPr>
          <p:nvPr/>
        </p:nvPicPr>
        <p:blipFill>
          <a:blip r:embed="rId4"/>
          <a:srcRect/>
          <a:stretch>
            <a:fillRect/>
          </a:stretch>
        </p:blipFill>
        <p:spPr bwMode="auto">
          <a:xfrm>
            <a:off x="2689225" y="1038225"/>
            <a:ext cx="4549775" cy="3686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4419113"/>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82"/>
                                        </p:tgtEl>
                                        <p:attrNameLst>
                                          <p:attrName>style.visibility</p:attrName>
                                        </p:attrNameLst>
                                      </p:cBhvr>
                                      <p:to>
                                        <p:strVal val="visible"/>
                                      </p:to>
                                    </p:set>
                                    <p:anim calcmode="lin" valueType="num">
                                      <p:cBhvr additive="base">
                                        <p:cTn id="12" dur="500" fill="hold"/>
                                        <p:tgtEl>
                                          <p:spTgt spid="3082"/>
                                        </p:tgtEl>
                                        <p:attrNameLst>
                                          <p:attrName>ppt_x</p:attrName>
                                        </p:attrNameLst>
                                      </p:cBhvr>
                                      <p:tavLst>
                                        <p:tav tm="0">
                                          <p:val>
                                            <p:strVal val="#ppt_x"/>
                                          </p:val>
                                        </p:tav>
                                        <p:tav tm="100000">
                                          <p:val>
                                            <p:strVal val="#ppt_x"/>
                                          </p:val>
                                        </p:tav>
                                      </p:tavLst>
                                    </p:anim>
                                    <p:anim calcmode="lin" valueType="num">
                                      <p:cBhvr additive="base">
                                        <p:cTn id="13"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6323"/>
                                        </p:tgtEl>
                                        <p:attrNameLst>
                                          <p:attrName>style.visibility</p:attrName>
                                        </p:attrNameLst>
                                      </p:cBhvr>
                                      <p:to>
                                        <p:strVal val="visible"/>
                                      </p:to>
                                    </p:set>
                                    <p:anim calcmode="lin" valueType="num">
                                      <p:cBhvr additive="base">
                                        <p:cTn id="33" dur="500" fill="hold"/>
                                        <p:tgtEl>
                                          <p:spTgt spid="56323"/>
                                        </p:tgtEl>
                                        <p:attrNameLst>
                                          <p:attrName>ppt_x</p:attrName>
                                        </p:attrNameLst>
                                      </p:cBhvr>
                                      <p:tavLst>
                                        <p:tav tm="0">
                                          <p:val>
                                            <p:strVal val="#ppt_x"/>
                                          </p:val>
                                        </p:tav>
                                        <p:tav tm="100000">
                                          <p:val>
                                            <p:strVal val="#ppt_x"/>
                                          </p:val>
                                        </p:tav>
                                      </p:tavLst>
                                    </p:anim>
                                    <p:anim calcmode="lin" valueType="num">
                                      <p:cBhvr additive="base">
                                        <p:cTn id="34"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6324"/>
                                        </p:tgtEl>
                                        <p:attrNameLst>
                                          <p:attrName>style.visibility</p:attrName>
                                        </p:attrNameLst>
                                      </p:cBhvr>
                                      <p:to>
                                        <p:strVal val="visible"/>
                                      </p:to>
                                    </p:set>
                                    <p:anim calcmode="lin" valueType="num">
                                      <p:cBhvr additive="base">
                                        <p:cTn id="39" dur="500" fill="hold"/>
                                        <p:tgtEl>
                                          <p:spTgt spid="56324"/>
                                        </p:tgtEl>
                                        <p:attrNameLst>
                                          <p:attrName>ppt_x</p:attrName>
                                        </p:attrNameLst>
                                      </p:cBhvr>
                                      <p:tavLst>
                                        <p:tav tm="0">
                                          <p:val>
                                            <p:strVal val="#ppt_x"/>
                                          </p:val>
                                        </p:tav>
                                        <p:tav tm="100000">
                                          <p:val>
                                            <p:strVal val="#ppt_x"/>
                                          </p:val>
                                        </p:tav>
                                      </p:tavLst>
                                    </p:anim>
                                    <p:anim calcmode="lin" valueType="num">
                                      <p:cBhvr additive="base">
                                        <p:cTn id="40"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56325"/>
                                        </p:tgtEl>
                                        <p:attrNameLst>
                                          <p:attrName>style.visibility</p:attrName>
                                        </p:attrNameLst>
                                      </p:cBhvr>
                                      <p:to>
                                        <p:strVal val="visible"/>
                                      </p:to>
                                    </p:set>
                                    <p:animEffect transition="in" filter="checkerboard(across)">
                                      <p:cBhvr>
                                        <p:cTn id="45"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563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533400" y="1066800"/>
            <a:ext cx="8153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150000"/>
              </a:lnSpc>
              <a:spcBef>
                <a:spcPct val="0"/>
              </a:spcBef>
              <a:spcAft>
                <a:spcPct val="0"/>
              </a:spcAft>
            </a:pPr>
            <a:r>
              <a:rPr lang="en-US" sz="3600" b="1" u="sng" dirty="0" smtClean="0">
                <a:solidFill>
                  <a:srgbClr val="FF0000"/>
                </a:solidFill>
                <a:latin typeface="Times New Roman" panose="02020603050405020304" pitchFamily="18" charset="0"/>
                <a:cs typeface="Times New Roman" panose="02020603050405020304" pitchFamily="18" charset="0"/>
              </a:rPr>
              <a:t>Advantages</a:t>
            </a:r>
          </a:p>
          <a:p>
            <a:pPr marL="342900" indent="-342900" fontAlgn="base">
              <a:lnSpc>
                <a:spcPct val="150000"/>
              </a:lnSpc>
              <a:spcBef>
                <a:spcPct val="0"/>
              </a:spcBef>
              <a:spcAft>
                <a:spcPct val="0"/>
              </a:spcAft>
              <a:buFont typeface="Wingdings" panose="05000000000000000000" pitchFamily="2" charset="2"/>
              <a:buChar char="Ø"/>
            </a:pPr>
            <a:r>
              <a:rPr lang="en-US" sz="2400" dirty="0" smtClean="0">
                <a:solidFill>
                  <a:prstClr val="black"/>
                </a:solidFill>
                <a:latin typeface="Times New Roman" panose="02020603050405020304" pitchFamily="18" charset="0"/>
                <a:cs typeface="Times New Roman" panose="02020603050405020304" pitchFamily="18" charset="0"/>
              </a:rPr>
              <a:t> Ultrasonic frequencies as high as 500 MHz can be obtained </a:t>
            </a:r>
          </a:p>
          <a:p>
            <a:pPr marL="342900" indent="-342900" fontAlgn="base">
              <a:lnSpc>
                <a:spcPct val="150000"/>
              </a:lnSpc>
              <a:spcBef>
                <a:spcPct val="0"/>
              </a:spcBef>
              <a:spcAft>
                <a:spcPct val="0"/>
              </a:spcAft>
              <a:buFont typeface="Wingdings" panose="05000000000000000000" pitchFamily="2" charset="2"/>
              <a:buChar char="Ø"/>
            </a:pPr>
            <a:r>
              <a:rPr lang="en-US" sz="2400" dirty="0" smtClean="0">
                <a:solidFill>
                  <a:prstClr val="black"/>
                </a:solidFill>
                <a:latin typeface="Times New Roman" panose="02020603050405020304" pitchFamily="18" charset="0"/>
                <a:cs typeface="Times New Roman" panose="02020603050405020304" pitchFamily="18" charset="0"/>
              </a:rPr>
              <a:t> Output of this oscillator is very high.</a:t>
            </a:r>
          </a:p>
          <a:p>
            <a:pPr marL="342900" indent="-342900" fontAlgn="base">
              <a:lnSpc>
                <a:spcPct val="150000"/>
              </a:lnSpc>
              <a:spcBef>
                <a:spcPct val="0"/>
              </a:spcBef>
              <a:spcAft>
                <a:spcPct val="0"/>
              </a:spcAft>
              <a:buFont typeface="Wingdings" panose="05000000000000000000" pitchFamily="2" charset="2"/>
              <a:buChar char="Ø"/>
            </a:pPr>
            <a:r>
              <a:rPr lang="en-US" sz="2400" dirty="0" smtClean="0">
                <a:solidFill>
                  <a:prstClr val="black"/>
                </a:solidFill>
                <a:latin typeface="Times New Roman" panose="02020603050405020304" pitchFamily="18" charset="0"/>
                <a:cs typeface="Times New Roman" panose="02020603050405020304" pitchFamily="18" charset="0"/>
              </a:rPr>
              <a:t> Not affected by temperature and humidity.</a:t>
            </a:r>
          </a:p>
          <a:p>
            <a:pPr fontAlgn="base">
              <a:lnSpc>
                <a:spcPct val="150000"/>
              </a:lnSpc>
              <a:spcBef>
                <a:spcPct val="0"/>
              </a:spcBef>
              <a:spcAft>
                <a:spcPct val="0"/>
              </a:spcAft>
            </a:pPr>
            <a:endParaRPr lang="en-US" sz="2400" b="1" dirty="0" smtClean="0">
              <a:solidFill>
                <a:prstClr val="black"/>
              </a:solidFill>
              <a:latin typeface="Times New Roman" panose="02020603050405020304" pitchFamily="18" charset="0"/>
              <a:cs typeface="Times New Roman" panose="02020603050405020304" pitchFamily="18" charset="0"/>
            </a:endParaRPr>
          </a:p>
          <a:p>
            <a:pPr algn="just" fontAlgn="base">
              <a:lnSpc>
                <a:spcPct val="150000"/>
              </a:lnSpc>
              <a:spcBef>
                <a:spcPct val="0"/>
              </a:spcBef>
              <a:spcAft>
                <a:spcPct val="0"/>
              </a:spcAft>
            </a:pPr>
            <a:r>
              <a:rPr lang="en-US" sz="2400" b="1" dirty="0" smtClean="0">
                <a:solidFill>
                  <a:prstClr val="black"/>
                </a:solidFill>
                <a:latin typeface="Times New Roman" panose="02020603050405020304" pitchFamily="18" charset="0"/>
                <a:cs typeface="Times New Roman" panose="02020603050405020304" pitchFamily="18" charset="0"/>
              </a:rPr>
              <a:t>     </a:t>
            </a:r>
            <a:r>
              <a:rPr lang="en-US" sz="2200" b="1" dirty="0" smtClean="0">
                <a:solidFill>
                  <a:prstClr val="black"/>
                </a:solidFill>
                <a:latin typeface="Times New Roman" panose="02020603050405020304" pitchFamily="18" charset="0"/>
                <a:cs typeface="Times New Roman" panose="02020603050405020304" pitchFamily="18" charset="0"/>
              </a:rPr>
              <a:t>                               </a:t>
            </a:r>
            <a:r>
              <a:rPr lang="en-US" sz="3200" b="1" u="sng" dirty="0" smtClean="0">
                <a:solidFill>
                  <a:srgbClr val="FF0000"/>
                </a:solidFill>
                <a:latin typeface="Times New Roman" panose="02020603050405020304" pitchFamily="18" charset="0"/>
                <a:cs typeface="Times New Roman" panose="02020603050405020304" pitchFamily="18" charset="0"/>
              </a:rPr>
              <a:t>Disadvantages</a:t>
            </a:r>
          </a:p>
          <a:p>
            <a:pPr marL="342900" indent="-342900" algn="just" fontAlgn="base">
              <a:lnSpc>
                <a:spcPct val="150000"/>
              </a:lnSpc>
              <a:spcBef>
                <a:spcPct val="0"/>
              </a:spcBef>
              <a:spcAft>
                <a:spcPct val="0"/>
              </a:spcAft>
              <a:buFont typeface="Wingdings" panose="05000000000000000000" pitchFamily="2" charset="2"/>
              <a:buChar char="Ø"/>
            </a:pPr>
            <a:r>
              <a:rPr lang="en-US" sz="2200" dirty="0" smtClean="0">
                <a:solidFill>
                  <a:prstClr val="black"/>
                </a:solidFill>
                <a:latin typeface="Times New Roman" panose="02020603050405020304" pitchFamily="18" charset="0"/>
                <a:cs typeface="Times New Roman" panose="02020603050405020304" pitchFamily="18" charset="0"/>
              </a:rPr>
              <a:t> Cost of </a:t>
            </a:r>
            <a:r>
              <a:rPr lang="en-US" sz="2200" dirty="0" err="1" smtClean="0">
                <a:solidFill>
                  <a:prstClr val="black"/>
                </a:solidFill>
                <a:latin typeface="Times New Roman" panose="02020603050405020304" pitchFamily="18" charset="0"/>
                <a:cs typeface="Times New Roman" panose="02020603050405020304" pitchFamily="18" charset="0"/>
              </a:rPr>
              <a:t>Piezo</a:t>
            </a:r>
            <a:r>
              <a:rPr lang="en-US" sz="2200" dirty="0" smtClean="0">
                <a:solidFill>
                  <a:prstClr val="black"/>
                </a:solidFill>
                <a:latin typeface="Times New Roman" panose="02020603050405020304" pitchFamily="18" charset="0"/>
                <a:cs typeface="Times New Roman" panose="02020603050405020304" pitchFamily="18" charset="0"/>
              </a:rPr>
              <a:t> electric quartz is very high.</a:t>
            </a:r>
          </a:p>
          <a:p>
            <a:pPr marL="342900" indent="-342900" fontAlgn="base">
              <a:lnSpc>
                <a:spcPct val="150000"/>
              </a:lnSpc>
              <a:spcBef>
                <a:spcPct val="0"/>
              </a:spcBef>
              <a:spcAft>
                <a:spcPct val="0"/>
              </a:spcAft>
              <a:buFont typeface="Wingdings" panose="05000000000000000000" pitchFamily="2" charset="2"/>
              <a:buChar char="Ø"/>
            </a:pPr>
            <a:r>
              <a:rPr lang="en-US" sz="2200" dirty="0" smtClean="0">
                <a:solidFill>
                  <a:prstClr val="black"/>
                </a:solidFill>
                <a:latin typeface="Times New Roman" panose="02020603050405020304" pitchFamily="18" charset="0"/>
                <a:cs typeface="Times New Roman" panose="02020603050405020304" pitchFamily="18" charset="0"/>
              </a:rPr>
              <a:t> Cutting and shaping of quartz crystal are very complex. </a:t>
            </a:r>
          </a:p>
        </p:txBody>
      </p:sp>
    </p:spTree>
    <p:extLst>
      <p:ext uri="{BB962C8B-B14F-4D97-AF65-F5344CB8AC3E}">
        <p14:creationId xmlns:p14="http://schemas.microsoft.com/office/powerpoint/2010/main" val="151406106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297">
                                            <p:txEl>
                                              <p:pRg st="0" end="0"/>
                                            </p:txEl>
                                          </p:spTgt>
                                        </p:tgtEl>
                                        <p:attrNameLst>
                                          <p:attrName>style.visibility</p:attrName>
                                        </p:attrNameLst>
                                      </p:cBhvr>
                                      <p:to>
                                        <p:strVal val="visible"/>
                                      </p:to>
                                    </p:set>
                                    <p:animEffect transition="in" filter="slide(fromBottom)">
                                      <p:cBhvr>
                                        <p:cTn id="7" dur="500"/>
                                        <p:tgtEl>
                                          <p:spTgt spid="552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5297">
                                            <p:txEl>
                                              <p:pRg st="1" end="1"/>
                                            </p:txEl>
                                          </p:spTgt>
                                        </p:tgtEl>
                                        <p:attrNameLst>
                                          <p:attrName>style.visibility</p:attrName>
                                        </p:attrNameLst>
                                      </p:cBhvr>
                                      <p:to>
                                        <p:strVal val="visible"/>
                                      </p:to>
                                    </p:set>
                                    <p:anim calcmode="lin" valueType="num">
                                      <p:cBhvr additive="base">
                                        <p:cTn id="12" dur="500" fill="hold"/>
                                        <p:tgtEl>
                                          <p:spTgt spid="5529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2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5297">
                                            <p:txEl>
                                              <p:pRg st="2" end="2"/>
                                            </p:txEl>
                                          </p:spTgt>
                                        </p:tgtEl>
                                        <p:attrNameLst>
                                          <p:attrName>style.visibility</p:attrName>
                                        </p:attrNameLst>
                                      </p:cBhvr>
                                      <p:to>
                                        <p:strVal val="visible"/>
                                      </p:to>
                                    </p:set>
                                    <p:anim calcmode="lin" valueType="num">
                                      <p:cBhvr additive="base">
                                        <p:cTn id="18" dur="500" fill="hold"/>
                                        <p:tgtEl>
                                          <p:spTgt spid="5529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2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5297">
                                            <p:txEl>
                                              <p:pRg st="3" end="3"/>
                                            </p:txEl>
                                          </p:spTgt>
                                        </p:tgtEl>
                                        <p:attrNameLst>
                                          <p:attrName>style.visibility</p:attrName>
                                        </p:attrNameLst>
                                      </p:cBhvr>
                                      <p:to>
                                        <p:strVal val="visible"/>
                                      </p:to>
                                    </p:set>
                                    <p:anim calcmode="lin" valueType="num">
                                      <p:cBhvr additive="base">
                                        <p:cTn id="24" dur="500" fill="hold"/>
                                        <p:tgtEl>
                                          <p:spTgt spid="5529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2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55297">
                                            <p:txEl>
                                              <p:pRg st="5" end="5"/>
                                            </p:txEl>
                                          </p:spTgt>
                                        </p:tgtEl>
                                        <p:attrNameLst>
                                          <p:attrName>style.visibility</p:attrName>
                                        </p:attrNameLst>
                                      </p:cBhvr>
                                      <p:to>
                                        <p:strVal val="visible"/>
                                      </p:to>
                                    </p:set>
                                    <p:animEffect transition="in" filter="slide(fromBottom)">
                                      <p:cBhvr>
                                        <p:cTn id="30" dur="500"/>
                                        <p:tgtEl>
                                          <p:spTgt spid="5529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5297">
                                            <p:txEl>
                                              <p:pRg st="6" end="6"/>
                                            </p:txEl>
                                          </p:spTgt>
                                        </p:tgtEl>
                                        <p:attrNameLst>
                                          <p:attrName>style.visibility</p:attrName>
                                        </p:attrNameLst>
                                      </p:cBhvr>
                                      <p:to>
                                        <p:strVal val="visible"/>
                                      </p:to>
                                    </p:set>
                                    <p:anim calcmode="lin" valueType="num">
                                      <p:cBhvr additive="base">
                                        <p:cTn id="35" dur="500" fill="hold"/>
                                        <p:tgtEl>
                                          <p:spTgt spid="5529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55297">
                                            <p:txEl>
                                              <p:pRg st="7" end="7"/>
                                            </p:txEl>
                                          </p:spTgt>
                                        </p:tgtEl>
                                        <p:attrNameLst>
                                          <p:attrName>style.visibility</p:attrName>
                                        </p:attrNameLst>
                                      </p:cBhvr>
                                      <p:to>
                                        <p:strVal val="visible"/>
                                      </p:to>
                                    </p:set>
                                    <p:animEffect transition="in" filter="slide(fromBottom)">
                                      <p:cBhvr>
                                        <p:cTn id="41" dur="500"/>
                                        <p:tgtEl>
                                          <p:spTgt spid="552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99CAE-0439-DD41-AF36-21CDB013FF28}"/>
              </a:ext>
            </a:extLst>
          </p:cNvPr>
          <p:cNvSpPr>
            <a:spLocks noGrp="1"/>
          </p:cNvSpPr>
          <p:nvPr>
            <p:ph type="ctrTitle" idx="4294967295"/>
          </p:nvPr>
        </p:nvSpPr>
        <p:spPr>
          <a:xfrm>
            <a:off x="0" y="2090738"/>
            <a:ext cx="6800850" cy="2590800"/>
          </a:xfrm>
        </p:spPr>
        <p:txBody>
          <a:bodyPr/>
          <a:lstStyle/>
          <a:p>
            <a:r>
              <a:rPr lang="en-US" altLang="zh-CN" b="1">
                <a:solidFill>
                  <a:schemeClr val="tx1"/>
                </a:solidFill>
              </a:rPr>
              <a:t>ULTRASONICS</a:t>
            </a:r>
            <a:endParaRPr lang="en-US" b="1">
              <a:solidFill>
                <a:schemeClr val="tx1"/>
              </a:solidFill>
            </a:endParaRPr>
          </a:p>
        </p:txBody>
      </p:sp>
      <p:sp>
        <p:nvSpPr>
          <p:cNvPr id="9" name="TextBox 8">
            <a:extLst>
              <a:ext uri="{FF2B5EF4-FFF2-40B4-BE49-F238E27FC236}">
                <a16:creationId xmlns="" xmlns:a16="http://schemas.microsoft.com/office/drawing/2014/main" id="{177D9979-87DB-A840-B9B1-4FAA2E12833B}"/>
              </a:ext>
            </a:extLst>
          </p:cNvPr>
          <p:cNvSpPr txBox="1"/>
          <p:nvPr/>
        </p:nvSpPr>
        <p:spPr>
          <a:xfrm>
            <a:off x="3888275" y="2745200"/>
            <a:ext cx="1371600" cy="300082"/>
          </a:xfrm>
          <a:prstGeom prst="rect">
            <a:avLst/>
          </a:prstGeom>
          <a:noFill/>
        </p:spPr>
        <p:txBody>
          <a:bodyPr wrap="square" rtlCol="0">
            <a:spAutoFit/>
          </a:bodyPr>
          <a:lstStyle/>
          <a:p>
            <a:pPr defTabSz="342900"/>
            <a:endParaRPr lang="en-US" sz="1350">
              <a:solidFill>
                <a:prstClr val="black"/>
              </a:solidFill>
            </a:endParaRPr>
          </a:p>
        </p:txBody>
      </p:sp>
    </p:spTree>
    <p:extLst>
      <p:ext uri="{BB962C8B-B14F-4D97-AF65-F5344CB8AC3E}">
        <p14:creationId xmlns:p14="http://schemas.microsoft.com/office/powerpoint/2010/main" val="4085696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701A78-453A-404E-BD74-CCE5D0076502}"/>
              </a:ext>
            </a:extLst>
          </p:cNvPr>
          <p:cNvSpPr>
            <a:spLocks noGrp="1"/>
          </p:cNvSpPr>
          <p:nvPr>
            <p:ph type="title" idx="4294967295"/>
          </p:nvPr>
        </p:nvSpPr>
        <p:spPr>
          <a:xfrm>
            <a:off x="533400" y="381000"/>
            <a:ext cx="7467600" cy="1633538"/>
          </a:xfrm>
        </p:spPr>
        <p:txBody>
          <a:bodyPr>
            <a:normAutofit/>
          </a:bodyPr>
          <a:lstStyle/>
          <a:p>
            <a:r>
              <a:rPr lang="en-US" altLang="zh-CN" sz="3200" dirty="0">
                <a:latin typeface="Times New Roman" panose="02020603050405020304" pitchFamily="18" charset="0"/>
                <a:cs typeface="Times New Roman" panose="02020603050405020304" pitchFamily="18" charset="0"/>
              </a:rPr>
              <a:t>ULTRASONIC</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IN</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IDENTIFYING</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DEFECTS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0BE28FD-E64B-A043-B3EC-28D60C7E802C}"/>
              </a:ext>
            </a:extLst>
          </p:cNvPr>
          <p:cNvSpPr>
            <a:spLocks noGrp="1"/>
          </p:cNvSpPr>
          <p:nvPr>
            <p:ph idx="4294967295"/>
          </p:nvPr>
        </p:nvSpPr>
        <p:spPr>
          <a:xfrm>
            <a:off x="533400" y="2103438"/>
            <a:ext cx="8305800" cy="3932237"/>
          </a:xfrm>
        </p:spPr>
        <p:txBody>
          <a:bodyPr>
            <a:normAutofit fontScale="47500" lnSpcReduction="20000"/>
          </a:bodyPr>
          <a:lstStyle/>
          <a:p>
            <a:pPr>
              <a:buFont typeface="Wingdings" panose="05000000000000000000" pitchFamily="2" charset="2"/>
              <a:buChar char="Ø"/>
            </a:pPr>
            <a:r>
              <a:rPr lang="en-US" altLang="zh-CN" sz="3800" dirty="0">
                <a:latin typeface="Times New Roman" panose="02020603050405020304" pitchFamily="18" charset="0"/>
                <a:cs typeface="Times New Roman" panose="02020603050405020304" pitchFamily="18" charset="0"/>
              </a:rPr>
              <a:t>It</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is</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based</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on</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the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principle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of</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sending</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out</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ultrasonic</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beam</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into</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a</a:t>
            </a:r>
            <a:r>
              <a:rPr lang="zh-CN" altLang="en-US" sz="3800" dirty="0">
                <a:latin typeface="Times New Roman" panose="02020603050405020304" pitchFamily="18" charset="0"/>
                <a:cs typeface="Times New Roman" panose="02020603050405020304" pitchFamily="18" charset="0"/>
              </a:rPr>
              <a:t> </a:t>
            </a:r>
            <a:r>
              <a:rPr lang="en-US" altLang="zh-CN" sz="3800" dirty="0" err="1">
                <a:latin typeface="Times New Roman" panose="02020603050405020304" pitchFamily="18" charset="0"/>
                <a:cs typeface="Times New Roman" panose="02020603050405020304" pitchFamily="18" charset="0"/>
              </a:rPr>
              <a:t>yest</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specimen</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and</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by</a:t>
            </a:r>
            <a:r>
              <a:rPr lang="zh-CN" altLang="en-US" sz="3800" dirty="0">
                <a:latin typeface="Times New Roman" panose="02020603050405020304" pitchFamily="18" charset="0"/>
                <a:cs typeface="Times New Roman" panose="02020603050405020304" pitchFamily="18" charset="0"/>
              </a:rPr>
              <a:t> </a:t>
            </a:r>
            <a:r>
              <a:rPr lang="en-US" altLang="zh-CN" sz="3800" dirty="0" err="1">
                <a:latin typeface="Times New Roman" panose="02020603050405020304" pitchFamily="18" charset="0"/>
                <a:cs typeface="Times New Roman" panose="02020603050405020304" pitchFamily="18" charset="0"/>
              </a:rPr>
              <a:t>analysing</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the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reflected</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beam</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from</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the</a:t>
            </a:r>
            <a:r>
              <a:rPr lang="zh-CN" altLang="en-US" sz="3800" dirty="0">
                <a:latin typeface="Times New Roman" panose="02020603050405020304" pitchFamily="18" charset="0"/>
                <a:cs typeface="Times New Roman" panose="02020603050405020304" pitchFamily="18" charset="0"/>
              </a:rPr>
              <a:t> </a:t>
            </a:r>
            <a:r>
              <a:rPr lang="en-US" altLang="zh-CN" sz="3800" dirty="0" err="1">
                <a:latin typeface="Times New Roman" panose="02020603050405020304" pitchFamily="18" charset="0"/>
                <a:cs typeface="Times New Roman" panose="02020603050405020304" pitchFamily="18" charset="0"/>
              </a:rPr>
              <a:t>flaws,the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presence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and</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location</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of</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flaws</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are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studied.</a:t>
            </a:r>
          </a:p>
          <a:p>
            <a:pPr>
              <a:buFont typeface="Wingdings" panose="05000000000000000000" pitchFamily="2" charset="2"/>
              <a:buChar char="Ø"/>
            </a:pPr>
            <a:r>
              <a:rPr lang="en-US" altLang="zh-CN" sz="3800" dirty="0">
                <a:latin typeface="Times New Roman" panose="02020603050405020304" pitchFamily="18" charset="0"/>
                <a:cs typeface="Times New Roman" panose="02020603050405020304" pitchFamily="18" charset="0"/>
              </a:rPr>
              <a:t>The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defects</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may</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be</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classified</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into</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two</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groups</a:t>
            </a:r>
            <a:r>
              <a:rPr lang="zh-CN" altLang="en-US" sz="3800" dirty="0">
                <a:latin typeface="Times New Roman" panose="02020603050405020304" pitchFamily="18" charset="0"/>
                <a:cs typeface="Times New Roman" panose="02020603050405020304" pitchFamily="18" charset="0"/>
              </a:rPr>
              <a:t> </a:t>
            </a:r>
            <a:r>
              <a:rPr lang="en-US" altLang="zh-CN" sz="3800" dirty="0">
                <a:latin typeface="Times New Roman" panose="02020603050405020304" pitchFamily="18" charset="0"/>
                <a:cs typeface="Times New Roman" panose="02020603050405020304" pitchFamily="18" charset="0"/>
              </a:rPr>
              <a:t>.</a:t>
            </a:r>
          </a:p>
          <a:p>
            <a:pPr marL="257175" indent="-257175">
              <a:buFont typeface="+mj-lt"/>
              <a:buAutoNum type="arabicPeriod"/>
            </a:pPr>
            <a:r>
              <a:rPr lang="en-US" altLang="zh-CN" sz="4500" b="1" dirty="0"/>
              <a:t>Those</a:t>
            </a:r>
            <a:r>
              <a:rPr lang="zh-CN" altLang="en-US" sz="4500" b="1" dirty="0"/>
              <a:t> </a:t>
            </a:r>
            <a:r>
              <a:rPr lang="en-US" altLang="zh-CN" sz="4500" b="1" dirty="0" err="1"/>
              <a:t>Occuring</a:t>
            </a:r>
            <a:r>
              <a:rPr lang="zh-CN" altLang="en-US" sz="4500" b="1" dirty="0"/>
              <a:t> </a:t>
            </a:r>
            <a:r>
              <a:rPr lang="en-US" altLang="zh-CN" sz="4500" b="1" dirty="0"/>
              <a:t>at</a:t>
            </a:r>
            <a:r>
              <a:rPr lang="zh-CN" altLang="en-US" sz="4500" b="1" dirty="0"/>
              <a:t> </a:t>
            </a:r>
            <a:r>
              <a:rPr lang="en-US" altLang="zh-CN" sz="4500" b="1" dirty="0"/>
              <a:t>the</a:t>
            </a:r>
            <a:r>
              <a:rPr lang="zh-CN" altLang="en-US" sz="4500" b="1" dirty="0"/>
              <a:t> </a:t>
            </a:r>
            <a:r>
              <a:rPr lang="en-US" altLang="zh-CN" sz="4500" b="1" dirty="0"/>
              <a:t>Surface</a:t>
            </a:r>
          </a:p>
          <a:p>
            <a:pPr marL="0" indent="0" algn="just">
              <a:buNone/>
            </a:pPr>
            <a:r>
              <a:rPr lang="en-US" altLang="zh-CN" sz="4600" dirty="0">
                <a:latin typeface="Times New Roman" panose="02020603050405020304" pitchFamily="18" charset="0"/>
                <a:cs typeface="Times New Roman" panose="02020603050405020304" pitchFamily="18" charset="0"/>
              </a:rPr>
              <a:t>These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include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cracks</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resulting</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from</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unsatisfactory</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conditions</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during</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cooling</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of</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the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casting</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,cracks</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produced</a:t>
            </a:r>
            <a:r>
              <a:rPr lang="zh-CN" altLang="en-US" sz="4600" dirty="0">
                <a:latin typeface="Times New Roman" panose="02020603050405020304" pitchFamily="18" charset="0"/>
                <a:cs typeface="Times New Roman" panose="02020603050405020304" pitchFamily="18" charset="0"/>
              </a:rPr>
              <a:t> </a:t>
            </a:r>
            <a:r>
              <a:rPr lang="en-US" altLang="zh-CN" sz="4600" dirty="0" err="1">
                <a:latin typeface="Times New Roman" panose="02020603050405020304" pitchFamily="18" charset="0"/>
                <a:cs typeface="Times New Roman" panose="02020603050405020304" pitchFamily="18" charset="0"/>
              </a:rPr>
              <a:t>duringvheat</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treatment</a:t>
            </a:r>
            <a:r>
              <a:rPr lang="zh-CN" altLang="en-US" sz="4600" dirty="0">
                <a:latin typeface="Times New Roman" panose="02020603050405020304" pitchFamily="18" charset="0"/>
                <a:cs typeface="Times New Roman" panose="02020603050405020304" pitchFamily="18" charset="0"/>
              </a:rPr>
              <a:t> </a:t>
            </a:r>
            <a:r>
              <a:rPr lang="en-US" altLang="zh-CN" sz="4600" dirty="0" err="1">
                <a:latin typeface="Times New Roman" panose="02020603050405020304" pitchFamily="18" charset="0"/>
                <a:cs typeface="Times New Roman" panose="02020603050405020304" pitchFamily="18" charset="0"/>
              </a:rPr>
              <a:t>processes,surfase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scale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and</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defects</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due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to</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the</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rolling</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in</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of</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laps</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or</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scabs</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and</a:t>
            </a:r>
            <a:r>
              <a:rPr lang="zh-CN" altLang="en-US" sz="4600" dirty="0">
                <a:latin typeface="Times New Roman" panose="02020603050405020304" pitchFamily="18" charset="0"/>
                <a:cs typeface="Times New Roman" panose="02020603050405020304" pitchFamily="18" charset="0"/>
              </a:rPr>
              <a:t> </a:t>
            </a:r>
            <a:r>
              <a:rPr lang="en-US" altLang="zh-CN" sz="4600" dirty="0">
                <a:latin typeface="Times New Roman" panose="02020603050405020304" pitchFamily="18" charset="0"/>
                <a:cs typeface="Times New Roman" panose="02020603050405020304" pitchFamily="18" charset="0"/>
              </a:rPr>
              <a:t>seams.</a:t>
            </a:r>
          </a:p>
          <a:p>
            <a:pPr marL="0" indent="0">
              <a:buNone/>
            </a:pPr>
            <a:r>
              <a:rPr lang="en-US" altLang="zh-CN" sz="4500" b="1" dirty="0"/>
              <a:t>2.</a:t>
            </a:r>
            <a:r>
              <a:rPr lang="zh-CN" altLang="en-US" sz="4500" b="1" dirty="0"/>
              <a:t> </a:t>
            </a:r>
            <a:r>
              <a:rPr lang="en-US" altLang="zh-CN" sz="4500" b="1" dirty="0"/>
              <a:t>Those</a:t>
            </a:r>
            <a:r>
              <a:rPr lang="zh-CN" altLang="en-US" sz="4500" b="1" dirty="0"/>
              <a:t> </a:t>
            </a:r>
            <a:r>
              <a:rPr lang="en-US" altLang="zh-CN" sz="4500" b="1" dirty="0" err="1"/>
              <a:t>Occuring</a:t>
            </a:r>
            <a:r>
              <a:rPr lang="zh-CN" altLang="en-US" sz="4500" b="1" dirty="0"/>
              <a:t> </a:t>
            </a:r>
            <a:r>
              <a:rPr lang="en-US" altLang="zh-CN" sz="4500" b="1" dirty="0"/>
              <a:t>Below</a:t>
            </a:r>
            <a:r>
              <a:rPr lang="zh-CN" altLang="en-US" sz="4500" b="1" dirty="0"/>
              <a:t> </a:t>
            </a:r>
            <a:r>
              <a:rPr lang="en-US" altLang="zh-CN" sz="4500" b="1" dirty="0"/>
              <a:t>the</a:t>
            </a:r>
            <a:r>
              <a:rPr lang="zh-CN" altLang="en-US" sz="4500" b="1" dirty="0"/>
              <a:t> </a:t>
            </a:r>
            <a:r>
              <a:rPr lang="en-US" altLang="zh-CN" sz="4500" b="1" dirty="0"/>
              <a:t>Surface</a:t>
            </a:r>
          </a:p>
          <a:p>
            <a:pPr marL="0" indent="0">
              <a:buNone/>
            </a:pPr>
            <a:r>
              <a:rPr lang="en-US" altLang="zh-CN" sz="4600" dirty="0" smtClean="0"/>
              <a:t>These</a:t>
            </a:r>
            <a:r>
              <a:rPr lang="zh-CN" altLang="en-US" sz="4600" dirty="0" smtClean="0"/>
              <a:t> </a:t>
            </a:r>
            <a:r>
              <a:rPr lang="en-US" altLang="zh-CN" sz="4600" dirty="0" smtClean="0"/>
              <a:t>include</a:t>
            </a:r>
            <a:r>
              <a:rPr lang="zh-CN" altLang="en-US" sz="4600" dirty="0" smtClean="0"/>
              <a:t> </a:t>
            </a:r>
            <a:r>
              <a:rPr lang="en-US" altLang="zh-CN" sz="4600" dirty="0" err="1" smtClean="0"/>
              <a:t>porosity,lamination,inclusions</a:t>
            </a:r>
            <a:r>
              <a:rPr lang="zh-CN" altLang="en-US" sz="4600" dirty="0" smtClean="0"/>
              <a:t> </a:t>
            </a:r>
            <a:r>
              <a:rPr lang="en-US" altLang="zh-CN" sz="4600" dirty="0" smtClean="0"/>
              <a:t>of</a:t>
            </a:r>
            <a:r>
              <a:rPr lang="zh-CN" altLang="en-US" sz="4600" dirty="0" smtClean="0"/>
              <a:t> </a:t>
            </a:r>
            <a:r>
              <a:rPr lang="en-US" altLang="zh-CN" sz="4600" dirty="0" smtClean="0"/>
              <a:t>various</a:t>
            </a:r>
            <a:r>
              <a:rPr lang="zh-CN" altLang="en-US" sz="4600" dirty="0" smtClean="0"/>
              <a:t> </a:t>
            </a:r>
            <a:r>
              <a:rPr lang="en-US" altLang="zh-CN" sz="4600" dirty="0" err="1" smtClean="0"/>
              <a:t>types,segregation</a:t>
            </a:r>
            <a:r>
              <a:rPr lang="zh-CN" altLang="en-US" sz="4600" dirty="0" smtClean="0"/>
              <a:t> </a:t>
            </a:r>
            <a:r>
              <a:rPr lang="en-US" altLang="zh-CN" sz="4600" dirty="0" smtClean="0"/>
              <a:t>blow</a:t>
            </a:r>
            <a:r>
              <a:rPr lang="zh-CN" altLang="en-US" sz="4600" dirty="0" smtClean="0"/>
              <a:t> </a:t>
            </a:r>
            <a:r>
              <a:rPr lang="en-US" altLang="zh-CN" sz="4600" dirty="0" err="1" smtClean="0"/>
              <a:t>holes,internal</a:t>
            </a:r>
            <a:r>
              <a:rPr lang="zh-CN" altLang="en-US" sz="4600" dirty="0" smtClean="0"/>
              <a:t> </a:t>
            </a:r>
            <a:r>
              <a:rPr lang="en-US" altLang="zh-CN" sz="4600" dirty="0" smtClean="0"/>
              <a:t>cracks</a:t>
            </a:r>
            <a:r>
              <a:rPr lang="zh-CN" altLang="en-US" sz="4600" dirty="0" smtClean="0"/>
              <a:t> </a:t>
            </a:r>
            <a:r>
              <a:rPr lang="en-US" altLang="zh-CN" sz="4600" dirty="0" smtClean="0"/>
              <a:t>and</a:t>
            </a:r>
            <a:r>
              <a:rPr lang="zh-CN" altLang="en-US" sz="4600" dirty="0" smtClean="0"/>
              <a:t> </a:t>
            </a:r>
            <a:r>
              <a:rPr lang="en-US" altLang="zh-CN" sz="4600" dirty="0" smtClean="0"/>
              <a:t>other</a:t>
            </a:r>
            <a:r>
              <a:rPr lang="zh-CN" altLang="en-US" sz="4600" dirty="0" smtClean="0"/>
              <a:t> </a:t>
            </a:r>
            <a:r>
              <a:rPr lang="en-US" altLang="zh-CN" sz="4600" dirty="0" smtClean="0"/>
              <a:t>less</a:t>
            </a:r>
            <a:r>
              <a:rPr lang="zh-CN" altLang="en-US" sz="4600" dirty="0" smtClean="0"/>
              <a:t> </a:t>
            </a:r>
            <a:r>
              <a:rPr lang="en-US" altLang="zh-CN" sz="4600" dirty="0" err="1" smtClean="0"/>
              <a:t>abvious</a:t>
            </a:r>
            <a:r>
              <a:rPr lang="zh-CN" altLang="en-US" sz="4600" dirty="0" smtClean="0"/>
              <a:t> </a:t>
            </a:r>
            <a:r>
              <a:rPr lang="en-US" altLang="zh-CN" sz="4600" dirty="0" smtClean="0"/>
              <a:t>faults</a:t>
            </a:r>
            <a:r>
              <a:rPr lang="zh-CN" altLang="en-US" sz="4600" dirty="0" smtClean="0"/>
              <a:t> </a:t>
            </a:r>
            <a:r>
              <a:rPr lang="en-US" altLang="zh-CN" sz="4600" dirty="0" smtClean="0"/>
              <a:t>such</a:t>
            </a:r>
            <a:r>
              <a:rPr lang="zh-CN" altLang="en-US" sz="4600" dirty="0" smtClean="0"/>
              <a:t> </a:t>
            </a:r>
            <a:r>
              <a:rPr lang="en-US" altLang="zh-CN" sz="4600" dirty="0" smtClean="0"/>
              <a:t>as</a:t>
            </a:r>
            <a:r>
              <a:rPr lang="zh-CN" altLang="en-US" sz="4600" dirty="0" smtClean="0"/>
              <a:t> </a:t>
            </a:r>
            <a:r>
              <a:rPr lang="en-US" altLang="zh-CN" sz="4600" dirty="0" smtClean="0"/>
              <a:t>coarse</a:t>
            </a:r>
            <a:r>
              <a:rPr lang="zh-CN" altLang="en-US" sz="4600" dirty="0" smtClean="0"/>
              <a:t> </a:t>
            </a:r>
            <a:r>
              <a:rPr lang="en-US" altLang="zh-CN" sz="4600" dirty="0" smtClean="0"/>
              <a:t>grain.</a:t>
            </a:r>
            <a:r>
              <a:rPr lang="zh-CN" altLang="en-US" sz="4600" dirty="0" smtClean="0"/>
              <a:t>                               </a:t>
            </a:r>
            <a:endParaRPr lang="en-US" sz="4600" dirty="0"/>
          </a:p>
        </p:txBody>
      </p:sp>
    </p:spTree>
    <p:extLst>
      <p:ext uri="{BB962C8B-B14F-4D97-AF65-F5344CB8AC3E}">
        <p14:creationId xmlns:p14="http://schemas.microsoft.com/office/powerpoint/2010/main" val="3189072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A3360-DDF5-2942-A602-3CA3DCF8F5F0}"/>
              </a:ext>
            </a:extLst>
          </p:cNvPr>
          <p:cNvSpPr>
            <a:spLocks noGrp="1"/>
          </p:cNvSpPr>
          <p:nvPr>
            <p:ph type="title" idx="4294967295"/>
          </p:nvPr>
        </p:nvSpPr>
        <p:spPr>
          <a:xfrm>
            <a:off x="1295400" y="642938"/>
            <a:ext cx="6629400" cy="1371600"/>
          </a:xfrm>
        </p:spPr>
        <p:txBody>
          <a:bodyPr>
            <a:normAutofit fontScale="90000"/>
          </a:bodyPr>
          <a:lstStyle/>
          <a:p>
            <a:r>
              <a:rPr lang="en-US" altLang="zh-CN" dirty="0"/>
              <a:t>Basic</a:t>
            </a:r>
            <a:r>
              <a:rPr lang="zh-CN" altLang="en-US" dirty="0"/>
              <a:t> </a:t>
            </a:r>
            <a:r>
              <a:rPr lang="en-US" altLang="zh-CN" dirty="0" err="1"/>
              <a:t>E</a:t>
            </a:r>
            <a:r>
              <a:rPr lang="en-US" altLang="zh-CN" dirty="0" err="1" smtClean="0"/>
              <a:t>quipments</a:t>
            </a:r>
            <a:r>
              <a:rPr lang="zh-CN" altLang="en-US" dirty="0" smtClean="0"/>
              <a:t> </a:t>
            </a:r>
            <a:r>
              <a:rPr lang="en-US" altLang="zh-CN" dirty="0"/>
              <a:t>U</a:t>
            </a:r>
            <a:r>
              <a:rPr lang="en-US" altLang="zh-CN" dirty="0" smtClean="0"/>
              <a:t>sed</a:t>
            </a:r>
            <a:r>
              <a:rPr lang="zh-CN" altLang="en-US" dirty="0" smtClean="0"/>
              <a:t> </a:t>
            </a:r>
            <a:r>
              <a:rPr lang="en-US" altLang="zh-CN" dirty="0"/>
              <a:t>in</a:t>
            </a:r>
            <a:r>
              <a:rPr lang="zh-CN" altLang="en-US" dirty="0"/>
              <a:t> </a:t>
            </a:r>
            <a:r>
              <a:rPr lang="en-US" altLang="zh-CN" dirty="0"/>
              <a:t>U</a:t>
            </a:r>
            <a:r>
              <a:rPr lang="en-US" altLang="zh-CN" dirty="0" smtClean="0"/>
              <a:t>ltrasonic</a:t>
            </a:r>
            <a:r>
              <a:rPr lang="zh-CN" altLang="en-US" dirty="0" smtClean="0"/>
              <a:t> </a:t>
            </a:r>
            <a:r>
              <a:rPr lang="en-US" altLang="zh-CN" dirty="0"/>
              <a:t>M</a:t>
            </a:r>
            <a:r>
              <a:rPr lang="en-US" altLang="zh-CN" dirty="0" smtClean="0"/>
              <a:t>ethods</a:t>
            </a:r>
            <a:endParaRPr lang="en-US" dirty="0"/>
          </a:p>
        </p:txBody>
      </p:sp>
      <p:sp>
        <p:nvSpPr>
          <p:cNvPr id="3" name="Content Placeholder 2">
            <a:extLst>
              <a:ext uri="{FF2B5EF4-FFF2-40B4-BE49-F238E27FC236}">
                <a16:creationId xmlns="" xmlns:a16="http://schemas.microsoft.com/office/drawing/2014/main" id="{EF49AE5C-EA5E-6A4B-8974-F37EC2CE15C2}"/>
              </a:ext>
            </a:extLst>
          </p:cNvPr>
          <p:cNvSpPr>
            <a:spLocks noGrp="1"/>
          </p:cNvSpPr>
          <p:nvPr>
            <p:ph idx="4294967295"/>
          </p:nvPr>
        </p:nvSpPr>
        <p:spPr>
          <a:xfrm>
            <a:off x="1066800" y="2362200"/>
            <a:ext cx="7696200" cy="4267200"/>
          </a:xfrm>
        </p:spPr>
        <p:txBody>
          <a:bodyPr>
            <a:noAutofit/>
          </a:bodyPr>
          <a:lstStyle/>
          <a:p>
            <a:pPr marL="257175" indent="-257175" algn="just">
              <a:buFont typeface="+mj-lt"/>
              <a:buAutoNum type="arabicPeriod"/>
            </a:pPr>
            <a:r>
              <a:rPr lang="en-US" altLang="zh-CN" sz="2300" dirty="0">
                <a:latin typeface="Times New Roman" panose="02020603050405020304" pitchFamily="18" charset="0"/>
                <a:cs typeface="Times New Roman" panose="02020603050405020304" pitchFamily="18" charset="0"/>
              </a:rPr>
              <a:t>An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electronic</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signal</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generator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to</a:t>
            </a:r>
            <a:r>
              <a:rPr lang="zh-CN" altLang="en-US" sz="2300" dirty="0">
                <a:latin typeface="Times New Roman" panose="02020603050405020304" pitchFamily="18" charset="0"/>
                <a:cs typeface="Times New Roman" panose="02020603050405020304" pitchFamily="18" charset="0"/>
              </a:rPr>
              <a:t> </a:t>
            </a:r>
            <a:r>
              <a:rPr lang="en-US" altLang="zh-CN" sz="2300" dirty="0" err="1">
                <a:latin typeface="Times New Roman" panose="02020603050405020304" pitchFamily="18" charset="0"/>
                <a:cs typeface="Times New Roman" panose="02020603050405020304" pitchFamily="18" charset="0"/>
              </a:rPr>
              <a:t>generte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alternating</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voltage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when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electronically</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triggered.</a:t>
            </a:r>
          </a:p>
          <a:p>
            <a:pPr marL="257175" indent="-257175" algn="just">
              <a:buFont typeface="+mj-lt"/>
              <a:buAutoNum type="arabicPeriod"/>
            </a:pPr>
            <a:r>
              <a:rPr lang="en-US" altLang="zh-CN" sz="2300" dirty="0">
                <a:latin typeface="Times New Roman" panose="02020603050405020304" pitchFamily="18" charset="0"/>
                <a:cs typeface="Times New Roman" panose="02020603050405020304" pitchFamily="18" charset="0"/>
              </a:rPr>
              <a:t>A</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sending</a:t>
            </a:r>
            <a:r>
              <a:rPr lang="zh-CN" altLang="en-US" sz="2300" dirty="0">
                <a:latin typeface="Times New Roman" panose="02020603050405020304" pitchFamily="18" charset="0"/>
                <a:cs typeface="Times New Roman" panose="02020603050405020304" pitchFamily="18" charset="0"/>
              </a:rPr>
              <a:t> </a:t>
            </a:r>
            <a:r>
              <a:rPr lang="en-US" altLang="zh-CN" sz="2300" dirty="0" err="1">
                <a:latin typeface="Times New Roman" panose="02020603050405020304" pitchFamily="18" charset="0"/>
                <a:cs typeface="Times New Roman" panose="02020603050405020304" pitchFamily="18" charset="0"/>
              </a:rPr>
              <a:t>transducetr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that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emits</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abeam</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of</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ultrasonic</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waves</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when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alternating</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voltages</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are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applied</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to</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it.</a:t>
            </a:r>
          </a:p>
          <a:p>
            <a:pPr marL="257175" indent="-257175" algn="just">
              <a:buFont typeface="+mj-lt"/>
              <a:buAutoNum type="arabicPeriod"/>
            </a:pPr>
            <a:r>
              <a:rPr lang="en-US" altLang="zh-CN" sz="2300" dirty="0">
                <a:latin typeface="Times New Roman" panose="02020603050405020304" pitchFamily="18" charset="0"/>
                <a:cs typeface="Times New Roman" panose="02020603050405020304" pitchFamily="18" charset="0"/>
              </a:rPr>
              <a:t>A</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receiving</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transducer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to</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accept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output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of</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ultrasonic</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wave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from</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test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specimen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and</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convert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it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to</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electric</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signal.</a:t>
            </a:r>
          </a:p>
          <a:p>
            <a:pPr marL="257175" indent="-257175" algn="just">
              <a:buFont typeface="+mj-lt"/>
              <a:buAutoNum type="arabicPeriod"/>
            </a:pPr>
            <a:r>
              <a:rPr lang="en-US" altLang="zh-CN" sz="2300" dirty="0">
                <a:latin typeface="Times New Roman" panose="02020603050405020304" pitchFamily="18" charset="0"/>
                <a:cs typeface="Times New Roman" panose="02020603050405020304" pitchFamily="18" charset="0"/>
              </a:rPr>
              <a:t>An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electronic</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device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to</a:t>
            </a:r>
            <a:r>
              <a:rPr lang="zh-CN" altLang="en-US" sz="2300" dirty="0">
                <a:latin typeface="Times New Roman" panose="02020603050405020304" pitchFamily="18" charset="0"/>
                <a:cs typeface="Times New Roman" panose="02020603050405020304" pitchFamily="18" charset="0"/>
              </a:rPr>
              <a:t> </a:t>
            </a:r>
            <a:r>
              <a:rPr lang="en-US" altLang="zh-CN" sz="2300" dirty="0" err="1">
                <a:latin typeface="Times New Roman" panose="02020603050405020304" pitchFamily="18" charset="0"/>
                <a:cs typeface="Times New Roman" panose="02020603050405020304" pitchFamily="18" charset="0"/>
              </a:rPr>
              <a:t>smplify</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and</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modify</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signal</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from</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receiving</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transducer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and</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project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it</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on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display</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device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(CRO).</a:t>
            </a:r>
          </a:p>
          <a:p>
            <a:pPr marL="257175" indent="-257175" algn="just">
              <a:buFont typeface="+mj-lt"/>
              <a:buAutoNum type="arabicPeriod"/>
            </a:pPr>
            <a:r>
              <a:rPr lang="en-US" altLang="zh-CN" sz="2300" dirty="0">
                <a:latin typeface="Times New Roman" panose="02020603050405020304" pitchFamily="18" charset="0"/>
                <a:cs typeface="Times New Roman" panose="02020603050405020304" pitchFamily="18" charset="0"/>
              </a:rPr>
              <a:t>An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electronic</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clock</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or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timer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to</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measure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minute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time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interval</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between</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sending</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and</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receiving</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of</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signal.</a:t>
            </a:r>
            <a:r>
              <a:rPr lang="zh-CN" altLang="en-US" sz="2300" dirty="0">
                <a:latin typeface="Times New Roman" panose="02020603050405020304" pitchFamily="18" charset="0"/>
                <a:cs typeface="Times New Roman" panose="02020603050405020304" pitchFamily="18" charset="0"/>
              </a:rPr>
              <a:t> </a:t>
            </a:r>
            <a:endParaRPr lang="en-US" altLang="zh-C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639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8F86E-6BD7-B24E-92A7-9234F44A0F9B}"/>
              </a:ext>
            </a:extLst>
          </p:cNvPr>
          <p:cNvSpPr>
            <a:spLocks noGrp="1"/>
          </p:cNvSpPr>
          <p:nvPr>
            <p:ph type="title" idx="4294967295"/>
          </p:nvPr>
        </p:nvSpPr>
        <p:spPr>
          <a:xfrm>
            <a:off x="914400" y="642938"/>
            <a:ext cx="6629400" cy="1371600"/>
          </a:xfrm>
        </p:spPr>
        <p:txBody>
          <a:bodyPr/>
          <a:lstStyle/>
          <a:p>
            <a:pPr algn="ctr"/>
            <a:r>
              <a:rPr lang="en-US" altLang="zh-CN" dirty="0"/>
              <a:t>PULSE</a:t>
            </a:r>
            <a:r>
              <a:rPr lang="zh-CN" altLang="en-US" dirty="0"/>
              <a:t> </a:t>
            </a:r>
            <a:r>
              <a:rPr lang="en-US" altLang="zh-CN" dirty="0"/>
              <a:t>ECHO</a:t>
            </a:r>
            <a:r>
              <a:rPr lang="zh-CN" altLang="en-US" dirty="0"/>
              <a:t> </a:t>
            </a:r>
            <a:r>
              <a:rPr lang="en-US" altLang="zh-CN" dirty="0"/>
              <a:t>SYSTEM</a:t>
            </a:r>
            <a:endParaRPr lang="en-US" dirty="0"/>
          </a:p>
        </p:txBody>
      </p:sp>
      <p:sp>
        <p:nvSpPr>
          <p:cNvPr id="3" name="Content Placeholder 2">
            <a:extLst>
              <a:ext uri="{FF2B5EF4-FFF2-40B4-BE49-F238E27FC236}">
                <a16:creationId xmlns="" xmlns:a16="http://schemas.microsoft.com/office/drawing/2014/main" id="{E98A5A60-B4C0-A44C-8D94-9C7DE05357A4}"/>
              </a:ext>
            </a:extLst>
          </p:cNvPr>
          <p:cNvSpPr>
            <a:spLocks noGrp="1"/>
          </p:cNvSpPr>
          <p:nvPr>
            <p:ph idx="4294967295"/>
          </p:nvPr>
        </p:nvSpPr>
        <p:spPr>
          <a:xfrm>
            <a:off x="0" y="2435225"/>
            <a:ext cx="7543800" cy="2947988"/>
          </a:xfrm>
        </p:spPr>
        <p:txBody>
          <a:bodyPr/>
          <a:lstStyle/>
          <a:p>
            <a:r>
              <a:rPr lang="en-US" altLang="zh-CN" dirty="0"/>
              <a:t>The</a:t>
            </a:r>
            <a:r>
              <a:rPr lang="zh-CN" altLang="en-US" dirty="0"/>
              <a:t>  </a:t>
            </a:r>
            <a:r>
              <a:rPr lang="en-US" altLang="zh-CN" dirty="0"/>
              <a:t>Pulse</a:t>
            </a:r>
            <a:r>
              <a:rPr lang="zh-CN" altLang="en-US" dirty="0"/>
              <a:t> </a:t>
            </a:r>
            <a:r>
              <a:rPr lang="en-US" altLang="zh-CN" dirty="0"/>
              <a:t>Echo</a:t>
            </a:r>
            <a:r>
              <a:rPr lang="zh-CN" altLang="en-US" dirty="0"/>
              <a:t> </a:t>
            </a:r>
            <a:r>
              <a:rPr lang="en-US" altLang="zh-CN" dirty="0"/>
              <a:t>system</a:t>
            </a:r>
            <a:r>
              <a:rPr lang="zh-CN" altLang="en-US" dirty="0"/>
              <a:t> </a:t>
            </a:r>
            <a:r>
              <a:rPr lang="en-US" altLang="zh-CN" dirty="0"/>
              <a:t>is</a:t>
            </a:r>
            <a:r>
              <a:rPr lang="zh-CN" altLang="en-US" dirty="0"/>
              <a:t> </a:t>
            </a:r>
            <a:r>
              <a:rPr lang="en-US" altLang="zh-CN" dirty="0"/>
              <a:t>the</a:t>
            </a:r>
            <a:r>
              <a:rPr lang="zh-CN" altLang="en-US" dirty="0"/>
              <a:t> </a:t>
            </a:r>
            <a:r>
              <a:rPr lang="en-US" altLang="zh-CN" dirty="0"/>
              <a:t>widely</a:t>
            </a:r>
            <a:r>
              <a:rPr lang="zh-CN" altLang="en-US" dirty="0"/>
              <a:t> </a:t>
            </a:r>
            <a:r>
              <a:rPr lang="en-US" altLang="zh-CN" dirty="0"/>
              <a:t>used</a:t>
            </a:r>
            <a:r>
              <a:rPr lang="zh-CN" altLang="en-US" dirty="0"/>
              <a:t> </a:t>
            </a:r>
            <a:r>
              <a:rPr lang="en-US" altLang="zh-CN" dirty="0"/>
              <a:t>ultrasonic</a:t>
            </a:r>
            <a:r>
              <a:rPr lang="zh-CN" altLang="en-US" dirty="0"/>
              <a:t> </a:t>
            </a:r>
            <a:r>
              <a:rPr lang="en-US" altLang="zh-CN" dirty="0"/>
              <a:t>test.</a:t>
            </a:r>
            <a:r>
              <a:rPr lang="zh-CN" altLang="en-US" dirty="0"/>
              <a:t> </a:t>
            </a:r>
            <a:endParaRPr lang="en-US" altLang="zh-CN" dirty="0"/>
          </a:p>
          <a:p>
            <a:r>
              <a:rPr lang="en-US" altLang="zh-CN" dirty="0"/>
              <a:t>In</a:t>
            </a:r>
            <a:r>
              <a:rPr lang="zh-CN" altLang="en-US" dirty="0"/>
              <a:t> </a:t>
            </a:r>
            <a:r>
              <a:rPr lang="en-US" altLang="zh-CN" dirty="0"/>
              <a:t>this</a:t>
            </a:r>
            <a:r>
              <a:rPr lang="zh-CN" altLang="en-US" dirty="0"/>
              <a:t> </a:t>
            </a:r>
            <a:r>
              <a:rPr lang="en-US" altLang="zh-CN" dirty="0"/>
              <a:t>system</a:t>
            </a:r>
            <a:r>
              <a:rPr lang="zh-CN" altLang="en-US" dirty="0"/>
              <a:t> </a:t>
            </a:r>
            <a:r>
              <a:rPr lang="en-US" altLang="zh-CN" dirty="0"/>
              <a:t>,a</a:t>
            </a:r>
            <a:r>
              <a:rPr lang="zh-CN" altLang="en-US" dirty="0"/>
              <a:t> </a:t>
            </a:r>
            <a:r>
              <a:rPr lang="en-US" altLang="zh-CN" dirty="0"/>
              <a:t>single</a:t>
            </a:r>
            <a:r>
              <a:rPr lang="zh-CN" altLang="en-US" dirty="0"/>
              <a:t> </a:t>
            </a:r>
            <a:r>
              <a:rPr lang="en-US" altLang="zh-CN" dirty="0"/>
              <a:t>transducer</a:t>
            </a:r>
            <a:r>
              <a:rPr lang="zh-CN" altLang="en-US" dirty="0"/>
              <a:t> </a:t>
            </a:r>
            <a:r>
              <a:rPr lang="en-US" altLang="zh-CN" dirty="0"/>
              <a:t>is</a:t>
            </a:r>
            <a:r>
              <a:rPr lang="zh-CN" altLang="en-US" dirty="0"/>
              <a:t> </a:t>
            </a:r>
            <a:r>
              <a:rPr lang="en-US" altLang="zh-CN" dirty="0"/>
              <a:t>used</a:t>
            </a:r>
            <a:r>
              <a:rPr lang="zh-CN" altLang="en-US" dirty="0"/>
              <a:t> </a:t>
            </a:r>
            <a:r>
              <a:rPr lang="en-US" altLang="zh-CN" dirty="0"/>
              <a:t>for</a:t>
            </a:r>
            <a:r>
              <a:rPr lang="zh-CN" altLang="en-US" dirty="0"/>
              <a:t> </a:t>
            </a:r>
            <a:r>
              <a:rPr lang="en-US" altLang="zh-CN" dirty="0"/>
              <a:t>both</a:t>
            </a:r>
            <a:r>
              <a:rPr lang="zh-CN" altLang="en-US" dirty="0"/>
              <a:t> </a:t>
            </a:r>
            <a:r>
              <a:rPr lang="en-US" altLang="zh-CN" dirty="0"/>
              <a:t>sending</a:t>
            </a:r>
            <a:r>
              <a:rPr lang="zh-CN" altLang="en-US" dirty="0"/>
              <a:t> </a:t>
            </a:r>
            <a:r>
              <a:rPr lang="en-US" altLang="zh-CN" dirty="0"/>
              <a:t>and</a:t>
            </a:r>
            <a:r>
              <a:rPr lang="zh-CN" altLang="en-US" dirty="0"/>
              <a:t> </a:t>
            </a:r>
            <a:r>
              <a:rPr lang="en-US" altLang="zh-CN" dirty="0"/>
              <a:t>receiving</a:t>
            </a:r>
            <a:r>
              <a:rPr lang="zh-CN" altLang="en-US" dirty="0"/>
              <a:t> </a:t>
            </a:r>
            <a:r>
              <a:rPr lang="en-US" altLang="zh-CN" dirty="0"/>
              <a:t>the</a:t>
            </a:r>
            <a:r>
              <a:rPr lang="zh-CN" altLang="en-US" dirty="0"/>
              <a:t> </a:t>
            </a:r>
            <a:r>
              <a:rPr lang="en-US" altLang="zh-CN" dirty="0"/>
              <a:t>ultrasonic</a:t>
            </a:r>
            <a:r>
              <a:rPr lang="zh-CN" altLang="en-US" dirty="0"/>
              <a:t> </a:t>
            </a:r>
            <a:r>
              <a:rPr lang="en-US" altLang="zh-CN" dirty="0"/>
              <a:t>sound</a:t>
            </a:r>
            <a:r>
              <a:rPr lang="zh-CN" altLang="en-US" dirty="0"/>
              <a:t> </a:t>
            </a:r>
            <a:r>
              <a:rPr lang="en-US" altLang="zh-CN" dirty="0" err="1"/>
              <a:t>waves,as</a:t>
            </a:r>
            <a:r>
              <a:rPr lang="zh-CN" altLang="en-US" dirty="0"/>
              <a:t> </a:t>
            </a:r>
            <a:r>
              <a:rPr lang="en-US" altLang="zh-CN" dirty="0"/>
              <a:t>shown</a:t>
            </a:r>
            <a:r>
              <a:rPr lang="zh-CN" altLang="en-US" dirty="0"/>
              <a:t> </a:t>
            </a:r>
            <a:r>
              <a:rPr lang="en-US" altLang="zh-CN" dirty="0"/>
              <a:t>in</a:t>
            </a:r>
            <a:r>
              <a:rPr lang="zh-CN" altLang="en-US" dirty="0"/>
              <a:t> </a:t>
            </a:r>
            <a:r>
              <a:rPr lang="en-US" altLang="zh-CN" dirty="0"/>
              <a:t>figure.</a:t>
            </a:r>
            <a:endParaRPr lang="en-US" dirty="0"/>
          </a:p>
        </p:txBody>
      </p:sp>
      <p:pic>
        <p:nvPicPr>
          <p:cNvPr id="4" name="Picture 4">
            <a:extLst>
              <a:ext uri="{FF2B5EF4-FFF2-40B4-BE49-F238E27FC236}">
                <a16:creationId xmlns="" xmlns:a16="http://schemas.microsoft.com/office/drawing/2014/main" id="{492ED8A3-192E-3845-9195-6FEA2670F9BF}"/>
              </a:ext>
            </a:extLst>
          </p:cNvPr>
          <p:cNvPicPr>
            <a:picLocks noChangeAspect="1"/>
          </p:cNvPicPr>
          <p:nvPr/>
        </p:nvPicPr>
        <p:blipFill>
          <a:blip r:embed="rId2"/>
          <a:stretch>
            <a:fillRect/>
          </a:stretch>
        </p:blipFill>
        <p:spPr>
          <a:xfrm>
            <a:off x="2484987" y="3304501"/>
            <a:ext cx="3836194" cy="2436019"/>
          </a:xfrm>
          <a:prstGeom prst="rect">
            <a:avLst/>
          </a:prstGeom>
        </p:spPr>
      </p:pic>
    </p:spTree>
    <p:extLst>
      <p:ext uri="{BB962C8B-B14F-4D97-AF65-F5344CB8AC3E}">
        <p14:creationId xmlns:p14="http://schemas.microsoft.com/office/powerpoint/2010/main" val="1334614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5364162"/>
          </a:xfrm>
        </p:spPr>
        <p:txBody>
          <a:bodyPr>
            <a:normAutofit fontScale="90000"/>
          </a:bodyPr>
          <a:lstStyle/>
          <a:p>
            <a:pPr marL="571500" indent="-571500" algn="l">
              <a:buFont typeface="Wingdings" panose="05000000000000000000" pitchFamily="2" charset="2"/>
              <a:buChar char="q"/>
            </a:pPr>
            <a:r>
              <a:rPr lang="en-US" b="1" dirty="0" smtClean="0"/>
              <a:t>PRESENTED BY:</a:t>
            </a:r>
            <a:r>
              <a:rPr lang="en-US" dirty="0" smtClean="0"/>
              <a:t/>
            </a:r>
            <a:br>
              <a:rPr lang="en-US" dirty="0" smtClean="0"/>
            </a:br>
            <a:r>
              <a:rPr lang="en-US" dirty="0" smtClean="0"/>
              <a:t/>
            </a:r>
            <a:br>
              <a:rPr lang="en-US" dirty="0" smtClean="0"/>
            </a:br>
            <a:r>
              <a:rPr lang="en-US" sz="2800" dirty="0" smtClean="0"/>
              <a:t>1.PATEL FENIL A.</a:t>
            </a:r>
            <a:br>
              <a:rPr lang="en-US" sz="2800" dirty="0" smtClean="0"/>
            </a:br>
            <a:r>
              <a:rPr lang="en-US" sz="2800" dirty="0" smtClean="0"/>
              <a:t>2.PATEL KHUSHI</a:t>
            </a:r>
            <a:br>
              <a:rPr lang="en-US" sz="2800" dirty="0" smtClean="0"/>
            </a:br>
            <a:r>
              <a:rPr lang="en-US" sz="2800" dirty="0" smtClean="0"/>
              <a:t>3.PATEL PURVI M.</a:t>
            </a:r>
            <a:br>
              <a:rPr lang="en-US" sz="2800" dirty="0" smtClean="0"/>
            </a:br>
            <a:r>
              <a:rPr lang="en-US" sz="2800" dirty="0" smtClean="0"/>
              <a:t>4.PORIYA JAYESH M.</a:t>
            </a:r>
            <a:br>
              <a:rPr lang="en-US" sz="2800" dirty="0" smtClean="0"/>
            </a:br>
            <a:r>
              <a:rPr lang="en-US" sz="2800" dirty="0" smtClean="0"/>
              <a:t>5.PRAJAPATI HARSH D.</a:t>
            </a:r>
            <a:br>
              <a:rPr lang="en-US" sz="28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78B4D707-EB47-E040-9D58-41B0293BADDD}"/>
              </a:ext>
            </a:extLst>
          </p:cNvPr>
          <p:cNvSpPr>
            <a:spLocks noGrp="1"/>
          </p:cNvSpPr>
          <p:nvPr>
            <p:ph sz="half" idx="4294967295"/>
          </p:nvPr>
        </p:nvSpPr>
        <p:spPr>
          <a:xfrm>
            <a:off x="0" y="2103438"/>
            <a:ext cx="3565525" cy="3748087"/>
          </a:xfrm>
        </p:spPr>
        <p:txBody>
          <a:bodyPr>
            <a:normAutofit fontScale="55000" lnSpcReduction="20000"/>
          </a:bodyPr>
          <a:lstStyle/>
          <a:p>
            <a:r>
              <a:rPr lang="en-US" altLang="zh-CN"/>
              <a:t>In</a:t>
            </a:r>
            <a:r>
              <a:rPr lang="zh-CN" altLang="en-US"/>
              <a:t> </a:t>
            </a:r>
            <a:r>
              <a:rPr lang="en-US" altLang="zh-CN"/>
              <a:t>the</a:t>
            </a:r>
            <a:r>
              <a:rPr lang="zh-CN" altLang="en-US"/>
              <a:t> </a:t>
            </a:r>
            <a:r>
              <a:rPr lang="en-US" altLang="zh-CN"/>
              <a:t>pulse</a:t>
            </a:r>
            <a:r>
              <a:rPr lang="zh-CN" altLang="en-US"/>
              <a:t> </a:t>
            </a:r>
            <a:r>
              <a:rPr lang="en-US" altLang="zh-CN"/>
              <a:t>echo</a:t>
            </a:r>
            <a:r>
              <a:rPr lang="zh-CN" altLang="en-US"/>
              <a:t> </a:t>
            </a:r>
            <a:r>
              <a:rPr lang="en-US" altLang="zh-CN"/>
              <a:t>system</a:t>
            </a:r>
            <a:r>
              <a:rPr lang="zh-CN" altLang="en-US"/>
              <a:t> </a:t>
            </a:r>
            <a:r>
              <a:rPr lang="en-US" altLang="zh-CN"/>
              <a:t>evenly</a:t>
            </a:r>
            <a:r>
              <a:rPr lang="zh-CN" altLang="en-US"/>
              <a:t> </a:t>
            </a:r>
            <a:r>
              <a:rPr lang="en-US" altLang="zh-CN"/>
              <a:t>timed</a:t>
            </a:r>
            <a:r>
              <a:rPr lang="zh-CN" altLang="en-US"/>
              <a:t> </a:t>
            </a:r>
            <a:r>
              <a:rPr lang="en-US" altLang="zh-CN"/>
              <a:t>pulses</a:t>
            </a:r>
            <a:r>
              <a:rPr lang="zh-CN" altLang="en-US"/>
              <a:t> </a:t>
            </a:r>
            <a:r>
              <a:rPr lang="en-US" altLang="zh-CN"/>
              <a:t>of</a:t>
            </a:r>
            <a:r>
              <a:rPr lang="zh-CN" altLang="en-US"/>
              <a:t> </a:t>
            </a:r>
            <a:r>
              <a:rPr lang="en-US" altLang="zh-CN"/>
              <a:t>ultrasonic</a:t>
            </a:r>
            <a:r>
              <a:rPr lang="zh-CN" altLang="en-US"/>
              <a:t> </a:t>
            </a:r>
            <a:r>
              <a:rPr lang="en-US" altLang="zh-CN"/>
              <a:t>sound</a:t>
            </a:r>
            <a:r>
              <a:rPr lang="zh-CN" altLang="en-US"/>
              <a:t> </a:t>
            </a:r>
            <a:r>
              <a:rPr lang="en-US" altLang="zh-CN"/>
              <a:t>waves</a:t>
            </a:r>
            <a:r>
              <a:rPr lang="zh-CN" altLang="en-US"/>
              <a:t> </a:t>
            </a:r>
            <a:r>
              <a:rPr lang="en-US" altLang="zh-CN"/>
              <a:t>are</a:t>
            </a:r>
            <a:r>
              <a:rPr lang="zh-CN" altLang="en-US"/>
              <a:t> </a:t>
            </a:r>
            <a:r>
              <a:rPr lang="en-US" altLang="zh-CN"/>
              <a:t>produced</a:t>
            </a:r>
            <a:r>
              <a:rPr lang="zh-CN" altLang="en-US"/>
              <a:t> </a:t>
            </a:r>
            <a:r>
              <a:rPr lang="en-US" altLang="zh-CN"/>
              <a:t>from</a:t>
            </a:r>
            <a:r>
              <a:rPr lang="zh-CN" altLang="en-US"/>
              <a:t> </a:t>
            </a:r>
            <a:r>
              <a:rPr lang="en-US" altLang="zh-CN"/>
              <a:t>a</a:t>
            </a:r>
            <a:r>
              <a:rPr lang="zh-CN" altLang="en-US"/>
              <a:t> </a:t>
            </a:r>
            <a:r>
              <a:rPr lang="en-US" altLang="zh-CN"/>
              <a:t>pulse</a:t>
            </a:r>
            <a:r>
              <a:rPr lang="zh-CN" altLang="en-US"/>
              <a:t> </a:t>
            </a:r>
            <a:r>
              <a:rPr lang="en-US" altLang="zh-CN"/>
              <a:t>generator</a:t>
            </a:r>
            <a:r>
              <a:rPr lang="zh-CN" altLang="en-US"/>
              <a:t> </a:t>
            </a:r>
            <a:r>
              <a:rPr lang="en-US" altLang="zh-CN"/>
              <a:t>which</a:t>
            </a:r>
            <a:r>
              <a:rPr lang="zh-CN" altLang="en-US"/>
              <a:t> </a:t>
            </a:r>
            <a:r>
              <a:rPr lang="en-US" altLang="zh-CN"/>
              <a:t>are</a:t>
            </a:r>
            <a:r>
              <a:rPr lang="zh-CN" altLang="en-US"/>
              <a:t> </a:t>
            </a:r>
            <a:r>
              <a:rPr lang="en-US" altLang="zh-CN"/>
              <a:t>transmitted</a:t>
            </a:r>
            <a:r>
              <a:rPr lang="zh-CN" altLang="en-US"/>
              <a:t> </a:t>
            </a:r>
            <a:r>
              <a:rPr lang="en-US" altLang="zh-CN"/>
              <a:t>into</a:t>
            </a:r>
            <a:r>
              <a:rPr lang="zh-CN" altLang="en-US"/>
              <a:t> </a:t>
            </a:r>
            <a:r>
              <a:rPr lang="en-US" altLang="zh-CN"/>
              <a:t>the</a:t>
            </a:r>
            <a:r>
              <a:rPr lang="zh-CN" altLang="en-US"/>
              <a:t> </a:t>
            </a:r>
            <a:r>
              <a:rPr lang="en-US" altLang="zh-CN"/>
              <a:t>material</a:t>
            </a:r>
            <a:r>
              <a:rPr lang="zh-CN" altLang="en-US"/>
              <a:t> </a:t>
            </a:r>
            <a:r>
              <a:rPr lang="en-US" altLang="zh-CN"/>
              <a:t>being</a:t>
            </a:r>
            <a:r>
              <a:rPr lang="zh-CN" altLang="en-US"/>
              <a:t> </a:t>
            </a:r>
            <a:r>
              <a:rPr lang="en-US" altLang="zh-CN"/>
              <a:t>tested.</a:t>
            </a:r>
            <a:r>
              <a:rPr lang="zh-CN" altLang="en-US"/>
              <a:t> </a:t>
            </a:r>
            <a:endParaRPr lang="en-US" altLang="zh-CN"/>
          </a:p>
          <a:p>
            <a:r>
              <a:rPr lang="en-US" altLang="zh-CN"/>
              <a:t>As the</a:t>
            </a:r>
            <a:r>
              <a:rPr lang="zh-CN" altLang="en-US"/>
              <a:t> </a:t>
            </a:r>
            <a:r>
              <a:rPr lang="en-US" altLang="zh-CN"/>
              <a:t>waves</a:t>
            </a:r>
            <a:r>
              <a:rPr lang="zh-CN" altLang="en-US"/>
              <a:t> </a:t>
            </a:r>
            <a:r>
              <a:rPr lang="en-US" altLang="zh-CN"/>
              <a:t>pass</a:t>
            </a:r>
            <a:r>
              <a:rPr lang="zh-CN" altLang="en-US"/>
              <a:t> </a:t>
            </a:r>
            <a:r>
              <a:rPr lang="en-US" altLang="zh-CN"/>
              <a:t>through</a:t>
            </a:r>
            <a:r>
              <a:rPr lang="zh-CN" altLang="en-US"/>
              <a:t> </a:t>
            </a:r>
            <a:r>
              <a:rPr lang="en-US" altLang="zh-CN"/>
              <a:t>the</a:t>
            </a:r>
            <a:r>
              <a:rPr lang="zh-CN" altLang="en-US"/>
              <a:t> </a:t>
            </a:r>
            <a:r>
              <a:rPr lang="en-US" altLang="zh-CN"/>
              <a:t>top</a:t>
            </a:r>
            <a:r>
              <a:rPr lang="zh-CN" altLang="en-US"/>
              <a:t> </a:t>
            </a:r>
            <a:r>
              <a:rPr lang="en-US" altLang="zh-CN"/>
              <a:t>surface</a:t>
            </a:r>
            <a:r>
              <a:rPr lang="zh-CN" altLang="en-US"/>
              <a:t> </a:t>
            </a:r>
            <a:r>
              <a:rPr lang="en-US" altLang="zh-CN"/>
              <a:t>of</a:t>
            </a:r>
            <a:r>
              <a:rPr lang="zh-CN" altLang="en-US"/>
              <a:t> </a:t>
            </a:r>
            <a:r>
              <a:rPr lang="en-US" altLang="zh-CN"/>
              <a:t>the</a:t>
            </a:r>
            <a:r>
              <a:rPr lang="zh-CN" altLang="en-US"/>
              <a:t> </a:t>
            </a:r>
            <a:r>
              <a:rPr lang="en-US" altLang="zh-CN"/>
              <a:t>material</a:t>
            </a:r>
            <a:r>
              <a:rPr lang="zh-CN" altLang="en-US"/>
              <a:t> </a:t>
            </a:r>
            <a:r>
              <a:rPr lang="en-US" altLang="zh-CN"/>
              <a:t>being</a:t>
            </a:r>
            <a:r>
              <a:rPr lang="zh-CN" altLang="en-US"/>
              <a:t> </a:t>
            </a:r>
            <a:r>
              <a:rPr lang="en-US" altLang="zh-CN"/>
              <a:t>tested,there</a:t>
            </a:r>
            <a:r>
              <a:rPr lang="zh-CN" altLang="en-US"/>
              <a:t> </a:t>
            </a:r>
            <a:r>
              <a:rPr lang="en-US" altLang="zh-CN"/>
              <a:t>will</a:t>
            </a:r>
            <a:r>
              <a:rPr lang="zh-CN" altLang="en-US"/>
              <a:t> </a:t>
            </a:r>
            <a:r>
              <a:rPr lang="en-US" altLang="zh-CN"/>
              <a:t>be</a:t>
            </a:r>
            <a:r>
              <a:rPr lang="zh-CN" altLang="en-US"/>
              <a:t> </a:t>
            </a:r>
            <a:r>
              <a:rPr lang="en-US" altLang="zh-CN"/>
              <a:t>a</a:t>
            </a:r>
            <a:r>
              <a:rPr lang="zh-CN" altLang="en-US"/>
              <a:t> </a:t>
            </a:r>
            <a:r>
              <a:rPr lang="en-US" altLang="zh-CN"/>
              <a:t>pattern</a:t>
            </a:r>
            <a:r>
              <a:rPr lang="zh-CN" altLang="en-US"/>
              <a:t> </a:t>
            </a:r>
            <a:r>
              <a:rPr lang="en-US" altLang="zh-CN"/>
              <a:t>or</a:t>
            </a:r>
            <a:r>
              <a:rPr lang="zh-CN" altLang="en-US"/>
              <a:t> </a:t>
            </a:r>
            <a:r>
              <a:rPr lang="en-US" altLang="zh-CN"/>
              <a:t>‘pip’</a:t>
            </a:r>
            <a:r>
              <a:rPr lang="zh-CN" altLang="en-US"/>
              <a:t> </a:t>
            </a:r>
            <a:r>
              <a:rPr lang="en-US" altLang="zh-CN"/>
              <a:t>on</a:t>
            </a:r>
            <a:r>
              <a:rPr lang="zh-CN" altLang="en-US"/>
              <a:t> </a:t>
            </a:r>
            <a:r>
              <a:rPr lang="en-US" altLang="zh-CN"/>
              <a:t>the</a:t>
            </a:r>
            <a:r>
              <a:rPr lang="zh-CN" altLang="en-US"/>
              <a:t> </a:t>
            </a:r>
            <a:r>
              <a:rPr lang="en-US" altLang="zh-CN"/>
              <a:t>oscilloscope</a:t>
            </a:r>
            <a:r>
              <a:rPr lang="zh-CN" altLang="en-US"/>
              <a:t> </a:t>
            </a:r>
            <a:r>
              <a:rPr lang="en-US" altLang="zh-CN"/>
              <a:t>screen</a:t>
            </a:r>
            <a:r>
              <a:rPr lang="zh-CN" altLang="en-US"/>
              <a:t> </a:t>
            </a:r>
            <a:r>
              <a:rPr lang="en-US" altLang="zh-CN"/>
              <a:t>labelled</a:t>
            </a:r>
            <a:r>
              <a:rPr lang="zh-CN" altLang="en-US"/>
              <a:t> </a:t>
            </a:r>
            <a:r>
              <a:rPr lang="en-US" altLang="zh-CN"/>
              <a:t>A,and</a:t>
            </a:r>
            <a:r>
              <a:rPr lang="zh-CN" altLang="en-US"/>
              <a:t> </a:t>
            </a:r>
            <a:r>
              <a:rPr lang="en-US" altLang="zh-CN"/>
              <a:t>if</a:t>
            </a:r>
            <a:r>
              <a:rPr lang="zh-CN" altLang="en-US"/>
              <a:t> </a:t>
            </a:r>
            <a:r>
              <a:rPr lang="en-US" altLang="zh-CN"/>
              <a:t>there</a:t>
            </a:r>
            <a:r>
              <a:rPr lang="zh-CN" altLang="en-US"/>
              <a:t> </a:t>
            </a:r>
            <a:r>
              <a:rPr lang="en-US" altLang="zh-CN"/>
              <a:t>is</a:t>
            </a:r>
            <a:r>
              <a:rPr lang="zh-CN" altLang="en-US"/>
              <a:t> </a:t>
            </a:r>
            <a:r>
              <a:rPr lang="en-US" altLang="zh-CN"/>
              <a:t>no</a:t>
            </a:r>
            <a:r>
              <a:rPr lang="zh-CN" altLang="en-US"/>
              <a:t> </a:t>
            </a:r>
            <a:r>
              <a:rPr lang="en-US" altLang="zh-CN"/>
              <a:t>defect</a:t>
            </a:r>
            <a:r>
              <a:rPr lang="zh-CN" altLang="en-US"/>
              <a:t> </a:t>
            </a:r>
            <a:r>
              <a:rPr lang="en-US" altLang="zh-CN"/>
              <a:t>in</a:t>
            </a:r>
            <a:r>
              <a:rPr lang="zh-CN" altLang="en-US"/>
              <a:t> </a:t>
            </a:r>
            <a:r>
              <a:rPr lang="en-US" altLang="zh-CN"/>
              <a:t>the</a:t>
            </a:r>
            <a:r>
              <a:rPr lang="zh-CN" altLang="en-US"/>
              <a:t> </a:t>
            </a:r>
            <a:r>
              <a:rPr lang="en-US" altLang="zh-CN"/>
              <a:t>specimen</a:t>
            </a:r>
            <a:r>
              <a:rPr lang="zh-CN" altLang="en-US"/>
              <a:t> </a:t>
            </a:r>
            <a:r>
              <a:rPr lang="en-US" altLang="zh-CN"/>
              <a:t>the</a:t>
            </a:r>
            <a:r>
              <a:rPr lang="zh-CN" altLang="en-US"/>
              <a:t> </a:t>
            </a:r>
            <a:r>
              <a:rPr lang="en-US" altLang="zh-CN"/>
              <a:t>‘pip’</a:t>
            </a:r>
            <a:r>
              <a:rPr lang="zh-CN" altLang="en-US"/>
              <a:t> </a:t>
            </a:r>
            <a:r>
              <a:rPr lang="en-US" altLang="zh-CN"/>
              <a:t>of</a:t>
            </a:r>
            <a:r>
              <a:rPr lang="zh-CN" altLang="en-US"/>
              <a:t> </a:t>
            </a:r>
            <a:r>
              <a:rPr lang="en-US" altLang="zh-CN"/>
              <a:t>reflected</a:t>
            </a:r>
            <a:r>
              <a:rPr lang="zh-CN" altLang="en-US"/>
              <a:t> </a:t>
            </a:r>
            <a:r>
              <a:rPr lang="en-US" altLang="zh-CN"/>
              <a:t>pulse</a:t>
            </a:r>
            <a:r>
              <a:rPr lang="zh-CN" altLang="en-US"/>
              <a:t> </a:t>
            </a:r>
            <a:r>
              <a:rPr lang="en-US" altLang="zh-CN"/>
              <a:t>will</a:t>
            </a:r>
            <a:r>
              <a:rPr lang="zh-CN" altLang="en-US"/>
              <a:t> </a:t>
            </a:r>
            <a:r>
              <a:rPr lang="en-US" altLang="zh-CN"/>
              <a:t>appear</a:t>
            </a:r>
            <a:r>
              <a:rPr lang="zh-CN" altLang="en-US"/>
              <a:t> </a:t>
            </a:r>
            <a:r>
              <a:rPr lang="en-US" altLang="zh-CN"/>
              <a:t>at</a:t>
            </a:r>
            <a:r>
              <a:rPr lang="zh-CN" altLang="en-US"/>
              <a:t> </a:t>
            </a:r>
            <a:r>
              <a:rPr lang="en-US" altLang="zh-CN"/>
              <a:t>‘C’</a:t>
            </a:r>
            <a:r>
              <a:rPr lang="zh-CN" altLang="en-US"/>
              <a:t> </a:t>
            </a:r>
            <a:r>
              <a:rPr lang="en-US" altLang="zh-CN"/>
              <a:t>as</a:t>
            </a:r>
            <a:r>
              <a:rPr lang="zh-CN" altLang="en-US"/>
              <a:t> </a:t>
            </a:r>
            <a:r>
              <a:rPr lang="en-US" altLang="zh-CN"/>
              <a:t>shown</a:t>
            </a:r>
            <a:r>
              <a:rPr lang="zh-CN" altLang="en-US"/>
              <a:t> </a:t>
            </a:r>
            <a:r>
              <a:rPr lang="en-US" altLang="zh-CN"/>
              <a:t>in</a:t>
            </a:r>
            <a:r>
              <a:rPr lang="zh-CN" altLang="en-US"/>
              <a:t> </a:t>
            </a:r>
            <a:r>
              <a:rPr lang="en-US" altLang="zh-CN"/>
              <a:t>figure.</a:t>
            </a:r>
            <a:endParaRPr lang="en-US"/>
          </a:p>
        </p:txBody>
      </p:sp>
      <p:pic>
        <p:nvPicPr>
          <p:cNvPr id="16" name="Picture 16">
            <a:extLst>
              <a:ext uri="{FF2B5EF4-FFF2-40B4-BE49-F238E27FC236}">
                <a16:creationId xmlns="" xmlns:a16="http://schemas.microsoft.com/office/drawing/2014/main" id="{02395489-2F7D-DB45-A5CB-AB6FCEAD150E}"/>
              </a:ext>
            </a:extLst>
          </p:cNvPr>
          <p:cNvPicPr>
            <a:picLocks noGrp="1" noChangeAspect="1"/>
          </p:cNvPicPr>
          <p:nvPr>
            <p:ph sz="half" idx="4294967295"/>
          </p:nvPr>
        </p:nvPicPr>
        <p:blipFill>
          <a:blip r:embed="rId2"/>
          <a:stretch>
            <a:fillRect/>
          </a:stretch>
        </p:blipFill>
        <p:spPr>
          <a:xfrm>
            <a:off x="5578475" y="2813050"/>
            <a:ext cx="3565525" cy="2054225"/>
          </a:xfrm>
          <a:prstGeom prst="rect">
            <a:avLst/>
          </a:prstGeom>
        </p:spPr>
      </p:pic>
    </p:spTree>
    <p:extLst>
      <p:ext uri="{BB962C8B-B14F-4D97-AF65-F5344CB8AC3E}">
        <p14:creationId xmlns:p14="http://schemas.microsoft.com/office/powerpoint/2010/main" val="3486704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4EB63F-7145-C84F-A385-BA8BA3DF207B}"/>
              </a:ext>
            </a:extLst>
          </p:cNvPr>
          <p:cNvSpPr>
            <a:spLocks noGrp="1"/>
          </p:cNvSpPr>
          <p:nvPr>
            <p:ph sz="half" idx="4294967295"/>
          </p:nvPr>
        </p:nvSpPr>
        <p:spPr>
          <a:xfrm>
            <a:off x="0" y="2103438"/>
            <a:ext cx="3565525" cy="3748087"/>
          </a:xfrm>
        </p:spPr>
        <p:txBody>
          <a:bodyPr>
            <a:normAutofit fontScale="55000" lnSpcReduction="20000"/>
          </a:bodyPr>
          <a:lstStyle/>
          <a:p>
            <a:r>
              <a:rPr lang="en-US" altLang="zh-CN"/>
              <a:t>If</a:t>
            </a:r>
            <a:r>
              <a:rPr lang="zh-CN" altLang="en-US"/>
              <a:t> </a:t>
            </a:r>
            <a:r>
              <a:rPr lang="en-US" altLang="zh-CN"/>
              <a:t>the</a:t>
            </a:r>
            <a:r>
              <a:rPr lang="zh-CN" altLang="en-US"/>
              <a:t> </a:t>
            </a:r>
            <a:r>
              <a:rPr lang="en-US" altLang="zh-CN"/>
              <a:t>test</a:t>
            </a:r>
            <a:r>
              <a:rPr lang="zh-CN" altLang="en-US"/>
              <a:t> </a:t>
            </a:r>
            <a:r>
              <a:rPr lang="en-US" altLang="zh-CN"/>
              <a:t>specimen</a:t>
            </a:r>
            <a:r>
              <a:rPr lang="zh-CN" altLang="en-US"/>
              <a:t> </a:t>
            </a:r>
            <a:r>
              <a:rPr lang="en-US" altLang="zh-CN"/>
              <a:t>has</a:t>
            </a:r>
            <a:r>
              <a:rPr lang="zh-CN" altLang="en-US"/>
              <a:t> </a:t>
            </a:r>
            <a:r>
              <a:rPr lang="en-US" altLang="zh-CN"/>
              <a:t>a</a:t>
            </a:r>
            <a:r>
              <a:rPr lang="zh-CN" altLang="en-US"/>
              <a:t> </a:t>
            </a:r>
            <a:r>
              <a:rPr lang="en-US" altLang="zh-CN"/>
              <a:t>flaw</a:t>
            </a:r>
            <a:r>
              <a:rPr lang="zh-CN" altLang="en-US"/>
              <a:t> </a:t>
            </a:r>
            <a:r>
              <a:rPr lang="en-US" altLang="zh-CN"/>
              <a:t>within</a:t>
            </a:r>
            <a:r>
              <a:rPr lang="zh-CN" altLang="en-US"/>
              <a:t> </a:t>
            </a:r>
            <a:r>
              <a:rPr lang="en-US" altLang="zh-CN"/>
              <a:t>it,</a:t>
            </a:r>
            <a:r>
              <a:rPr lang="zh-CN" altLang="en-US"/>
              <a:t> </a:t>
            </a:r>
            <a:r>
              <a:rPr lang="en-US" altLang="zh-CN"/>
              <a:t>the</a:t>
            </a:r>
            <a:r>
              <a:rPr lang="zh-CN" altLang="en-US"/>
              <a:t> </a:t>
            </a:r>
            <a:r>
              <a:rPr lang="en-US" altLang="zh-CN"/>
              <a:t>wave</a:t>
            </a:r>
            <a:r>
              <a:rPr lang="zh-CN" altLang="en-US"/>
              <a:t> </a:t>
            </a:r>
            <a:r>
              <a:rPr lang="en-US" altLang="zh-CN"/>
              <a:t>will</a:t>
            </a:r>
            <a:r>
              <a:rPr lang="zh-CN" altLang="en-US"/>
              <a:t> </a:t>
            </a:r>
            <a:r>
              <a:rPr lang="en-US" altLang="zh-CN"/>
              <a:t>get</a:t>
            </a:r>
            <a:r>
              <a:rPr lang="zh-CN" altLang="en-US"/>
              <a:t> </a:t>
            </a:r>
            <a:r>
              <a:rPr lang="en-US" altLang="zh-CN"/>
              <a:t>reflected</a:t>
            </a:r>
            <a:r>
              <a:rPr lang="zh-CN" altLang="en-US"/>
              <a:t> </a:t>
            </a:r>
            <a:r>
              <a:rPr lang="en-US" altLang="zh-CN"/>
              <a:t>back</a:t>
            </a:r>
            <a:r>
              <a:rPr lang="zh-CN" altLang="en-US"/>
              <a:t> </a:t>
            </a:r>
            <a:r>
              <a:rPr lang="en-US" altLang="zh-CN"/>
              <a:t>and</a:t>
            </a:r>
            <a:r>
              <a:rPr lang="zh-CN" altLang="en-US"/>
              <a:t> </a:t>
            </a:r>
            <a:r>
              <a:rPr lang="en-US" altLang="zh-CN"/>
              <a:t>smaller</a:t>
            </a:r>
            <a:r>
              <a:rPr lang="zh-CN" altLang="en-US"/>
              <a:t> </a:t>
            </a:r>
            <a:r>
              <a:rPr lang="en-US" altLang="zh-CN"/>
              <a:t>‘pip’</a:t>
            </a:r>
            <a:r>
              <a:rPr lang="zh-CN" altLang="en-US"/>
              <a:t> </a:t>
            </a:r>
            <a:r>
              <a:rPr lang="en-US" altLang="zh-CN"/>
              <a:t>ofwill</a:t>
            </a:r>
            <a:r>
              <a:rPr lang="zh-CN" altLang="en-US"/>
              <a:t> </a:t>
            </a:r>
            <a:r>
              <a:rPr lang="en-US" altLang="zh-CN"/>
              <a:t>appear</a:t>
            </a:r>
            <a:r>
              <a:rPr lang="zh-CN" altLang="en-US"/>
              <a:t> </a:t>
            </a:r>
            <a:r>
              <a:rPr lang="en-US" altLang="zh-CN"/>
              <a:t>on</a:t>
            </a:r>
            <a:r>
              <a:rPr lang="zh-CN" altLang="en-US"/>
              <a:t> </a:t>
            </a:r>
            <a:r>
              <a:rPr lang="en-US" altLang="zh-CN"/>
              <a:t>the</a:t>
            </a:r>
            <a:r>
              <a:rPr lang="zh-CN" altLang="en-US"/>
              <a:t> </a:t>
            </a:r>
            <a:r>
              <a:rPr lang="en-US" altLang="zh-CN"/>
              <a:t>entire</a:t>
            </a:r>
            <a:r>
              <a:rPr lang="zh-CN" altLang="en-US"/>
              <a:t> </a:t>
            </a:r>
            <a:r>
              <a:rPr lang="en-US" altLang="zh-CN"/>
              <a:t>thickness</a:t>
            </a:r>
            <a:r>
              <a:rPr lang="zh-CN" altLang="en-US"/>
              <a:t> </a:t>
            </a:r>
            <a:r>
              <a:rPr lang="en-US" altLang="zh-CN"/>
              <a:t>as</a:t>
            </a:r>
            <a:r>
              <a:rPr lang="zh-CN" altLang="en-US"/>
              <a:t> </a:t>
            </a:r>
            <a:r>
              <a:rPr lang="en-US" altLang="zh-CN"/>
              <a:t>indicated</a:t>
            </a:r>
            <a:r>
              <a:rPr lang="zh-CN" altLang="en-US"/>
              <a:t> </a:t>
            </a:r>
            <a:r>
              <a:rPr lang="en-US" altLang="zh-CN"/>
              <a:t>by</a:t>
            </a:r>
            <a:r>
              <a:rPr lang="zh-CN" altLang="en-US"/>
              <a:t> </a:t>
            </a:r>
            <a:r>
              <a:rPr lang="en-US" altLang="zh-CN"/>
              <a:t>the</a:t>
            </a:r>
            <a:r>
              <a:rPr lang="zh-CN" altLang="en-US"/>
              <a:t> </a:t>
            </a:r>
            <a:r>
              <a:rPr lang="en-US" altLang="zh-CN"/>
              <a:t>letter</a:t>
            </a:r>
            <a:r>
              <a:rPr lang="zh-CN" altLang="en-US"/>
              <a:t> </a:t>
            </a:r>
            <a:r>
              <a:rPr lang="en-US" altLang="zh-CN"/>
              <a:t>C</a:t>
            </a:r>
            <a:r>
              <a:rPr lang="zh-CN" altLang="en-US"/>
              <a:t> </a:t>
            </a:r>
            <a:r>
              <a:rPr lang="en-US" altLang="zh-CN"/>
              <a:t>in</a:t>
            </a:r>
            <a:r>
              <a:rPr lang="zh-CN" altLang="en-US"/>
              <a:t> </a:t>
            </a:r>
            <a:r>
              <a:rPr lang="en-US" altLang="zh-CN"/>
              <a:t>figure.</a:t>
            </a:r>
            <a:r>
              <a:rPr lang="zh-CN" altLang="en-US"/>
              <a:t> </a:t>
            </a:r>
            <a:endParaRPr lang="en-US" altLang="zh-CN"/>
          </a:p>
          <a:p>
            <a:r>
              <a:rPr lang="en-US" altLang="zh-CN"/>
              <a:t>The</a:t>
            </a:r>
            <a:r>
              <a:rPr lang="zh-CN" altLang="en-US"/>
              <a:t> </a:t>
            </a:r>
            <a:r>
              <a:rPr lang="en-US" altLang="zh-CN"/>
              <a:t>reflected</a:t>
            </a:r>
            <a:r>
              <a:rPr lang="zh-CN" altLang="en-US"/>
              <a:t> </a:t>
            </a:r>
            <a:r>
              <a:rPr lang="en-US" altLang="zh-CN"/>
              <a:t>pulse</a:t>
            </a:r>
            <a:r>
              <a:rPr lang="zh-CN" altLang="en-US"/>
              <a:t> </a:t>
            </a:r>
            <a:r>
              <a:rPr lang="en-US" altLang="zh-CN"/>
              <a:t>from</a:t>
            </a:r>
            <a:r>
              <a:rPr lang="zh-CN" altLang="en-US"/>
              <a:t> </a:t>
            </a:r>
            <a:r>
              <a:rPr lang="en-US" altLang="zh-CN"/>
              <a:t>the</a:t>
            </a:r>
            <a:r>
              <a:rPr lang="zh-CN" altLang="en-US"/>
              <a:t> </a:t>
            </a:r>
            <a:r>
              <a:rPr lang="en-US" altLang="zh-CN"/>
              <a:t>flaw</a:t>
            </a:r>
            <a:r>
              <a:rPr lang="zh-CN" altLang="en-US"/>
              <a:t> </a:t>
            </a:r>
            <a:r>
              <a:rPr lang="en-US" altLang="zh-CN"/>
              <a:t>will</a:t>
            </a:r>
            <a:r>
              <a:rPr lang="zh-CN" altLang="en-US"/>
              <a:t> </a:t>
            </a:r>
            <a:r>
              <a:rPr lang="en-US" altLang="zh-CN"/>
              <a:t>appear</a:t>
            </a:r>
            <a:r>
              <a:rPr lang="zh-CN" altLang="en-US"/>
              <a:t> </a:t>
            </a:r>
            <a:r>
              <a:rPr lang="en-US" altLang="zh-CN"/>
              <a:t>as</a:t>
            </a:r>
            <a:r>
              <a:rPr lang="zh-CN" altLang="en-US"/>
              <a:t> </a:t>
            </a:r>
            <a:r>
              <a:rPr lang="en-US" altLang="zh-CN"/>
              <a:t>a</a:t>
            </a:r>
            <a:r>
              <a:rPr lang="zh-CN" altLang="en-US"/>
              <a:t> </a:t>
            </a:r>
            <a:r>
              <a:rPr lang="en-US" altLang="zh-CN"/>
              <a:t>smaller</a:t>
            </a:r>
            <a:r>
              <a:rPr lang="zh-CN" altLang="en-US"/>
              <a:t> </a:t>
            </a:r>
            <a:r>
              <a:rPr lang="en-US" altLang="zh-CN"/>
              <a:t>‘pip’</a:t>
            </a:r>
            <a:r>
              <a:rPr lang="zh-CN" altLang="en-US"/>
              <a:t> </a:t>
            </a:r>
            <a:r>
              <a:rPr lang="en-US" altLang="zh-CN"/>
              <a:t>between</a:t>
            </a:r>
            <a:r>
              <a:rPr lang="zh-CN" altLang="en-US"/>
              <a:t> </a:t>
            </a:r>
            <a:r>
              <a:rPr lang="en-US" altLang="zh-CN"/>
              <a:t>the</a:t>
            </a:r>
            <a:r>
              <a:rPr lang="zh-CN" altLang="en-US"/>
              <a:t> </a:t>
            </a:r>
            <a:r>
              <a:rPr lang="en-US" altLang="zh-CN"/>
              <a:t>other</a:t>
            </a:r>
            <a:r>
              <a:rPr lang="zh-CN" altLang="en-US"/>
              <a:t> </a:t>
            </a:r>
            <a:r>
              <a:rPr lang="en-US" altLang="zh-CN"/>
              <a:t>two</a:t>
            </a:r>
            <a:r>
              <a:rPr lang="zh-CN" altLang="en-US"/>
              <a:t> </a:t>
            </a:r>
            <a:r>
              <a:rPr lang="en-US" altLang="zh-CN"/>
              <a:t>,</a:t>
            </a:r>
            <a:r>
              <a:rPr lang="zh-CN" altLang="en-US"/>
              <a:t> </a:t>
            </a:r>
            <a:r>
              <a:rPr lang="en-US" altLang="zh-CN"/>
              <a:t>i.e.,one</a:t>
            </a:r>
            <a:r>
              <a:rPr lang="zh-CN" altLang="en-US"/>
              <a:t> </a:t>
            </a:r>
            <a:r>
              <a:rPr lang="en-US" altLang="zh-CN"/>
              <a:t>from</a:t>
            </a:r>
            <a:r>
              <a:rPr lang="zh-CN" altLang="en-US"/>
              <a:t> </a:t>
            </a:r>
            <a:r>
              <a:rPr lang="en-US" altLang="zh-CN"/>
              <a:t>top</a:t>
            </a:r>
            <a:r>
              <a:rPr lang="zh-CN" altLang="en-US"/>
              <a:t> </a:t>
            </a:r>
            <a:r>
              <a:rPr lang="en-US" altLang="zh-CN"/>
              <a:t>and</a:t>
            </a:r>
            <a:r>
              <a:rPr lang="zh-CN" altLang="en-US"/>
              <a:t>  </a:t>
            </a:r>
            <a:r>
              <a:rPr lang="en-US" altLang="zh-CN"/>
              <a:t>the</a:t>
            </a:r>
            <a:r>
              <a:rPr lang="zh-CN" altLang="en-US"/>
              <a:t> </a:t>
            </a:r>
            <a:r>
              <a:rPr lang="en-US" altLang="zh-CN"/>
              <a:t>other</a:t>
            </a:r>
            <a:r>
              <a:rPr lang="zh-CN" altLang="en-US"/>
              <a:t> </a:t>
            </a:r>
            <a:r>
              <a:rPr lang="en-US" altLang="zh-CN"/>
              <a:t>from</a:t>
            </a:r>
            <a:r>
              <a:rPr lang="zh-CN" altLang="en-US"/>
              <a:t> </a:t>
            </a:r>
            <a:r>
              <a:rPr lang="en-US" altLang="zh-CN"/>
              <a:t>bottom.Scince</a:t>
            </a:r>
            <a:r>
              <a:rPr lang="zh-CN" altLang="en-US"/>
              <a:t> </a:t>
            </a:r>
            <a:r>
              <a:rPr lang="en-US" altLang="zh-CN"/>
              <a:t>the</a:t>
            </a:r>
            <a:r>
              <a:rPr lang="zh-CN" altLang="en-US"/>
              <a:t> </a:t>
            </a:r>
            <a:r>
              <a:rPr lang="en-US" altLang="zh-CN"/>
              <a:t>distance</a:t>
            </a:r>
            <a:r>
              <a:rPr lang="zh-CN" altLang="en-US"/>
              <a:t> </a:t>
            </a:r>
            <a:r>
              <a:rPr lang="en-US" altLang="zh-CN"/>
              <a:t>between</a:t>
            </a:r>
            <a:r>
              <a:rPr lang="zh-CN" altLang="en-US"/>
              <a:t> </a:t>
            </a:r>
            <a:r>
              <a:rPr lang="en-US" altLang="zh-CN"/>
              <a:t>the</a:t>
            </a:r>
            <a:r>
              <a:rPr lang="zh-CN" altLang="en-US"/>
              <a:t> </a:t>
            </a:r>
            <a:r>
              <a:rPr lang="en-US" altLang="zh-CN"/>
              <a:t>pips</a:t>
            </a:r>
            <a:r>
              <a:rPr lang="zh-CN" altLang="en-US"/>
              <a:t> </a:t>
            </a:r>
            <a:r>
              <a:rPr lang="en-US" altLang="zh-CN"/>
              <a:t>on</a:t>
            </a:r>
            <a:r>
              <a:rPr lang="zh-CN" altLang="en-US"/>
              <a:t> </a:t>
            </a:r>
            <a:r>
              <a:rPr lang="en-US" altLang="zh-CN"/>
              <a:t>screen</a:t>
            </a:r>
            <a:r>
              <a:rPr lang="zh-CN" altLang="en-US"/>
              <a:t> </a:t>
            </a:r>
            <a:r>
              <a:rPr lang="en-US" altLang="zh-CN"/>
              <a:t>represnts</a:t>
            </a:r>
            <a:r>
              <a:rPr lang="zh-CN" altLang="en-US"/>
              <a:t> </a:t>
            </a:r>
            <a:r>
              <a:rPr lang="en-US" altLang="zh-CN"/>
              <a:t>elapsed</a:t>
            </a:r>
            <a:r>
              <a:rPr lang="zh-CN" altLang="en-US"/>
              <a:t> </a:t>
            </a:r>
            <a:r>
              <a:rPr lang="en-US" altLang="zh-CN"/>
              <a:t>time</a:t>
            </a:r>
            <a:r>
              <a:rPr lang="zh-CN" altLang="en-US"/>
              <a:t> </a:t>
            </a:r>
            <a:r>
              <a:rPr lang="en-US" altLang="zh-CN"/>
              <a:t>of</a:t>
            </a:r>
            <a:r>
              <a:rPr lang="zh-CN" altLang="en-US"/>
              <a:t> </a:t>
            </a:r>
            <a:r>
              <a:rPr lang="en-US" altLang="zh-CN"/>
              <a:t>the</a:t>
            </a:r>
            <a:r>
              <a:rPr lang="zh-CN" altLang="en-US"/>
              <a:t> </a:t>
            </a:r>
            <a:r>
              <a:rPr lang="en-US" altLang="zh-CN"/>
              <a:t>reflected</a:t>
            </a:r>
            <a:r>
              <a:rPr lang="zh-CN" altLang="en-US"/>
              <a:t> </a:t>
            </a:r>
            <a:r>
              <a:rPr lang="en-US" altLang="zh-CN"/>
              <a:t>pulse,the</a:t>
            </a:r>
            <a:r>
              <a:rPr lang="zh-CN" altLang="en-US"/>
              <a:t> </a:t>
            </a:r>
            <a:r>
              <a:rPr lang="en-US" altLang="zh-CN"/>
              <a:t>distance</a:t>
            </a:r>
            <a:r>
              <a:rPr lang="zh-CN" altLang="en-US"/>
              <a:t> </a:t>
            </a:r>
            <a:r>
              <a:rPr lang="en-US" altLang="zh-CN"/>
              <a:t>to</a:t>
            </a:r>
            <a:r>
              <a:rPr lang="zh-CN" altLang="en-US"/>
              <a:t> </a:t>
            </a:r>
            <a:r>
              <a:rPr lang="en-US" altLang="zh-CN"/>
              <a:t>a</a:t>
            </a:r>
            <a:r>
              <a:rPr lang="zh-CN" altLang="en-US"/>
              <a:t> </a:t>
            </a:r>
            <a:r>
              <a:rPr lang="en-US" altLang="zh-CN"/>
              <a:t>flaw</a:t>
            </a:r>
            <a:r>
              <a:rPr lang="zh-CN" altLang="en-US"/>
              <a:t> </a:t>
            </a:r>
            <a:r>
              <a:rPr lang="en-US" altLang="zh-CN"/>
              <a:t>can</a:t>
            </a:r>
            <a:r>
              <a:rPr lang="zh-CN" altLang="en-US"/>
              <a:t> </a:t>
            </a:r>
            <a:r>
              <a:rPr lang="en-US" altLang="zh-CN"/>
              <a:t>be</a:t>
            </a:r>
            <a:r>
              <a:rPr lang="zh-CN" altLang="en-US"/>
              <a:t> </a:t>
            </a:r>
            <a:r>
              <a:rPr lang="en-US" altLang="zh-CN"/>
              <a:t>accurately</a:t>
            </a:r>
            <a:r>
              <a:rPr lang="zh-CN" altLang="en-US"/>
              <a:t> </a:t>
            </a:r>
            <a:r>
              <a:rPr lang="en-US" altLang="zh-CN"/>
              <a:t>measured.</a:t>
            </a:r>
            <a:endParaRPr lang="en-US"/>
          </a:p>
        </p:txBody>
      </p:sp>
      <p:pic>
        <p:nvPicPr>
          <p:cNvPr id="5" name="Picture 5">
            <a:extLst>
              <a:ext uri="{FF2B5EF4-FFF2-40B4-BE49-F238E27FC236}">
                <a16:creationId xmlns="" xmlns:a16="http://schemas.microsoft.com/office/drawing/2014/main" id="{2B26512C-B8DB-0445-BAAE-23943241B3AD}"/>
              </a:ext>
            </a:extLst>
          </p:cNvPr>
          <p:cNvPicPr>
            <a:picLocks noGrp="1" noChangeAspect="1"/>
          </p:cNvPicPr>
          <p:nvPr>
            <p:ph sz="half" idx="4294967295"/>
          </p:nvPr>
        </p:nvPicPr>
        <p:blipFill>
          <a:blip r:embed="rId2"/>
          <a:stretch>
            <a:fillRect/>
          </a:stretch>
        </p:blipFill>
        <p:spPr>
          <a:xfrm>
            <a:off x="5578475" y="2590800"/>
            <a:ext cx="3565525" cy="2500313"/>
          </a:xfrm>
          <a:prstGeom prst="rect">
            <a:avLst/>
          </a:prstGeom>
        </p:spPr>
      </p:pic>
    </p:spTree>
    <p:extLst>
      <p:ext uri="{BB962C8B-B14F-4D97-AF65-F5344CB8AC3E}">
        <p14:creationId xmlns:p14="http://schemas.microsoft.com/office/powerpoint/2010/main" val="1688735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314752-604C-D448-B822-0AADAE0EC74E}"/>
              </a:ext>
            </a:extLst>
          </p:cNvPr>
          <p:cNvSpPr>
            <a:spLocks noGrp="1"/>
          </p:cNvSpPr>
          <p:nvPr>
            <p:ph type="title" idx="4294967295"/>
          </p:nvPr>
        </p:nvSpPr>
        <p:spPr>
          <a:xfrm>
            <a:off x="0" y="642938"/>
            <a:ext cx="7543800" cy="1371600"/>
          </a:xfrm>
        </p:spPr>
        <p:txBody>
          <a:bodyPr/>
          <a:lstStyle/>
          <a:p>
            <a:pPr algn="ctr"/>
            <a:r>
              <a:rPr lang="en-US" altLang="zh-CN"/>
              <a:t>ULTRASONIC</a:t>
            </a:r>
            <a:r>
              <a:rPr lang="zh-CN" altLang="en-US"/>
              <a:t> </a:t>
            </a:r>
            <a:r>
              <a:rPr lang="en-US" altLang="zh-CN"/>
              <a:t>FLAW</a:t>
            </a:r>
            <a:r>
              <a:rPr lang="zh-CN" altLang="en-US"/>
              <a:t> </a:t>
            </a:r>
            <a:r>
              <a:rPr lang="en-US" altLang="zh-CN"/>
              <a:t>DETECTOR</a:t>
            </a:r>
            <a:endParaRPr lang="en-US"/>
          </a:p>
        </p:txBody>
      </p:sp>
      <p:sp>
        <p:nvSpPr>
          <p:cNvPr id="3" name="Content Placeholder 2">
            <a:extLst>
              <a:ext uri="{FF2B5EF4-FFF2-40B4-BE49-F238E27FC236}">
                <a16:creationId xmlns="" xmlns:a16="http://schemas.microsoft.com/office/drawing/2014/main" id="{878E0070-34D5-224D-A749-2E844E92F41D}"/>
              </a:ext>
            </a:extLst>
          </p:cNvPr>
          <p:cNvSpPr>
            <a:spLocks noGrp="1"/>
          </p:cNvSpPr>
          <p:nvPr>
            <p:ph idx="4294967295"/>
          </p:nvPr>
        </p:nvSpPr>
        <p:spPr>
          <a:xfrm>
            <a:off x="0" y="2103438"/>
            <a:ext cx="7543800" cy="3932237"/>
          </a:xfrm>
        </p:spPr>
        <p:txBody>
          <a:bodyPr/>
          <a:lstStyle/>
          <a:p>
            <a:r>
              <a:rPr lang="en-US" altLang="zh-CN"/>
              <a:t>The</a:t>
            </a:r>
            <a:r>
              <a:rPr lang="zh-CN" altLang="en-US"/>
              <a:t> </a:t>
            </a:r>
            <a:r>
              <a:rPr lang="en-US" altLang="zh-CN"/>
              <a:t>through</a:t>
            </a:r>
            <a:r>
              <a:rPr lang="zh-CN" altLang="en-US"/>
              <a:t> </a:t>
            </a:r>
            <a:r>
              <a:rPr lang="en-US" altLang="zh-CN"/>
              <a:t>yransmission</a:t>
            </a:r>
            <a:r>
              <a:rPr lang="zh-CN" altLang="en-US"/>
              <a:t> </a:t>
            </a:r>
            <a:r>
              <a:rPr lang="en-US" altLang="zh-CN"/>
              <a:t>system</a:t>
            </a:r>
            <a:r>
              <a:rPr lang="zh-CN" altLang="en-US"/>
              <a:t> </a:t>
            </a:r>
            <a:r>
              <a:rPr lang="en-US" altLang="zh-CN"/>
              <a:t>requires</a:t>
            </a:r>
            <a:r>
              <a:rPr lang="zh-CN" altLang="en-US"/>
              <a:t> </a:t>
            </a:r>
            <a:r>
              <a:rPr lang="en-US" altLang="zh-CN"/>
              <a:t>the</a:t>
            </a:r>
            <a:r>
              <a:rPr lang="zh-CN" altLang="en-US"/>
              <a:t> </a:t>
            </a:r>
            <a:r>
              <a:rPr lang="en-US" altLang="zh-CN"/>
              <a:t>use</a:t>
            </a:r>
            <a:r>
              <a:rPr lang="zh-CN" altLang="en-US"/>
              <a:t> </a:t>
            </a:r>
            <a:r>
              <a:rPr lang="en-US" altLang="zh-CN"/>
              <a:t>of</a:t>
            </a:r>
            <a:r>
              <a:rPr lang="zh-CN" altLang="en-US"/>
              <a:t> </a:t>
            </a:r>
            <a:r>
              <a:rPr lang="en-US" altLang="zh-CN"/>
              <a:t>two</a:t>
            </a:r>
            <a:r>
              <a:rPr lang="zh-CN" altLang="en-US"/>
              <a:t> </a:t>
            </a:r>
            <a:r>
              <a:rPr lang="en-US" altLang="zh-CN"/>
              <a:t>transdusers,one</a:t>
            </a:r>
            <a:r>
              <a:rPr lang="zh-CN" altLang="en-US"/>
              <a:t> </a:t>
            </a:r>
            <a:r>
              <a:rPr lang="en-US" altLang="zh-CN"/>
              <a:t>for</a:t>
            </a:r>
            <a:r>
              <a:rPr lang="zh-CN" altLang="en-US"/>
              <a:t> </a:t>
            </a:r>
            <a:r>
              <a:rPr lang="en-US" altLang="zh-CN"/>
              <a:t>transmitting</a:t>
            </a:r>
            <a:r>
              <a:rPr lang="zh-CN" altLang="en-US"/>
              <a:t> </a:t>
            </a:r>
            <a:r>
              <a:rPr lang="en-US" altLang="zh-CN"/>
              <a:t>or</a:t>
            </a:r>
            <a:r>
              <a:rPr lang="zh-CN" altLang="en-US"/>
              <a:t> </a:t>
            </a:r>
            <a:r>
              <a:rPr lang="en-US" altLang="zh-CN"/>
              <a:t>sending</a:t>
            </a:r>
            <a:r>
              <a:rPr lang="zh-CN" altLang="en-US"/>
              <a:t> </a:t>
            </a:r>
            <a:r>
              <a:rPr lang="en-US" altLang="zh-CN"/>
              <a:t>the</a:t>
            </a:r>
            <a:r>
              <a:rPr lang="zh-CN" altLang="en-US"/>
              <a:t> </a:t>
            </a:r>
            <a:r>
              <a:rPr lang="en-US" altLang="zh-CN"/>
              <a:t>sound</a:t>
            </a:r>
            <a:r>
              <a:rPr lang="zh-CN" altLang="en-US"/>
              <a:t> </a:t>
            </a:r>
            <a:r>
              <a:rPr lang="en-US" altLang="zh-CN"/>
              <a:t>waves,and</a:t>
            </a:r>
            <a:r>
              <a:rPr lang="zh-CN" altLang="en-US"/>
              <a:t> </a:t>
            </a:r>
            <a:r>
              <a:rPr lang="en-US" altLang="zh-CN"/>
              <a:t>the</a:t>
            </a:r>
            <a:r>
              <a:rPr lang="zh-CN" altLang="en-US"/>
              <a:t> </a:t>
            </a:r>
            <a:r>
              <a:rPr lang="en-US" altLang="zh-CN"/>
              <a:t>other</a:t>
            </a:r>
            <a:r>
              <a:rPr lang="zh-CN" altLang="en-US"/>
              <a:t> </a:t>
            </a:r>
            <a:r>
              <a:rPr lang="en-US" altLang="zh-CN"/>
              <a:t>for</a:t>
            </a:r>
            <a:r>
              <a:rPr lang="zh-CN" altLang="en-US"/>
              <a:t> </a:t>
            </a:r>
            <a:r>
              <a:rPr lang="en-US" altLang="zh-CN"/>
              <a:t>receiving</a:t>
            </a:r>
            <a:r>
              <a:rPr lang="zh-CN" altLang="en-US"/>
              <a:t> </a:t>
            </a:r>
            <a:r>
              <a:rPr lang="en-US" altLang="zh-CN"/>
              <a:t>the</a:t>
            </a:r>
            <a:r>
              <a:rPr lang="zh-CN" altLang="en-US"/>
              <a:t> </a:t>
            </a:r>
            <a:r>
              <a:rPr lang="en-US" altLang="zh-CN"/>
              <a:t>sound</a:t>
            </a:r>
            <a:r>
              <a:rPr lang="zh-CN" altLang="en-US"/>
              <a:t> </a:t>
            </a:r>
            <a:r>
              <a:rPr lang="en-US" altLang="zh-CN"/>
              <a:t>waves,as</a:t>
            </a:r>
            <a:r>
              <a:rPr lang="zh-CN" altLang="en-US"/>
              <a:t> </a:t>
            </a:r>
            <a:r>
              <a:rPr lang="en-US" altLang="zh-CN"/>
              <a:t>shown</a:t>
            </a:r>
            <a:r>
              <a:rPr lang="zh-CN" altLang="en-US"/>
              <a:t> </a:t>
            </a:r>
            <a:r>
              <a:rPr lang="en-US" altLang="zh-CN"/>
              <a:t>in</a:t>
            </a:r>
            <a:r>
              <a:rPr lang="zh-CN" altLang="en-US"/>
              <a:t> </a:t>
            </a:r>
            <a:r>
              <a:rPr lang="en-US" altLang="zh-CN"/>
              <a:t>figure.</a:t>
            </a:r>
            <a:endParaRPr lang="en-US"/>
          </a:p>
        </p:txBody>
      </p:sp>
      <p:pic>
        <p:nvPicPr>
          <p:cNvPr id="5" name="Picture 5">
            <a:extLst>
              <a:ext uri="{FF2B5EF4-FFF2-40B4-BE49-F238E27FC236}">
                <a16:creationId xmlns="" xmlns:a16="http://schemas.microsoft.com/office/drawing/2014/main" id="{820C7D7A-2423-3848-B364-D7117E7435B8}"/>
              </a:ext>
            </a:extLst>
          </p:cNvPr>
          <p:cNvPicPr>
            <a:picLocks noChangeAspect="1"/>
          </p:cNvPicPr>
          <p:nvPr/>
        </p:nvPicPr>
        <p:blipFill>
          <a:blip r:embed="rId2"/>
          <a:stretch>
            <a:fillRect/>
          </a:stretch>
        </p:blipFill>
        <p:spPr>
          <a:xfrm>
            <a:off x="1909750" y="3075967"/>
            <a:ext cx="5324500" cy="2615561"/>
          </a:xfrm>
          <a:prstGeom prst="rect">
            <a:avLst/>
          </a:prstGeom>
        </p:spPr>
      </p:pic>
    </p:spTree>
    <p:extLst>
      <p:ext uri="{BB962C8B-B14F-4D97-AF65-F5344CB8AC3E}">
        <p14:creationId xmlns:p14="http://schemas.microsoft.com/office/powerpoint/2010/main" val="4099913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BFB4EA-10C1-564C-85D3-173D614F2EE2}"/>
              </a:ext>
            </a:extLst>
          </p:cNvPr>
          <p:cNvSpPr>
            <a:spLocks noGrp="1"/>
          </p:cNvSpPr>
          <p:nvPr>
            <p:ph idx="4294967295"/>
          </p:nvPr>
        </p:nvSpPr>
        <p:spPr>
          <a:xfrm>
            <a:off x="0" y="2103438"/>
            <a:ext cx="7543800" cy="3932237"/>
          </a:xfrm>
        </p:spPr>
        <p:txBody>
          <a:bodyPr>
            <a:normAutofit fontScale="70000" lnSpcReduction="20000"/>
          </a:bodyPr>
          <a:lstStyle/>
          <a:p>
            <a:r>
              <a:rPr lang="en-US" altLang="zh-CN"/>
              <a:t>The</a:t>
            </a:r>
            <a:r>
              <a:rPr lang="zh-CN" altLang="en-US"/>
              <a:t> </a:t>
            </a:r>
            <a:r>
              <a:rPr lang="en-US" altLang="zh-CN"/>
              <a:t>pulse</a:t>
            </a:r>
            <a:r>
              <a:rPr lang="zh-CN" altLang="en-US"/>
              <a:t> </a:t>
            </a:r>
            <a:r>
              <a:rPr lang="en-US" altLang="zh-CN"/>
              <a:t>of</a:t>
            </a:r>
            <a:r>
              <a:rPr lang="zh-CN" altLang="en-US"/>
              <a:t> </a:t>
            </a:r>
            <a:r>
              <a:rPr lang="en-US" altLang="zh-CN"/>
              <a:t>ultrasonic</a:t>
            </a:r>
            <a:r>
              <a:rPr lang="zh-CN" altLang="en-US"/>
              <a:t> </a:t>
            </a:r>
            <a:r>
              <a:rPr lang="en-US" altLang="zh-CN"/>
              <a:t>waves</a:t>
            </a:r>
            <a:r>
              <a:rPr lang="zh-CN" altLang="en-US"/>
              <a:t> </a:t>
            </a:r>
            <a:r>
              <a:rPr lang="en-US" altLang="zh-CN"/>
              <a:t>are</a:t>
            </a:r>
            <a:r>
              <a:rPr lang="zh-CN" altLang="en-US"/>
              <a:t> </a:t>
            </a:r>
            <a:r>
              <a:rPr lang="en-US" altLang="zh-CN"/>
              <a:t>transmitted</a:t>
            </a:r>
            <a:r>
              <a:rPr lang="zh-CN" altLang="en-US"/>
              <a:t> </a:t>
            </a:r>
            <a:r>
              <a:rPr lang="en-US" altLang="zh-CN"/>
              <a:t>into</a:t>
            </a:r>
            <a:r>
              <a:rPr lang="zh-CN" altLang="en-US"/>
              <a:t> </a:t>
            </a:r>
            <a:r>
              <a:rPr lang="en-US" altLang="zh-CN"/>
              <a:t>and</a:t>
            </a:r>
            <a:r>
              <a:rPr lang="zh-CN" altLang="en-US"/>
              <a:t> </a:t>
            </a:r>
            <a:r>
              <a:rPr lang="en-US" altLang="zh-CN"/>
              <a:t>through</a:t>
            </a:r>
            <a:r>
              <a:rPr lang="zh-CN" altLang="en-US"/>
              <a:t> </a:t>
            </a:r>
            <a:r>
              <a:rPr lang="en-US" altLang="zh-CN"/>
              <a:t>the</a:t>
            </a:r>
            <a:r>
              <a:rPr lang="zh-CN" altLang="en-US"/>
              <a:t> </a:t>
            </a:r>
            <a:r>
              <a:rPr lang="en-US" altLang="zh-CN"/>
              <a:t>material.</a:t>
            </a:r>
            <a:r>
              <a:rPr lang="zh-CN" altLang="en-US"/>
              <a:t> </a:t>
            </a:r>
            <a:endParaRPr lang="en-US" altLang="zh-CN"/>
          </a:p>
          <a:p>
            <a:r>
              <a:rPr lang="en-US" altLang="zh-CN"/>
              <a:t>The</a:t>
            </a:r>
            <a:r>
              <a:rPr lang="zh-CN" altLang="en-US"/>
              <a:t> </a:t>
            </a:r>
            <a:r>
              <a:rPr lang="en-US" altLang="zh-CN"/>
              <a:t>transmitted</a:t>
            </a:r>
            <a:r>
              <a:rPr lang="zh-CN" altLang="en-US"/>
              <a:t> </a:t>
            </a:r>
            <a:r>
              <a:rPr lang="en-US" altLang="zh-CN"/>
              <a:t>ultrasonic</a:t>
            </a:r>
            <a:r>
              <a:rPr lang="zh-CN" altLang="en-US"/>
              <a:t> </a:t>
            </a:r>
            <a:r>
              <a:rPr lang="en-US" altLang="zh-CN"/>
              <a:t>wavez</a:t>
            </a:r>
            <a:r>
              <a:rPr lang="zh-CN" altLang="en-US"/>
              <a:t> </a:t>
            </a:r>
            <a:r>
              <a:rPr lang="en-US" altLang="zh-CN"/>
              <a:t>get</a:t>
            </a:r>
            <a:r>
              <a:rPr lang="zh-CN" altLang="en-US"/>
              <a:t> </a:t>
            </a:r>
            <a:r>
              <a:rPr lang="en-US" altLang="zh-CN"/>
              <a:t>reflected</a:t>
            </a:r>
            <a:r>
              <a:rPr lang="zh-CN" altLang="en-US"/>
              <a:t> </a:t>
            </a:r>
            <a:r>
              <a:rPr lang="en-US" altLang="zh-CN"/>
              <a:t>When</a:t>
            </a:r>
            <a:r>
              <a:rPr lang="zh-CN" altLang="en-US"/>
              <a:t> </a:t>
            </a:r>
            <a:r>
              <a:rPr lang="en-US" altLang="zh-CN"/>
              <a:t>they</a:t>
            </a:r>
            <a:r>
              <a:rPr lang="zh-CN" altLang="en-US"/>
              <a:t> </a:t>
            </a:r>
            <a:r>
              <a:rPr lang="en-US" altLang="zh-CN"/>
              <a:t>encounter</a:t>
            </a:r>
            <a:r>
              <a:rPr lang="zh-CN" altLang="en-US"/>
              <a:t> </a:t>
            </a:r>
            <a:r>
              <a:rPr lang="en-US" altLang="zh-CN"/>
              <a:t>a</a:t>
            </a:r>
            <a:r>
              <a:rPr lang="zh-CN" altLang="en-US"/>
              <a:t> </a:t>
            </a:r>
            <a:r>
              <a:rPr lang="en-US" altLang="zh-CN"/>
              <a:t>crack</a:t>
            </a:r>
            <a:r>
              <a:rPr lang="zh-CN" altLang="en-US"/>
              <a:t> </a:t>
            </a:r>
            <a:r>
              <a:rPr lang="en-US" altLang="zh-CN"/>
              <a:t>or</a:t>
            </a:r>
            <a:r>
              <a:rPr lang="zh-CN" altLang="en-US"/>
              <a:t> </a:t>
            </a:r>
            <a:r>
              <a:rPr lang="en-US" altLang="zh-CN"/>
              <a:t>cavities</a:t>
            </a:r>
            <a:r>
              <a:rPr lang="zh-CN" altLang="en-US"/>
              <a:t> </a:t>
            </a:r>
            <a:r>
              <a:rPr lang="en-US" altLang="zh-CN"/>
              <a:t>in</a:t>
            </a:r>
            <a:r>
              <a:rPr lang="zh-CN" altLang="en-US"/>
              <a:t> </a:t>
            </a:r>
            <a:r>
              <a:rPr lang="en-US" altLang="zh-CN"/>
              <a:t>the</a:t>
            </a:r>
            <a:r>
              <a:rPr lang="zh-CN" altLang="en-US"/>
              <a:t> </a:t>
            </a:r>
            <a:r>
              <a:rPr lang="en-US" altLang="zh-CN"/>
              <a:t>interior</a:t>
            </a:r>
            <a:r>
              <a:rPr lang="zh-CN" altLang="en-US"/>
              <a:t> </a:t>
            </a:r>
            <a:r>
              <a:rPr lang="en-US" altLang="zh-CN"/>
              <a:t>of</a:t>
            </a:r>
            <a:r>
              <a:rPr lang="zh-CN" altLang="en-US"/>
              <a:t> </a:t>
            </a:r>
            <a:r>
              <a:rPr lang="en-US" altLang="zh-CN"/>
              <a:t>the</a:t>
            </a:r>
            <a:r>
              <a:rPr lang="zh-CN" altLang="en-US"/>
              <a:t> </a:t>
            </a:r>
            <a:r>
              <a:rPr lang="en-US" altLang="zh-CN"/>
              <a:t>metal</a:t>
            </a:r>
            <a:r>
              <a:rPr lang="zh-CN" altLang="en-US"/>
              <a:t> </a:t>
            </a:r>
            <a:r>
              <a:rPr lang="en-US" altLang="zh-CN"/>
              <a:t>block.</a:t>
            </a:r>
            <a:r>
              <a:rPr lang="zh-CN" altLang="en-US"/>
              <a:t> </a:t>
            </a:r>
            <a:endParaRPr lang="en-US" altLang="zh-CN"/>
          </a:p>
          <a:p>
            <a:r>
              <a:rPr lang="en-US" altLang="zh-CN"/>
              <a:t>The</a:t>
            </a:r>
            <a:r>
              <a:rPr lang="zh-CN" altLang="en-US"/>
              <a:t> </a:t>
            </a:r>
            <a:r>
              <a:rPr lang="en-US" altLang="zh-CN"/>
              <a:t>reflected</a:t>
            </a:r>
            <a:r>
              <a:rPr lang="zh-CN" altLang="en-US"/>
              <a:t> </a:t>
            </a:r>
            <a:r>
              <a:rPr lang="en-US" altLang="zh-CN"/>
              <a:t>pulse</a:t>
            </a:r>
            <a:r>
              <a:rPr lang="zh-CN" altLang="en-US"/>
              <a:t> </a:t>
            </a:r>
            <a:r>
              <a:rPr lang="en-US" altLang="zh-CN"/>
              <a:t>is</a:t>
            </a:r>
            <a:r>
              <a:rPr lang="zh-CN" altLang="en-US"/>
              <a:t> </a:t>
            </a:r>
            <a:r>
              <a:rPr lang="en-US" altLang="zh-CN"/>
              <a:t>received</a:t>
            </a:r>
            <a:r>
              <a:rPr lang="zh-CN" altLang="en-US"/>
              <a:t> </a:t>
            </a:r>
            <a:r>
              <a:rPr lang="en-US" altLang="zh-CN"/>
              <a:t>by</a:t>
            </a:r>
            <a:r>
              <a:rPr lang="zh-CN" altLang="en-US"/>
              <a:t> </a:t>
            </a:r>
            <a:r>
              <a:rPr lang="en-US" altLang="zh-CN"/>
              <a:t>the</a:t>
            </a:r>
            <a:r>
              <a:rPr lang="zh-CN" altLang="en-US"/>
              <a:t> </a:t>
            </a:r>
            <a:r>
              <a:rPr lang="en-US" altLang="zh-CN"/>
              <a:t>receiving</a:t>
            </a:r>
            <a:r>
              <a:rPr lang="zh-CN" altLang="en-US"/>
              <a:t> </a:t>
            </a:r>
            <a:r>
              <a:rPr lang="en-US" altLang="zh-CN"/>
              <a:t>transducer</a:t>
            </a:r>
            <a:r>
              <a:rPr lang="zh-CN" altLang="en-US"/>
              <a:t> </a:t>
            </a:r>
            <a:r>
              <a:rPr lang="en-US" altLang="zh-CN"/>
              <a:t>in</a:t>
            </a:r>
            <a:r>
              <a:rPr lang="zh-CN" altLang="en-US"/>
              <a:t> </a:t>
            </a:r>
            <a:r>
              <a:rPr lang="en-US" altLang="zh-CN"/>
              <a:t>the</a:t>
            </a:r>
            <a:r>
              <a:rPr lang="zh-CN" altLang="en-US"/>
              <a:t> </a:t>
            </a:r>
            <a:r>
              <a:rPr lang="en-US" altLang="zh-CN"/>
              <a:t>form</a:t>
            </a:r>
            <a:r>
              <a:rPr lang="zh-CN" altLang="en-US"/>
              <a:t> </a:t>
            </a:r>
            <a:r>
              <a:rPr lang="en-US" altLang="zh-CN"/>
              <a:t>of</a:t>
            </a:r>
            <a:r>
              <a:rPr lang="zh-CN" altLang="en-US"/>
              <a:t> </a:t>
            </a:r>
            <a:r>
              <a:rPr lang="en-US" altLang="zh-CN"/>
              <a:t>a</a:t>
            </a:r>
            <a:r>
              <a:rPr lang="zh-CN" altLang="en-US"/>
              <a:t> </a:t>
            </a:r>
            <a:r>
              <a:rPr lang="en-US" altLang="zh-CN"/>
              <a:t>sound</a:t>
            </a:r>
            <a:r>
              <a:rPr lang="zh-CN" altLang="en-US"/>
              <a:t> </a:t>
            </a:r>
            <a:r>
              <a:rPr lang="en-US" altLang="zh-CN"/>
              <a:t>wave</a:t>
            </a:r>
            <a:r>
              <a:rPr lang="zh-CN" altLang="en-US"/>
              <a:t> </a:t>
            </a:r>
            <a:r>
              <a:rPr lang="en-US" altLang="zh-CN"/>
              <a:t>and</a:t>
            </a:r>
            <a:r>
              <a:rPr lang="zh-CN" altLang="en-US"/>
              <a:t> </a:t>
            </a:r>
            <a:r>
              <a:rPr lang="en-US" altLang="zh-CN"/>
              <a:t>converted</a:t>
            </a:r>
            <a:r>
              <a:rPr lang="zh-CN" altLang="en-US"/>
              <a:t> </a:t>
            </a:r>
            <a:r>
              <a:rPr lang="en-US" altLang="zh-CN"/>
              <a:t>into</a:t>
            </a:r>
            <a:r>
              <a:rPr lang="zh-CN" altLang="en-US"/>
              <a:t> </a:t>
            </a:r>
            <a:r>
              <a:rPr lang="en-US" altLang="zh-CN"/>
              <a:t>an</a:t>
            </a:r>
            <a:r>
              <a:rPr lang="zh-CN" altLang="en-US"/>
              <a:t> </a:t>
            </a:r>
            <a:r>
              <a:rPr lang="en-US" altLang="zh-CN"/>
              <a:t>electrical</a:t>
            </a:r>
            <a:r>
              <a:rPr lang="zh-CN" altLang="en-US"/>
              <a:t> </a:t>
            </a:r>
            <a:r>
              <a:rPr lang="en-US" altLang="zh-CN"/>
              <a:t>signal</a:t>
            </a:r>
            <a:r>
              <a:rPr lang="zh-CN" altLang="en-US"/>
              <a:t> </a:t>
            </a:r>
            <a:r>
              <a:rPr lang="en-US" altLang="zh-CN"/>
              <a:t>and</a:t>
            </a:r>
            <a:r>
              <a:rPr lang="zh-CN" altLang="en-US"/>
              <a:t> </a:t>
            </a:r>
            <a:r>
              <a:rPr lang="en-US" altLang="zh-CN"/>
              <a:t>fed</a:t>
            </a:r>
            <a:r>
              <a:rPr lang="zh-CN" altLang="en-US"/>
              <a:t> </a:t>
            </a:r>
            <a:r>
              <a:rPr lang="en-US" altLang="zh-CN"/>
              <a:t>to</a:t>
            </a:r>
            <a:r>
              <a:rPr lang="zh-CN" altLang="en-US"/>
              <a:t> </a:t>
            </a:r>
            <a:r>
              <a:rPr lang="en-US" altLang="zh-CN"/>
              <a:t>the</a:t>
            </a:r>
            <a:r>
              <a:rPr lang="zh-CN" altLang="en-US"/>
              <a:t> </a:t>
            </a:r>
            <a:r>
              <a:rPr lang="en-US" altLang="zh-CN"/>
              <a:t>CRO</a:t>
            </a:r>
            <a:r>
              <a:rPr lang="zh-CN" altLang="en-US"/>
              <a:t> </a:t>
            </a:r>
            <a:r>
              <a:rPr lang="en-US" altLang="zh-CN"/>
              <a:t>screen</a:t>
            </a:r>
            <a:r>
              <a:rPr lang="zh-CN" altLang="en-US"/>
              <a:t> </a:t>
            </a:r>
            <a:r>
              <a:rPr lang="en-US" altLang="zh-CN"/>
              <a:t>through</a:t>
            </a:r>
            <a:r>
              <a:rPr lang="zh-CN" altLang="en-US"/>
              <a:t> </a:t>
            </a:r>
            <a:r>
              <a:rPr lang="en-US" altLang="zh-CN"/>
              <a:t>an</a:t>
            </a:r>
            <a:r>
              <a:rPr lang="zh-CN" altLang="en-US"/>
              <a:t> </a:t>
            </a:r>
            <a:r>
              <a:rPr lang="en-US" altLang="zh-CN"/>
              <a:t>amplifier,and</a:t>
            </a:r>
            <a:r>
              <a:rPr lang="zh-CN" altLang="en-US"/>
              <a:t> </a:t>
            </a:r>
            <a:r>
              <a:rPr lang="en-US" altLang="zh-CN"/>
              <a:t>the</a:t>
            </a:r>
            <a:r>
              <a:rPr lang="zh-CN" altLang="en-US"/>
              <a:t> </a:t>
            </a:r>
            <a:r>
              <a:rPr lang="en-US" altLang="zh-CN"/>
              <a:t>time</a:t>
            </a:r>
            <a:r>
              <a:rPr lang="zh-CN" altLang="en-US"/>
              <a:t> </a:t>
            </a:r>
            <a:r>
              <a:rPr lang="en-US" altLang="zh-CN"/>
              <a:t>t</a:t>
            </a:r>
            <a:r>
              <a:rPr lang="zh-CN" altLang="en-US"/>
              <a:t> </a:t>
            </a:r>
            <a:r>
              <a:rPr lang="en-US" altLang="zh-CN"/>
              <a:t>taken</a:t>
            </a:r>
            <a:r>
              <a:rPr lang="zh-CN" altLang="en-US"/>
              <a:t> </a:t>
            </a:r>
            <a:r>
              <a:rPr lang="en-US" altLang="zh-CN"/>
              <a:t>to</a:t>
            </a:r>
            <a:r>
              <a:rPr lang="zh-CN" altLang="en-US"/>
              <a:t> </a:t>
            </a:r>
            <a:r>
              <a:rPr lang="en-US" altLang="zh-CN"/>
              <a:t>come</a:t>
            </a:r>
            <a:r>
              <a:rPr lang="zh-CN" altLang="en-US"/>
              <a:t> </a:t>
            </a:r>
            <a:r>
              <a:rPr lang="en-US" altLang="zh-CN"/>
              <a:t>back</a:t>
            </a:r>
            <a:r>
              <a:rPr lang="zh-CN" altLang="en-US"/>
              <a:t> </a:t>
            </a:r>
            <a:r>
              <a:rPr lang="en-US" altLang="zh-CN"/>
              <a:t>is</a:t>
            </a:r>
            <a:r>
              <a:rPr lang="zh-CN" altLang="en-US"/>
              <a:t> </a:t>
            </a:r>
            <a:r>
              <a:rPr lang="en-US" altLang="zh-CN"/>
              <a:t>noted.</a:t>
            </a:r>
            <a:r>
              <a:rPr lang="zh-CN" altLang="en-US"/>
              <a:t> </a:t>
            </a:r>
            <a:endParaRPr lang="en-US" altLang="zh-CN"/>
          </a:p>
          <a:p>
            <a:r>
              <a:rPr lang="en-US" altLang="zh-CN"/>
              <a:t>If</a:t>
            </a:r>
            <a:r>
              <a:rPr lang="zh-CN" altLang="en-US"/>
              <a:t> </a:t>
            </a:r>
            <a:r>
              <a:rPr lang="en-US" altLang="zh-CN"/>
              <a:t>the</a:t>
            </a:r>
            <a:r>
              <a:rPr lang="zh-CN" altLang="en-US"/>
              <a:t> </a:t>
            </a:r>
            <a:r>
              <a:rPr lang="en-US" altLang="zh-CN"/>
              <a:t>velocity</a:t>
            </a:r>
            <a:r>
              <a:rPr lang="zh-CN" altLang="en-US"/>
              <a:t> </a:t>
            </a:r>
            <a:r>
              <a:rPr lang="en-US" altLang="zh-CN"/>
              <a:t>v</a:t>
            </a:r>
            <a:r>
              <a:rPr lang="zh-CN" altLang="en-US"/>
              <a:t> </a:t>
            </a:r>
            <a:r>
              <a:rPr lang="en-US" altLang="zh-CN"/>
              <a:t>of</a:t>
            </a:r>
            <a:r>
              <a:rPr lang="zh-CN" altLang="en-US"/>
              <a:t> </a:t>
            </a:r>
            <a:r>
              <a:rPr lang="en-US" altLang="zh-CN"/>
              <a:t>thecultrasonic</a:t>
            </a:r>
            <a:r>
              <a:rPr lang="zh-CN" altLang="en-US"/>
              <a:t> </a:t>
            </a:r>
            <a:r>
              <a:rPr lang="en-US" altLang="zh-CN"/>
              <a:t>waves</a:t>
            </a:r>
            <a:r>
              <a:rPr lang="zh-CN" altLang="en-US"/>
              <a:t> </a:t>
            </a:r>
            <a:r>
              <a:rPr lang="en-US" altLang="zh-CN"/>
              <a:t>in</a:t>
            </a:r>
            <a:r>
              <a:rPr lang="zh-CN" altLang="en-US"/>
              <a:t> </a:t>
            </a:r>
            <a:r>
              <a:rPr lang="en-US" altLang="zh-CN"/>
              <a:t>that</a:t>
            </a:r>
            <a:r>
              <a:rPr lang="zh-CN" altLang="en-US"/>
              <a:t> </a:t>
            </a:r>
            <a:r>
              <a:rPr lang="en-US" altLang="zh-CN"/>
              <a:t>metal</a:t>
            </a:r>
            <a:r>
              <a:rPr lang="zh-CN" altLang="en-US"/>
              <a:t> </a:t>
            </a:r>
            <a:r>
              <a:rPr lang="en-US" altLang="zh-CN"/>
              <a:t>is</a:t>
            </a:r>
            <a:r>
              <a:rPr lang="zh-CN" altLang="en-US"/>
              <a:t> </a:t>
            </a:r>
            <a:r>
              <a:rPr lang="en-US" altLang="zh-CN"/>
              <a:t>known</a:t>
            </a:r>
            <a:r>
              <a:rPr lang="zh-CN" altLang="en-US"/>
              <a:t> </a:t>
            </a:r>
            <a:r>
              <a:rPr lang="en-US" altLang="zh-CN"/>
              <a:t>,the</a:t>
            </a:r>
            <a:r>
              <a:rPr lang="zh-CN" altLang="en-US"/>
              <a:t> </a:t>
            </a:r>
            <a:r>
              <a:rPr lang="en-US" altLang="zh-CN"/>
              <a:t>position</a:t>
            </a:r>
            <a:r>
              <a:rPr lang="zh-CN" altLang="en-US"/>
              <a:t> </a:t>
            </a:r>
            <a:r>
              <a:rPr lang="en-US" altLang="zh-CN"/>
              <a:t>d</a:t>
            </a:r>
            <a:r>
              <a:rPr lang="zh-CN" altLang="en-US"/>
              <a:t> </a:t>
            </a:r>
            <a:r>
              <a:rPr lang="en-US" altLang="zh-CN"/>
              <a:t>of</a:t>
            </a:r>
            <a:r>
              <a:rPr lang="zh-CN" altLang="en-US"/>
              <a:t> </a:t>
            </a:r>
            <a:r>
              <a:rPr lang="en-US" altLang="zh-CN"/>
              <a:t>the</a:t>
            </a:r>
            <a:r>
              <a:rPr lang="zh-CN" altLang="en-US"/>
              <a:t> </a:t>
            </a:r>
            <a:r>
              <a:rPr lang="en-US" altLang="zh-CN"/>
              <a:t>crack</a:t>
            </a:r>
            <a:r>
              <a:rPr lang="zh-CN" altLang="en-US"/>
              <a:t> </a:t>
            </a:r>
            <a:r>
              <a:rPr lang="en-US" altLang="zh-CN"/>
              <a:t>can</a:t>
            </a:r>
            <a:r>
              <a:rPr lang="zh-CN" altLang="en-US"/>
              <a:t> </a:t>
            </a:r>
            <a:r>
              <a:rPr lang="en-US" altLang="zh-CN"/>
              <a:t>be</a:t>
            </a:r>
            <a:r>
              <a:rPr lang="zh-CN" altLang="en-US"/>
              <a:t> </a:t>
            </a:r>
            <a:r>
              <a:rPr lang="en-US" altLang="zh-CN"/>
              <a:t>located(d=vt).The</a:t>
            </a:r>
            <a:r>
              <a:rPr lang="zh-CN" altLang="en-US"/>
              <a:t> </a:t>
            </a:r>
            <a:r>
              <a:rPr lang="en-US" altLang="zh-CN"/>
              <a:t>exact</a:t>
            </a:r>
            <a:r>
              <a:rPr lang="zh-CN" altLang="en-US"/>
              <a:t> </a:t>
            </a:r>
            <a:r>
              <a:rPr lang="en-US" altLang="zh-CN"/>
              <a:t>size</a:t>
            </a:r>
            <a:r>
              <a:rPr lang="zh-CN" altLang="en-US"/>
              <a:t> </a:t>
            </a:r>
            <a:r>
              <a:rPr lang="en-US" altLang="zh-CN"/>
              <a:t>and</a:t>
            </a:r>
            <a:r>
              <a:rPr lang="zh-CN" altLang="en-US"/>
              <a:t> </a:t>
            </a:r>
            <a:r>
              <a:rPr lang="en-US" altLang="zh-CN"/>
              <a:t>shape</a:t>
            </a:r>
            <a:r>
              <a:rPr lang="zh-CN" altLang="en-US"/>
              <a:t> </a:t>
            </a:r>
            <a:r>
              <a:rPr lang="en-US" altLang="zh-CN"/>
              <a:t>of</a:t>
            </a:r>
            <a:r>
              <a:rPr lang="zh-CN" altLang="en-US"/>
              <a:t> </a:t>
            </a:r>
            <a:r>
              <a:rPr lang="en-US" altLang="zh-CN"/>
              <a:t>the</a:t>
            </a:r>
            <a:r>
              <a:rPr lang="zh-CN" altLang="en-US"/>
              <a:t> </a:t>
            </a:r>
            <a:r>
              <a:rPr lang="en-US" altLang="zh-CN"/>
              <a:t>cavity</a:t>
            </a:r>
            <a:r>
              <a:rPr lang="zh-CN" altLang="en-US"/>
              <a:t> </a:t>
            </a:r>
            <a:r>
              <a:rPr lang="en-US" altLang="zh-CN"/>
              <a:t>or</a:t>
            </a:r>
            <a:r>
              <a:rPr lang="zh-CN" altLang="en-US"/>
              <a:t> </a:t>
            </a:r>
            <a:r>
              <a:rPr lang="en-US" altLang="zh-CN"/>
              <a:t>crack</a:t>
            </a:r>
            <a:r>
              <a:rPr lang="zh-CN" altLang="en-US"/>
              <a:t> </a:t>
            </a:r>
            <a:r>
              <a:rPr lang="en-US" altLang="zh-CN"/>
              <a:t>can</a:t>
            </a:r>
            <a:r>
              <a:rPr lang="zh-CN" altLang="en-US"/>
              <a:t> </a:t>
            </a:r>
            <a:r>
              <a:rPr lang="en-US" altLang="zh-CN"/>
              <a:t>be</a:t>
            </a:r>
            <a:r>
              <a:rPr lang="zh-CN" altLang="en-US"/>
              <a:t> </a:t>
            </a:r>
            <a:r>
              <a:rPr lang="en-US" altLang="zh-CN"/>
              <a:t>found</a:t>
            </a:r>
            <a:r>
              <a:rPr lang="zh-CN" altLang="en-US"/>
              <a:t> </a:t>
            </a:r>
            <a:r>
              <a:rPr lang="en-US" altLang="zh-CN"/>
              <a:t>out</a:t>
            </a:r>
            <a:r>
              <a:rPr lang="zh-CN" altLang="en-US"/>
              <a:t> </a:t>
            </a:r>
            <a:r>
              <a:rPr lang="en-US" altLang="zh-CN"/>
              <a:t>by</a:t>
            </a:r>
            <a:r>
              <a:rPr lang="zh-CN" altLang="en-US"/>
              <a:t> </a:t>
            </a:r>
            <a:r>
              <a:rPr lang="en-US" altLang="zh-CN"/>
              <a:t>examining</a:t>
            </a:r>
            <a:r>
              <a:rPr lang="zh-CN" altLang="en-US"/>
              <a:t> </a:t>
            </a:r>
            <a:r>
              <a:rPr lang="en-US" altLang="zh-CN"/>
              <a:t>the</a:t>
            </a:r>
            <a:r>
              <a:rPr lang="zh-CN" altLang="en-US"/>
              <a:t> </a:t>
            </a:r>
            <a:r>
              <a:rPr lang="en-US" altLang="zh-CN"/>
              <a:t>metal</a:t>
            </a:r>
            <a:r>
              <a:rPr lang="zh-CN" altLang="en-US"/>
              <a:t> </a:t>
            </a:r>
            <a:r>
              <a:rPr lang="en-US" altLang="zh-CN"/>
              <a:t>specimen</a:t>
            </a:r>
            <a:r>
              <a:rPr lang="zh-CN" altLang="en-US"/>
              <a:t> </a:t>
            </a:r>
            <a:r>
              <a:rPr lang="en-US" altLang="zh-CN"/>
              <a:t>from</a:t>
            </a:r>
            <a:r>
              <a:rPr lang="zh-CN" altLang="en-US"/>
              <a:t> </a:t>
            </a:r>
            <a:r>
              <a:rPr lang="en-US" altLang="zh-CN"/>
              <a:t>all</a:t>
            </a:r>
            <a:r>
              <a:rPr lang="zh-CN" altLang="en-US"/>
              <a:t> </a:t>
            </a:r>
            <a:r>
              <a:rPr lang="en-US" altLang="zh-CN"/>
              <a:t>directions.</a:t>
            </a:r>
            <a:endParaRPr lang="en-US"/>
          </a:p>
        </p:txBody>
      </p:sp>
    </p:spTree>
    <p:extLst>
      <p:ext uri="{BB962C8B-B14F-4D97-AF65-F5344CB8AC3E}">
        <p14:creationId xmlns:p14="http://schemas.microsoft.com/office/powerpoint/2010/main" val="498933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81BB7C-09DA-EF4F-89B7-48C9DB0DB5FF}"/>
              </a:ext>
            </a:extLst>
          </p:cNvPr>
          <p:cNvSpPr>
            <a:spLocks noGrp="1"/>
          </p:cNvSpPr>
          <p:nvPr>
            <p:ph type="title" idx="4294967295"/>
          </p:nvPr>
        </p:nvSpPr>
        <p:spPr>
          <a:xfrm>
            <a:off x="0" y="642938"/>
            <a:ext cx="7543800" cy="1371600"/>
          </a:xfrm>
        </p:spPr>
        <p:txBody>
          <a:bodyPr>
            <a:normAutofit fontScale="90000"/>
          </a:bodyPr>
          <a:lstStyle/>
          <a:p>
            <a:pPr algn="ctr"/>
            <a:r>
              <a:rPr lang="en-US" altLang="zh-CN"/>
              <a:t>Advantages</a:t>
            </a:r>
            <a:r>
              <a:rPr lang="zh-CN" altLang="en-US"/>
              <a:t> </a:t>
            </a:r>
            <a:r>
              <a:rPr lang="en-US" altLang="zh-CN"/>
              <a:t>of</a:t>
            </a:r>
            <a:r>
              <a:rPr lang="zh-CN" altLang="en-US"/>
              <a:t> </a:t>
            </a:r>
            <a:r>
              <a:rPr lang="en-US" altLang="zh-CN"/>
              <a:t>Ultrasonic</a:t>
            </a:r>
            <a:r>
              <a:rPr lang="zh-CN" altLang="en-US"/>
              <a:t> </a:t>
            </a:r>
            <a:r>
              <a:rPr lang="en-US" altLang="zh-CN"/>
              <a:t>Inspection</a:t>
            </a:r>
            <a:r>
              <a:rPr lang="zh-CN" altLang="en-US"/>
              <a:t> </a:t>
            </a:r>
            <a:r>
              <a:rPr lang="en-US" altLang="zh-CN"/>
              <a:t>Method</a:t>
            </a:r>
            <a:endParaRPr lang="en-US"/>
          </a:p>
        </p:txBody>
      </p:sp>
      <p:sp>
        <p:nvSpPr>
          <p:cNvPr id="3" name="Content Placeholder 2">
            <a:extLst>
              <a:ext uri="{FF2B5EF4-FFF2-40B4-BE49-F238E27FC236}">
                <a16:creationId xmlns="" xmlns:a16="http://schemas.microsoft.com/office/drawing/2014/main" id="{5328BE5C-41CC-1D4E-A8C2-E364626A7630}"/>
              </a:ext>
            </a:extLst>
          </p:cNvPr>
          <p:cNvSpPr>
            <a:spLocks noGrp="1"/>
          </p:cNvSpPr>
          <p:nvPr>
            <p:ph idx="4294967295"/>
          </p:nvPr>
        </p:nvSpPr>
        <p:spPr>
          <a:xfrm>
            <a:off x="0" y="2103438"/>
            <a:ext cx="7543800" cy="3932237"/>
          </a:xfrm>
        </p:spPr>
        <p:txBody>
          <a:bodyPr>
            <a:normAutofit fontScale="77500" lnSpcReduction="20000"/>
          </a:bodyPr>
          <a:lstStyle/>
          <a:p>
            <a:pPr marL="257175" indent="-257175">
              <a:buFont typeface="+mj-lt"/>
              <a:buAutoNum type="arabicPeriod"/>
            </a:pPr>
            <a:r>
              <a:rPr lang="en-US" altLang="zh-CN" b="1"/>
              <a:t>It</a:t>
            </a:r>
            <a:r>
              <a:rPr lang="zh-CN" altLang="en-US" b="1"/>
              <a:t> </a:t>
            </a:r>
            <a:r>
              <a:rPr lang="en-US" altLang="zh-CN" b="1"/>
              <a:t>is</a:t>
            </a:r>
            <a:r>
              <a:rPr lang="zh-CN" altLang="en-US" b="1"/>
              <a:t> </a:t>
            </a:r>
            <a:r>
              <a:rPr lang="en-US" altLang="zh-CN" b="1"/>
              <a:t>more</a:t>
            </a:r>
            <a:r>
              <a:rPr lang="zh-CN" altLang="en-US" b="1"/>
              <a:t> </a:t>
            </a:r>
            <a:r>
              <a:rPr lang="en-US" altLang="zh-CN" b="1"/>
              <a:t>accuratethan</a:t>
            </a:r>
            <a:r>
              <a:rPr lang="zh-CN" altLang="en-US" b="1"/>
              <a:t> </a:t>
            </a:r>
            <a:r>
              <a:rPr lang="en-US" altLang="zh-CN" b="1"/>
              <a:t>radiography</a:t>
            </a:r>
            <a:r>
              <a:rPr lang="zh-CN" altLang="en-US" b="1"/>
              <a:t> </a:t>
            </a:r>
            <a:r>
              <a:rPr lang="en-US" altLang="zh-CN" b="1"/>
              <a:t>method.</a:t>
            </a:r>
            <a:r>
              <a:rPr lang="zh-CN" altLang="en-US" b="1"/>
              <a:t> </a:t>
            </a:r>
            <a:endParaRPr lang="en-US" altLang="zh-CN" b="1"/>
          </a:p>
          <a:p>
            <a:pPr marL="257175" indent="-257175">
              <a:buFont typeface="+mj-lt"/>
              <a:buAutoNum type="arabicPeriod"/>
            </a:pPr>
            <a:r>
              <a:rPr lang="en-US" altLang="zh-CN" b="1"/>
              <a:t>It</a:t>
            </a:r>
            <a:r>
              <a:rPr lang="zh-CN" altLang="en-US" b="1"/>
              <a:t> </a:t>
            </a:r>
            <a:r>
              <a:rPr lang="en-US" altLang="zh-CN" b="1"/>
              <a:t>is</a:t>
            </a:r>
            <a:r>
              <a:rPr lang="zh-CN" altLang="en-US" b="1"/>
              <a:t> </a:t>
            </a:r>
            <a:r>
              <a:rPr lang="en-US" altLang="zh-CN" b="1"/>
              <a:t>very</a:t>
            </a:r>
            <a:r>
              <a:rPr lang="zh-CN" altLang="en-US" b="1"/>
              <a:t> </a:t>
            </a:r>
            <a:r>
              <a:rPr lang="en-US" altLang="zh-CN" b="1"/>
              <a:t>cheap</a:t>
            </a:r>
            <a:r>
              <a:rPr lang="zh-CN" altLang="en-US" b="1"/>
              <a:t> </a:t>
            </a:r>
            <a:r>
              <a:rPr lang="en-US" altLang="zh-CN" b="1"/>
              <a:t>and</a:t>
            </a:r>
            <a:r>
              <a:rPr lang="zh-CN" altLang="en-US" b="1"/>
              <a:t> </a:t>
            </a:r>
            <a:r>
              <a:rPr lang="en-US" altLang="zh-CN" b="1"/>
              <a:t>it</a:t>
            </a:r>
            <a:r>
              <a:rPr lang="zh-CN" altLang="en-US" b="1"/>
              <a:t> </a:t>
            </a:r>
            <a:r>
              <a:rPr lang="en-US" altLang="zh-CN" b="1"/>
              <a:t>has</a:t>
            </a:r>
            <a:r>
              <a:rPr lang="zh-CN" altLang="en-US" b="1"/>
              <a:t> </a:t>
            </a:r>
            <a:r>
              <a:rPr lang="en-US" altLang="zh-CN" b="1"/>
              <a:t>a</a:t>
            </a:r>
            <a:r>
              <a:rPr lang="zh-CN" altLang="en-US" b="1"/>
              <a:t> </a:t>
            </a:r>
            <a:r>
              <a:rPr lang="en-US" altLang="zh-CN" b="1"/>
              <a:t>high</a:t>
            </a:r>
            <a:r>
              <a:rPr lang="zh-CN" altLang="en-US" b="1"/>
              <a:t> </a:t>
            </a:r>
            <a:r>
              <a:rPr lang="en-US" altLang="zh-CN" b="1"/>
              <a:t>speed</a:t>
            </a:r>
            <a:r>
              <a:rPr lang="zh-CN" altLang="en-US" b="1"/>
              <a:t> </a:t>
            </a:r>
            <a:r>
              <a:rPr lang="en-US" altLang="zh-CN" b="1"/>
              <a:t>of</a:t>
            </a:r>
            <a:r>
              <a:rPr lang="zh-CN" altLang="en-US" b="1"/>
              <a:t> </a:t>
            </a:r>
            <a:r>
              <a:rPr lang="en-US" altLang="zh-CN" b="1"/>
              <a:t>operation.</a:t>
            </a:r>
            <a:r>
              <a:rPr lang="zh-CN" altLang="en-US" b="1"/>
              <a:t> </a:t>
            </a:r>
            <a:endParaRPr lang="en-US" altLang="zh-CN" b="1"/>
          </a:p>
          <a:p>
            <a:pPr marL="257175" indent="-257175">
              <a:buFont typeface="+mj-lt"/>
              <a:buAutoNum type="arabicPeriod"/>
            </a:pPr>
            <a:r>
              <a:rPr lang="en-US" altLang="zh-CN" b="1"/>
              <a:t>Large</a:t>
            </a:r>
            <a:r>
              <a:rPr lang="zh-CN" altLang="en-US" b="1"/>
              <a:t> </a:t>
            </a:r>
            <a:r>
              <a:rPr lang="en-US" altLang="zh-CN" b="1"/>
              <a:t>size</a:t>
            </a:r>
            <a:r>
              <a:rPr lang="zh-CN" altLang="en-US" b="1"/>
              <a:t> </a:t>
            </a:r>
            <a:r>
              <a:rPr lang="en-US" altLang="zh-CN" b="1"/>
              <a:t>specimen</a:t>
            </a:r>
            <a:r>
              <a:rPr lang="zh-CN" altLang="en-US" b="1"/>
              <a:t> </a:t>
            </a:r>
            <a:r>
              <a:rPr lang="en-US" altLang="zh-CN" b="1"/>
              <a:t>can</a:t>
            </a:r>
            <a:r>
              <a:rPr lang="zh-CN" altLang="en-US" b="1"/>
              <a:t> </a:t>
            </a:r>
            <a:r>
              <a:rPr lang="en-US" altLang="zh-CN" b="1"/>
              <a:t>be</a:t>
            </a:r>
            <a:r>
              <a:rPr lang="zh-CN" altLang="en-US" b="1"/>
              <a:t> </a:t>
            </a:r>
            <a:r>
              <a:rPr lang="en-US" altLang="zh-CN" b="1"/>
              <a:t>inspected</a:t>
            </a:r>
            <a:r>
              <a:rPr lang="zh-CN" altLang="en-US" b="1"/>
              <a:t> </a:t>
            </a:r>
            <a:r>
              <a:rPr lang="en-US" altLang="zh-CN" b="1"/>
              <a:t>in</a:t>
            </a:r>
            <a:r>
              <a:rPr lang="zh-CN" altLang="en-US" b="1"/>
              <a:t> </a:t>
            </a:r>
            <a:r>
              <a:rPr lang="en-US" altLang="zh-CN" b="1"/>
              <a:t>a</a:t>
            </a:r>
            <a:r>
              <a:rPr lang="zh-CN" altLang="en-US" b="1"/>
              <a:t> </a:t>
            </a:r>
            <a:r>
              <a:rPr lang="en-US" altLang="zh-CN" b="1"/>
              <a:t>very</a:t>
            </a:r>
            <a:r>
              <a:rPr lang="zh-CN" altLang="en-US" b="1"/>
              <a:t> </a:t>
            </a:r>
            <a:r>
              <a:rPr lang="en-US" altLang="zh-CN" b="1"/>
              <a:t>short</a:t>
            </a:r>
            <a:r>
              <a:rPr lang="zh-CN" altLang="en-US" b="1"/>
              <a:t> </a:t>
            </a:r>
            <a:r>
              <a:rPr lang="en-US" altLang="zh-CN" b="1"/>
              <a:t>duration</a:t>
            </a:r>
            <a:r>
              <a:rPr lang="zh-CN" altLang="en-US" b="1"/>
              <a:t> </a:t>
            </a:r>
            <a:r>
              <a:rPr lang="en-US" altLang="zh-CN" b="1"/>
              <a:t>.</a:t>
            </a:r>
          </a:p>
          <a:p>
            <a:pPr marL="257175" indent="-257175">
              <a:buFont typeface="+mj-lt"/>
              <a:buAutoNum type="arabicPeriod"/>
            </a:pPr>
            <a:r>
              <a:rPr lang="en-US" altLang="zh-CN" b="1"/>
              <a:t>Deep-seated</a:t>
            </a:r>
            <a:r>
              <a:rPr lang="zh-CN" altLang="en-US" b="1"/>
              <a:t> </a:t>
            </a:r>
            <a:r>
              <a:rPr lang="en-US" altLang="zh-CN" b="1"/>
              <a:t>defects</a:t>
            </a:r>
            <a:r>
              <a:rPr lang="zh-CN" altLang="en-US" b="1"/>
              <a:t> </a:t>
            </a:r>
            <a:r>
              <a:rPr lang="en-US" altLang="zh-CN" b="1"/>
              <a:t>minute</a:t>
            </a:r>
            <a:r>
              <a:rPr lang="zh-CN" altLang="en-US" b="1"/>
              <a:t> </a:t>
            </a:r>
            <a:r>
              <a:rPr lang="en-US" altLang="zh-CN" b="1"/>
              <a:t>flaws</a:t>
            </a:r>
            <a:r>
              <a:rPr lang="zh-CN" altLang="en-US" b="1"/>
              <a:t> </a:t>
            </a:r>
            <a:r>
              <a:rPr lang="en-US" altLang="zh-CN" b="1"/>
              <a:t>can</a:t>
            </a:r>
            <a:r>
              <a:rPr lang="zh-CN" altLang="en-US" b="1"/>
              <a:t> </a:t>
            </a:r>
            <a:r>
              <a:rPr lang="en-US" altLang="zh-CN" b="1"/>
              <a:t>also</a:t>
            </a:r>
            <a:r>
              <a:rPr lang="zh-CN" altLang="en-US" b="1"/>
              <a:t> </a:t>
            </a:r>
            <a:r>
              <a:rPr lang="en-US" altLang="zh-CN" b="1"/>
              <a:t>be</a:t>
            </a:r>
            <a:r>
              <a:rPr lang="zh-CN" altLang="en-US" b="1"/>
              <a:t> </a:t>
            </a:r>
            <a:r>
              <a:rPr lang="en-US" altLang="zh-CN" b="1"/>
              <a:t>detected.</a:t>
            </a:r>
            <a:r>
              <a:rPr lang="zh-CN" altLang="en-US" b="1"/>
              <a:t> </a:t>
            </a:r>
            <a:endParaRPr lang="en-US" altLang="zh-CN" b="1"/>
          </a:p>
          <a:p>
            <a:pPr marL="257175" indent="-257175">
              <a:buFont typeface="+mj-lt"/>
              <a:buAutoNum type="arabicPeriod"/>
            </a:pPr>
            <a:r>
              <a:rPr lang="en-US" altLang="zh-CN" b="1"/>
              <a:t>Location,nature</a:t>
            </a:r>
            <a:r>
              <a:rPr lang="zh-CN" altLang="en-US" b="1"/>
              <a:t> </a:t>
            </a:r>
            <a:r>
              <a:rPr lang="en-US" altLang="zh-CN" b="1"/>
              <a:t>and</a:t>
            </a:r>
            <a:r>
              <a:rPr lang="zh-CN" altLang="en-US" b="1"/>
              <a:t> </a:t>
            </a:r>
            <a:r>
              <a:rPr lang="en-US" altLang="zh-CN" b="1"/>
              <a:t>size</a:t>
            </a:r>
            <a:r>
              <a:rPr lang="zh-CN" altLang="en-US" b="1"/>
              <a:t> </a:t>
            </a:r>
            <a:r>
              <a:rPr lang="en-US" altLang="zh-CN" b="1"/>
              <a:t>of</a:t>
            </a:r>
            <a:r>
              <a:rPr lang="zh-CN" altLang="en-US" b="1"/>
              <a:t> </a:t>
            </a:r>
            <a:r>
              <a:rPr lang="en-US" altLang="zh-CN" b="1"/>
              <a:t>a</a:t>
            </a:r>
            <a:r>
              <a:rPr lang="zh-CN" altLang="en-US" b="1"/>
              <a:t> </a:t>
            </a:r>
            <a:r>
              <a:rPr lang="en-US" altLang="zh-CN" b="1"/>
              <a:t>defect</a:t>
            </a:r>
            <a:r>
              <a:rPr lang="zh-CN" altLang="en-US" b="1"/>
              <a:t> </a:t>
            </a:r>
            <a:r>
              <a:rPr lang="en-US" altLang="zh-CN" b="1"/>
              <a:t>can</a:t>
            </a:r>
            <a:r>
              <a:rPr lang="zh-CN" altLang="en-US" b="1"/>
              <a:t> </a:t>
            </a:r>
            <a:r>
              <a:rPr lang="en-US" altLang="zh-CN" b="1"/>
              <a:t>be</a:t>
            </a:r>
            <a:r>
              <a:rPr lang="zh-CN" altLang="en-US" b="1"/>
              <a:t> </a:t>
            </a:r>
            <a:r>
              <a:rPr lang="en-US" altLang="zh-CN" b="1"/>
              <a:t>accurateky</a:t>
            </a:r>
            <a:r>
              <a:rPr lang="zh-CN" altLang="en-US" b="1"/>
              <a:t> </a:t>
            </a:r>
            <a:r>
              <a:rPr lang="en-US" altLang="zh-CN" b="1"/>
              <a:t>determined.</a:t>
            </a:r>
            <a:r>
              <a:rPr lang="zh-CN" altLang="en-US" b="1"/>
              <a:t> </a:t>
            </a:r>
            <a:endParaRPr lang="en-US" altLang="zh-CN" b="1"/>
          </a:p>
          <a:p>
            <a:pPr marL="257175" indent="-257175">
              <a:buFont typeface="+mj-lt"/>
              <a:buAutoNum type="arabicPeriod"/>
            </a:pPr>
            <a:r>
              <a:rPr lang="en-US" altLang="zh-CN" b="1"/>
              <a:t>It</a:t>
            </a:r>
            <a:r>
              <a:rPr lang="zh-CN" altLang="en-US" b="1"/>
              <a:t> </a:t>
            </a:r>
            <a:r>
              <a:rPr lang="en-US" altLang="zh-CN" b="1"/>
              <a:t>is</a:t>
            </a:r>
            <a:r>
              <a:rPr lang="zh-CN" altLang="en-US" b="1"/>
              <a:t> </a:t>
            </a:r>
            <a:r>
              <a:rPr lang="en-US" altLang="zh-CN" b="1"/>
              <a:t>used</a:t>
            </a:r>
            <a:r>
              <a:rPr lang="zh-CN" altLang="en-US" b="1"/>
              <a:t> </a:t>
            </a:r>
            <a:r>
              <a:rPr lang="en-US" altLang="zh-CN" b="1"/>
              <a:t>to</a:t>
            </a:r>
            <a:r>
              <a:rPr lang="zh-CN" altLang="en-US" b="1"/>
              <a:t> </a:t>
            </a:r>
            <a:r>
              <a:rPr lang="en-US" altLang="zh-CN" b="1"/>
              <a:t>detect</a:t>
            </a:r>
            <a:r>
              <a:rPr lang="zh-CN" altLang="en-US" b="1"/>
              <a:t> </a:t>
            </a:r>
            <a:r>
              <a:rPr lang="en-US" altLang="zh-CN" b="1"/>
              <a:t>the</a:t>
            </a:r>
            <a:r>
              <a:rPr lang="zh-CN" altLang="en-US" b="1"/>
              <a:t> </a:t>
            </a:r>
            <a:r>
              <a:rPr lang="en-US" altLang="zh-CN" b="1"/>
              <a:t>flaws</a:t>
            </a:r>
            <a:r>
              <a:rPr lang="zh-CN" altLang="en-US" b="1"/>
              <a:t> </a:t>
            </a:r>
            <a:r>
              <a:rPr lang="en-US" altLang="zh-CN" b="1"/>
              <a:t>in</a:t>
            </a:r>
            <a:r>
              <a:rPr lang="zh-CN" altLang="en-US" b="1"/>
              <a:t> </a:t>
            </a:r>
            <a:r>
              <a:rPr lang="en-US" altLang="zh-CN" b="1"/>
              <a:t>all</a:t>
            </a:r>
            <a:r>
              <a:rPr lang="zh-CN" altLang="en-US" b="1"/>
              <a:t> </a:t>
            </a:r>
            <a:r>
              <a:rPr lang="en-US" altLang="zh-CN" b="1"/>
              <a:t>common</a:t>
            </a:r>
            <a:r>
              <a:rPr lang="zh-CN" altLang="en-US" b="1"/>
              <a:t> </a:t>
            </a:r>
            <a:r>
              <a:rPr lang="en-US" altLang="zh-CN" b="1"/>
              <a:t>structured</a:t>
            </a:r>
            <a:r>
              <a:rPr lang="zh-CN" altLang="en-US" b="1"/>
              <a:t> </a:t>
            </a:r>
            <a:r>
              <a:rPr lang="en-US" altLang="zh-CN" b="1"/>
              <a:t>metals,non-metals</a:t>
            </a:r>
            <a:r>
              <a:rPr lang="zh-CN" altLang="en-US" b="1"/>
              <a:t> </a:t>
            </a:r>
            <a:r>
              <a:rPr lang="en-US" altLang="zh-CN" b="1"/>
              <a:t>and</a:t>
            </a:r>
            <a:r>
              <a:rPr lang="zh-CN" altLang="en-US" b="1"/>
              <a:t> </a:t>
            </a:r>
            <a:r>
              <a:rPr lang="en-US" altLang="zh-CN" b="1"/>
              <a:t>other</a:t>
            </a:r>
            <a:r>
              <a:rPr lang="zh-CN" altLang="en-US" b="1"/>
              <a:t> </a:t>
            </a:r>
            <a:r>
              <a:rPr lang="en-US" altLang="zh-CN" b="1"/>
              <a:t>materials</a:t>
            </a:r>
            <a:r>
              <a:rPr lang="zh-CN" altLang="en-US" b="1"/>
              <a:t> </a:t>
            </a:r>
            <a:r>
              <a:rPr lang="en-US" altLang="zh-CN" b="1"/>
              <a:t>like</a:t>
            </a:r>
            <a:r>
              <a:rPr lang="zh-CN" altLang="en-US" b="1"/>
              <a:t> </a:t>
            </a:r>
            <a:r>
              <a:rPr lang="en-US" altLang="zh-CN" b="1"/>
              <a:t>rubber</a:t>
            </a:r>
            <a:r>
              <a:rPr lang="zh-CN" altLang="en-US" b="1"/>
              <a:t> </a:t>
            </a:r>
            <a:r>
              <a:rPr lang="en-US" altLang="zh-CN" b="1"/>
              <a:t>types</a:t>
            </a:r>
            <a:r>
              <a:rPr lang="zh-CN" altLang="en-US" b="1"/>
              <a:t> </a:t>
            </a:r>
            <a:r>
              <a:rPr lang="en-US" altLang="zh-CN" b="1"/>
              <a:t>etc.</a:t>
            </a:r>
            <a:endParaRPr lang="en-US" b="1"/>
          </a:p>
        </p:txBody>
      </p:sp>
    </p:spTree>
    <p:extLst>
      <p:ext uri="{BB962C8B-B14F-4D97-AF65-F5344CB8AC3E}">
        <p14:creationId xmlns:p14="http://schemas.microsoft.com/office/powerpoint/2010/main" val="3108781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4C1EF1-D401-EC44-BDD4-C215A3990B8D}"/>
              </a:ext>
            </a:extLst>
          </p:cNvPr>
          <p:cNvSpPr>
            <a:spLocks noGrp="1"/>
          </p:cNvSpPr>
          <p:nvPr>
            <p:ph type="title" idx="4294967295"/>
          </p:nvPr>
        </p:nvSpPr>
        <p:spPr>
          <a:xfrm>
            <a:off x="0" y="642938"/>
            <a:ext cx="7543800" cy="1371600"/>
          </a:xfrm>
        </p:spPr>
        <p:txBody>
          <a:bodyPr/>
          <a:lstStyle/>
          <a:p>
            <a:pPr algn="ctr"/>
            <a:r>
              <a:rPr lang="en-US" altLang="zh-CN"/>
              <a:t>Limitations</a:t>
            </a:r>
            <a:endParaRPr lang="en-US"/>
          </a:p>
        </p:txBody>
      </p:sp>
      <p:sp>
        <p:nvSpPr>
          <p:cNvPr id="3" name="Content Placeholder 2">
            <a:extLst>
              <a:ext uri="{FF2B5EF4-FFF2-40B4-BE49-F238E27FC236}">
                <a16:creationId xmlns="" xmlns:a16="http://schemas.microsoft.com/office/drawing/2014/main" id="{A00757CE-20B8-F14F-8B55-FB58B647BDCD}"/>
              </a:ext>
            </a:extLst>
          </p:cNvPr>
          <p:cNvSpPr>
            <a:spLocks noGrp="1"/>
          </p:cNvSpPr>
          <p:nvPr>
            <p:ph idx="4294967295"/>
          </p:nvPr>
        </p:nvSpPr>
        <p:spPr>
          <a:xfrm>
            <a:off x="0" y="2103438"/>
            <a:ext cx="7543800" cy="3932237"/>
          </a:xfrm>
        </p:spPr>
        <p:txBody>
          <a:bodyPr>
            <a:normAutofit fontScale="85000" lnSpcReduction="10000"/>
          </a:bodyPr>
          <a:lstStyle/>
          <a:p>
            <a:pPr marL="257175" indent="-257175">
              <a:buFont typeface="+mj-lt"/>
              <a:buAutoNum type="arabicPeriod"/>
            </a:pPr>
            <a:r>
              <a:rPr lang="en-US" altLang="zh-CN" b="1"/>
              <a:t>No</a:t>
            </a:r>
            <a:r>
              <a:rPr lang="zh-CN" altLang="en-US" b="1"/>
              <a:t> </a:t>
            </a:r>
            <a:r>
              <a:rPr lang="en-US" altLang="zh-CN" b="1"/>
              <a:t>permanent</a:t>
            </a:r>
            <a:r>
              <a:rPr lang="zh-CN" altLang="en-US" b="1"/>
              <a:t> </a:t>
            </a:r>
            <a:r>
              <a:rPr lang="en-US" altLang="zh-CN" b="1"/>
              <a:t>record</a:t>
            </a:r>
            <a:r>
              <a:rPr lang="zh-CN" altLang="en-US" b="1"/>
              <a:t> </a:t>
            </a:r>
            <a:r>
              <a:rPr lang="en-US" altLang="zh-CN" b="1"/>
              <a:t>of</a:t>
            </a:r>
            <a:r>
              <a:rPr lang="zh-CN" altLang="en-US" b="1"/>
              <a:t> </a:t>
            </a:r>
            <a:r>
              <a:rPr lang="en-US" altLang="zh-CN" b="1"/>
              <a:t>the</a:t>
            </a:r>
            <a:r>
              <a:rPr lang="zh-CN" altLang="en-US" b="1"/>
              <a:t> </a:t>
            </a:r>
            <a:r>
              <a:rPr lang="en-US" altLang="zh-CN" b="1"/>
              <a:t>flaw</a:t>
            </a:r>
            <a:r>
              <a:rPr lang="zh-CN" altLang="en-US" b="1"/>
              <a:t> </a:t>
            </a:r>
            <a:r>
              <a:rPr lang="en-US" altLang="zh-CN" b="1"/>
              <a:t>can</a:t>
            </a:r>
            <a:r>
              <a:rPr lang="zh-CN" altLang="en-US" b="1"/>
              <a:t> </a:t>
            </a:r>
            <a:r>
              <a:rPr lang="en-US" altLang="zh-CN" b="1"/>
              <a:t>be</a:t>
            </a:r>
            <a:r>
              <a:rPr lang="zh-CN" altLang="en-US" b="1"/>
              <a:t> </a:t>
            </a:r>
            <a:r>
              <a:rPr lang="en-US" altLang="zh-CN" b="1"/>
              <a:t>obtained</a:t>
            </a:r>
            <a:r>
              <a:rPr lang="zh-CN" altLang="en-US" b="1"/>
              <a:t> </a:t>
            </a:r>
            <a:r>
              <a:rPr lang="en-US" altLang="zh-CN" b="1"/>
              <a:t>and</a:t>
            </a:r>
            <a:r>
              <a:rPr lang="zh-CN" altLang="en-US" b="1"/>
              <a:t> </a:t>
            </a:r>
            <a:r>
              <a:rPr lang="en-US" altLang="zh-CN" b="1"/>
              <a:t>it</a:t>
            </a:r>
            <a:r>
              <a:rPr lang="zh-CN" altLang="en-US" b="1"/>
              <a:t> </a:t>
            </a:r>
            <a:r>
              <a:rPr lang="en-US" altLang="zh-CN" b="1"/>
              <a:t>can</a:t>
            </a:r>
            <a:r>
              <a:rPr lang="zh-CN" altLang="en-US" b="1"/>
              <a:t> </a:t>
            </a:r>
            <a:r>
              <a:rPr lang="en-US" altLang="zh-CN" b="1"/>
              <a:t>be</a:t>
            </a:r>
            <a:r>
              <a:rPr lang="zh-CN" altLang="en-US" b="1"/>
              <a:t> </a:t>
            </a:r>
            <a:r>
              <a:rPr lang="en-US" altLang="zh-CN" b="1"/>
              <a:t>observed</a:t>
            </a:r>
            <a:r>
              <a:rPr lang="zh-CN" altLang="en-US" b="1"/>
              <a:t> </a:t>
            </a:r>
            <a:r>
              <a:rPr lang="en-US" altLang="zh-CN" b="1"/>
              <a:t>obly</a:t>
            </a:r>
            <a:r>
              <a:rPr lang="zh-CN" altLang="en-US" b="1"/>
              <a:t> </a:t>
            </a:r>
            <a:r>
              <a:rPr lang="en-US" altLang="zh-CN" b="1"/>
              <a:t>on</a:t>
            </a:r>
            <a:r>
              <a:rPr lang="zh-CN" altLang="en-US" b="1"/>
              <a:t> </a:t>
            </a:r>
            <a:r>
              <a:rPr lang="en-US" altLang="zh-CN" b="1"/>
              <a:t>the</a:t>
            </a:r>
            <a:r>
              <a:rPr lang="zh-CN" altLang="en-US" b="1"/>
              <a:t> </a:t>
            </a:r>
            <a:r>
              <a:rPr lang="en-US" altLang="zh-CN" b="1"/>
              <a:t>screen.</a:t>
            </a:r>
          </a:p>
          <a:p>
            <a:pPr marL="257175" indent="-257175">
              <a:buFont typeface="+mj-lt"/>
              <a:buAutoNum type="arabicPeriod"/>
            </a:pPr>
            <a:r>
              <a:rPr lang="en-US" altLang="zh-CN" b="1"/>
              <a:t>Only</a:t>
            </a:r>
            <a:r>
              <a:rPr lang="zh-CN" altLang="en-US" b="1"/>
              <a:t> </a:t>
            </a:r>
            <a:r>
              <a:rPr lang="en-US" altLang="zh-CN" b="1"/>
              <a:t>skilled</a:t>
            </a:r>
            <a:r>
              <a:rPr lang="zh-CN" altLang="en-US" b="1"/>
              <a:t> </a:t>
            </a:r>
            <a:r>
              <a:rPr lang="en-US" altLang="zh-CN" b="1"/>
              <a:t>and</a:t>
            </a:r>
            <a:r>
              <a:rPr lang="zh-CN" altLang="en-US" b="1"/>
              <a:t> </a:t>
            </a:r>
            <a:r>
              <a:rPr lang="en-US" altLang="zh-CN" b="1"/>
              <a:t>well-</a:t>
            </a:r>
            <a:r>
              <a:rPr lang="zh-CN" altLang="en-US" b="1"/>
              <a:t> </a:t>
            </a:r>
            <a:r>
              <a:rPr lang="en-US" altLang="zh-CN" b="1"/>
              <a:t>trained</a:t>
            </a:r>
            <a:r>
              <a:rPr lang="zh-CN" altLang="en-US" b="1"/>
              <a:t> </a:t>
            </a:r>
            <a:r>
              <a:rPr lang="en-US" altLang="zh-CN" b="1"/>
              <a:t>technicians</a:t>
            </a:r>
            <a:r>
              <a:rPr lang="zh-CN" altLang="en-US" b="1"/>
              <a:t> </a:t>
            </a:r>
            <a:r>
              <a:rPr lang="en-US" altLang="zh-CN" b="1"/>
              <a:t>can</a:t>
            </a:r>
            <a:r>
              <a:rPr lang="zh-CN" altLang="en-US" b="1"/>
              <a:t> </a:t>
            </a:r>
            <a:r>
              <a:rPr lang="en-US" altLang="zh-CN" b="1"/>
              <a:t>perform</a:t>
            </a:r>
            <a:r>
              <a:rPr lang="zh-CN" altLang="en-US" b="1"/>
              <a:t> </a:t>
            </a:r>
            <a:r>
              <a:rPr lang="en-US" altLang="zh-CN" b="1"/>
              <a:t>this</a:t>
            </a:r>
            <a:r>
              <a:rPr lang="zh-CN" altLang="en-US" b="1"/>
              <a:t> </a:t>
            </a:r>
            <a:r>
              <a:rPr lang="en-US" altLang="zh-CN" b="1"/>
              <a:t>testing.</a:t>
            </a:r>
            <a:r>
              <a:rPr lang="zh-CN" altLang="en-US" b="1"/>
              <a:t> </a:t>
            </a:r>
            <a:endParaRPr lang="en-US" altLang="zh-CN" b="1"/>
          </a:p>
          <a:p>
            <a:pPr marL="257175" indent="-257175">
              <a:buFont typeface="+mj-lt"/>
              <a:buAutoNum type="arabicPeriod"/>
            </a:pPr>
            <a:r>
              <a:rPr lang="en-US" altLang="zh-CN" b="1"/>
              <a:t>That</a:t>
            </a:r>
            <a:r>
              <a:rPr lang="zh-CN" altLang="en-US" b="1"/>
              <a:t> </a:t>
            </a:r>
            <a:r>
              <a:rPr lang="en-US" altLang="zh-CN" b="1"/>
              <a:t>are</a:t>
            </a:r>
            <a:r>
              <a:rPr lang="zh-CN" altLang="en-US" b="1"/>
              <a:t> </a:t>
            </a:r>
            <a:r>
              <a:rPr lang="en-US" altLang="zh-CN" b="1"/>
              <a:t>rough,irregular</a:t>
            </a:r>
            <a:r>
              <a:rPr lang="zh-CN" altLang="en-US" b="1"/>
              <a:t> </a:t>
            </a:r>
            <a:r>
              <a:rPr lang="en-US" altLang="zh-CN" b="1"/>
              <a:t>in</a:t>
            </a:r>
            <a:r>
              <a:rPr lang="zh-CN" altLang="en-US" b="1"/>
              <a:t> </a:t>
            </a:r>
            <a:r>
              <a:rPr lang="en-US" altLang="zh-CN" b="1"/>
              <a:t>shape</a:t>
            </a:r>
            <a:r>
              <a:rPr lang="zh-CN" altLang="en-US" b="1"/>
              <a:t> </a:t>
            </a:r>
            <a:r>
              <a:rPr lang="en-US" altLang="zh-CN" b="1"/>
              <a:t>,very</a:t>
            </a:r>
            <a:r>
              <a:rPr lang="zh-CN" altLang="en-US" b="1"/>
              <a:t> </a:t>
            </a:r>
            <a:r>
              <a:rPr lang="en-US" altLang="zh-CN" b="1"/>
              <a:t>small</a:t>
            </a:r>
            <a:r>
              <a:rPr lang="zh-CN" altLang="en-US" b="1"/>
              <a:t> </a:t>
            </a:r>
            <a:r>
              <a:rPr lang="en-US" altLang="zh-CN" b="1"/>
              <a:t>ar</a:t>
            </a:r>
            <a:r>
              <a:rPr lang="zh-CN" altLang="en-US" b="1"/>
              <a:t> </a:t>
            </a:r>
            <a:r>
              <a:rPr lang="en-US" altLang="zh-CN" b="1"/>
              <a:t>thin</a:t>
            </a:r>
            <a:r>
              <a:rPr lang="zh-CN" altLang="en-US" b="1"/>
              <a:t> </a:t>
            </a:r>
            <a:r>
              <a:rPr lang="en-US" altLang="zh-CN" b="1"/>
              <a:t>or</a:t>
            </a:r>
            <a:r>
              <a:rPr lang="zh-CN" altLang="en-US" b="1"/>
              <a:t> </a:t>
            </a:r>
            <a:r>
              <a:rPr lang="en-US" altLang="zh-CN" b="1"/>
              <a:t>not</a:t>
            </a:r>
            <a:r>
              <a:rPr lang="zh-CN" altLang="en-US" b="1"/>
              <a:t> </a:t>
            </a:r>
            <a:r>
              <a:rPr lang="en-US" altLang="zh-CN" b="1"/>
              <a:t>homogeneous</a:t>
            </a:r>
            <a:r>
              <a:rPr lang="zh-CN" altLang="en-US" b="1"/>
              <a:t> </a:t>
            </a:r>
            <a:r>
              <a:rPr lang="en-US" altLang="zh-CN" b="1"/>
              <a:t>are</a:t>
            </a:r>
            <a:r>
              <a:rPr lang="zh-CN" altLang="en-US" b="1"/>
              <a:t> </a:t>
            </a:r>
            <a:r>
              <a:rPr lang="en-US" altLang="zh-CN" b="1"/>
              <a:t>difficult</a:t>
            </a:r>
            <a:r>
              <a:rPr lang="zh-CN" altLang="en-US" b="1"/>
              <a:t> </a:t>
            </a:r>
            <a:r>
              <a:rPr lang="en-US" altLang="zh-CN" b="1"/>
              <a:t>to</a:t>
            </a:r>
            <a:r>
              <a:rPr lang="zh-CN" altLang="en-US" b="1"/>
              <a:t> </a:t>
            </a:r>
            <a:r>
              <a:rPr lang="en-US" altLang="zh-CN" b="1"/>
              <a:t>inspect.</a:t>
            </a:r>
            <a:r>
              <a:rPr lang="zh-CN" altLang="en-US" b="1"/>
              <a:t> </a:t>
            </a:r>
            <a:endParaRPr lang="en-US" altLang="zh-CN" b="1"/>
          </a:p>
          <a:p>
            <a:pPr marL="257175" indent="-257175">
              <a:buFont typeface="+mj-lt"/>
              <a:buAutoNum type="arabicPeriod"/>
            </a:pPr>
            <a:r>
              <a:rPr lang="en-US" altLang="zh-CN" b="1"/>
              <a:t>Discontinuities</a:t>
            </a:r>
            <a:r>
              <a:rPr lang="zh-CN" altLang="en-US" b="1"/>
              <a:t> </a:t>
            </a:r>
            <a:r>
              <a:rPr lang="en-US" altLang="zh-CN" b="1"/>
              <a:t>that</a:t>
            </a:r>
            <a:r>
              <a:rPr lang="zh-CN" altLang="en-US" b="1"/>
              <a:t> </a:t>
            </a:r>
            <a:r>
              <a:rPr lang="en-US" altLang="zh-CN" b="1"/>
              <a:t>are</a:t>
            </a:r>
            <a:r>
              <a:rPr lang="zh-CN" altLang="en-US" b="1"/>
              <a:t> </a:t>
            </a:r>
            <a:r>
              <a:rPr lang="en-US" altLang="zh-CN" b="1"/>
              <a:t>present</a:t>
            </a:r>
            <a:r>
              <a:rPr lang="zh-CN" altLang="en-US" b="1"/>
              <a:t> </a:t>
            </a:r>
            <a:r>
              <a:rPr lang="en-US" altLang="zh-CN" b="1"/>
              <a:t>in</a:t>
            </a:r>
            <a:r>
              <a:rPr lang="zh-CN" altLang="en-US" b="1"/>
              <a:t> </a:t>
            </a:r>
            <a:r>
              <a:rPr lang="en-US" altLang="zh-CN" b="1"/>
              <a:t>shallow</a:t>
            </a:r>
            <a:r>
              <a:rPr lang="zh-CN" altLang="en-US" b="1"/>
              <a:t> </a:t>
            </a:r>
            <a:r>
              <a:rPr lang="en-US" altLang="zh-CN" b="1"/>
              <a:t>layers</a:t>
            </a:r>
            <a:r>
              <a:rPr lang="zh-CN" altLang="en-US" b="1"/>
              <a:t> </a:t>
            </a:r>
            <a:r>
              <a:rPr lang="en-US" altLang="zh-CN" b="1"/>
              <a:t>immeditely</a:t>
            </a:r>
            <a:r>
              <a:rPr lang="zh-CN" altLang="en-US" b="1"/>
              <a:t> </a:t>
            </a:r>
            <a:r>
              <a:rPr lang="en-US" altLang="zh-CN" b="1"/>
              <a:t>beneath</a:t>
            </a:r>
            <a:r>
              <a:rPr lang="zh-CN" altLang="en-US" b="1"/>
              <a:t> </a:t>
            </a:r>
            <a:r>
              <a:rPr lang="en-US" altLang="zh-CN" b="1"/>
              <a:t>the</a:t>
            </a:r>
            <a:r>
              <a:rPr lang="zh-CN" altLang="en-US" b="1"/>
              <a:t> </a:t>
            </a:r>
            <a:r>
              <a:rPr lang="en-US" altLang="zh-CN" b="1"/>
              <a:t>surface</a:t>
            </a:r>
            <a:r>
              <a:rPr lang="zh-CN" altLang="en-US" b="1"/>
              <a:t> </a:t>
            </a:r>
            <a:r>
              <a:rPr lang="en-US" altLang="zh-CN" b="1"/>
              <a:t>may</a:t>
            </a:r>
            <a:r>
              <a:rPr lang="zh-CN" altLang="en-US" b="1"/>
              <a:t> </a:t>
            </a:r>
            <a:r>
              <a:rPr lang="en-US" altLang="zh-CN" b="1"/>
              <a:t>nat</a:t>
            </a:r>
            <a:r>
              <a:rPr lang="zh-CN" altLang="en-US" b="1"/>
              <a:t> </a:t>
            </a:r>
            <a:r>
              <a:rPr lang="en-US" altLang="zh-CN" b="1"/>
              <a:t>be</a:t>
            </a:r>
            <a:r>
              <a:rPr lang="zh-CN" altLang="en-US" b="1"/>
              <a:t> </a:t>
            </a:r>
            <a:r>
              <a:rPr lang="en-US" altLang="zh-CN" b="1"/>
              <a:t>detectable.</a:t>
            </a:r>
            <a:endParaRPr lang="en-US" b="1"/>
          </a:p>
        </p:txBody>
      </p:sp>
    </p:spTree>
    <p:extLst>
      <p:ext uri="{BB962C8B-B14F-4D97-AF65-F5344CB8AC3E}">
        <p14:creationId xmlns:p14="http://schemas.microsoft.com/office/powerpoint/2010/main" val="3476478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90801" y="419100"/>
            <a:ext cx="5105400" cy="1828800"/>
          </a:xfrm>
        </p:spPr>
        <p:txBody>
          <a:bodyPr>
            <a:normAutofit/>
          </a:bodyPr>
          <a:lstStyle/>
          <a:p>
            <a:pPr algn="ctr"/>
            <a:r>
              <a:rPr lang="en-US" sz="2800" b="1" dirty="0" smtClean="0">
                <a:solidFill>
                  <a:schemeClr val="accent5">
                    <a:lumMod val="75000"/>
                  </a:schemeClr>
                </a:solidFill>
                <a:latin typeface="Times New Roman" pitchFamily="18" charset="0"/>
                <a:cs typeface="Times New Roman" pitchFamily="18" charset="0"/>
              </a:rPr>
              <a:t>SHREE  SWAMI  ATMANAND SARASVATI INSTITUTE OF TECHNOLOGY</a:t>
            </a:r>
            <a:endParaRPr lang="en-US" sz="2800" dirty="0">
              <a:solidFill>
                <a:schemeClr val="accent5">
                  <a:lumMod val="75000"/>
                </a:schemeClr>
              </a:solidFill>
              <a:latin typeface="Times New Roman" pitchFamily="18" charset="0"/>
              <a:cs typeface="Times New Roman" pitchFamily="18" charset="0"/>
            </a:endParaRPr>
          </a:p>
        </p:txBody>
      </p:sp>
      <p:sp>
        <p:nvSpPr>
          <p:cNvPr id="4" name="TextBox 3"/>
          <p:cNvSpPr txBox="1"/>
          <p:nvPr/>
        </p:nvSpPr>
        <p:spPr>
          <a:xfrm>
            <a:off x="2225812" y="2362200"/>
            <a:ext cx="5125567" cy="2585323"/>
          </a:xfrm>
          <a:prstGeom prst="rect">
            <a:avLst/>
          </a:prstGeom>
          <a:noFill/>
        </p:spPr>
        <p:txBody>
          <a:bodyPr wrap="square" rtlCol="0">
            <a:spAutoFit/>
          </a:bodyPr>
          <a:lstStyle/>
          <a:p>
            <a:r>
              <a:rPr lang="en-US" sz="2400" b="1" dirty="0" smtClean="0">
                <a:solidFill>
                  <a:srgbClr val="474B78">
                    <a:lumMod val="75000"/>
                  </a:srgbClr>
                </a:solidFill>
                <a:latin typeface="Cambria" pitchFamily="18" charset="0"/>
                <a:ea typeface="Cambria" pitchFamily="18" charset="0"/>
              </a:rPr>
              <a:t>Subject</a:t>
            </a:r>
            <a:r>
              <a:rPr lang="en-US" sz="2400" dirty="0" smtClean="0">
                <a:solidFill>
                  <a:srgbClr val="2DA2BF">
                    <a:lumMod val="75000"/>
                  </a:srgbClr>
                </a:solidFill>
                <a:latin typeface="Cambria" pitchFamily="18" charset="0"/>
                <a:ea typeface="Cambria" pitchFamily="18" charset="0"/>
              </a:rPr>
              <a:t> :</a:t>
            </a:r>
            <a:r>
              <a:rPr lang="en-US" sz="2400" dirty="0" smtClean="0">
                <a:solidFill>
                  <a:srgbClr val="0070C0"/>
                </a:solidFill>
                <a:latin typeface="Cambria" pitchFamily="18" charset="0"/>
                <a:ea typeface="Cambria" pitchFamily="18" charset="0"/>
              </a:rPr>
              <a:t>Physics </a:t>
            </a:r>
          </a:p>
          <a:p>
            <a:r>
              <a:rPr lang="en-US" sz="2400" b="1" dirty="0" smtClean="0">
                <a:solidFill>
                  <a:srgbClr val="474B78">
                    <a:lumMod val="75000"/>
                  </a:srgbClr>
                </a:solidFill>
                <a:latin typeface="Cambria" pitchFamily="18" charset="0"/>
                <a:ea typeface="Cambria" pitchFamily="18" charset="0"/>
              </a:rPr>
              <a:t>Topic</a:t>
            </a:r>
            <a:r>
              <a:rPr lang="en-US" sz="2400" b="1" dirty="0" smtClean="0">
                <a:solidFill>
                  <a:srgbClr val="2DA2BF">
                    <a:lumMod val="75000"/>
                  </a:srgbClr>
                </a:solidFill>
                <a:latin typeface="Cambria" pitchFamily="18" charset="0"/>
                <a:ea typeface="Cambria" pitchFamily="18" charset="0"/>
              </a:rPr>
              <a:t>:</a:t>
            </a:r>
            <a:r>
              <a:rPr lang="en-US" sz="2400" dirty="0" smtClean="0">
                <a:solidFill>
                  <a:prstClr val="black"/>
                </a:solidFill>
                <a:latin typeface="Cambria" pitchFamily="18" charset="0"/>
                <a:ea typeface="Cambria" pitchFamily="18" charset="0"/>
              </a:rPr>
              <a:t> : </a:t>
            </a:r>
            <a:r>
              <a:rPr lang="en-US" sz="2400" dirty="0" smtClean="0">
                <a:solidFill>
                  <a:srgbClr val="0070C0"/>
                </a:solidFill>
                <a:latin typeface="Cambria" pitchFamily="18" charset="0"/>
                <a:ea typeface="Cambria" pitchFamily="18" charset="0"/>
              </a:rPr>
              <a:t>Ultrasonic Waves &amp; NDT</a:t>
            </a:r>
          </a:p>
          <a:p>
            <a:r>
              <a:rPr lang="en-US" sz="2400" b="1" dirty="0" smtClean="0">
                <a:solidFill>
                  <a:srgbClr val="474B78">
                    <a:lumMod val="75000"/>
                  </a:srgbClr>
                </a:solidFill>
                <a:latin typeface="Cambria" pitchFamily="18" charset="0"/>
                <a:ea typeface="Cambria" pitchFamily="18" charset="0"/>
              </a:rPr>
              <a:t>Subject code</a:t>
            </a:r>
            <a:r>
              <a:rPr lang="en-US" sz="2400" dirty="0" smtClean="0">
                <a:solidFill>
                  <a:srgbClr val="2DA2BF">
                    <a:lumMod val="75000"/>
                  </a:srgbClr>
                </a:solidFill>
                <a:latin typeface="Cambria" pitchFamily="18" charset="0"/>
                <a:ea typeface="Cambria" pitchFamily="18" charset="0"/>
              </a:rPr>
              <a:t>: </a:t>
            </a:r>
            <a:r>
              <a:rPr lang="en-US" sz="2400" dirty="0" smtClean="0">
                <a:solidFill>
                  <a:srgbClr val="0070C0"/>
                </a:solidFill>
                <a:latin typeface="Cambria" pitchFamily="18" charset="0"/>
                <a:ea typeface="Cambria" pitchFamily="18" charset="0"/>
              </a:rPr>
              <a:t>2110011</a:t>
            </a:r>
          </a:p>
          <a:p>
            <a:r>
              <a:rPr lang="en-US" sz="2400" b="1" dirty="0" smtClean="0">
                <a:solidFill>
                  <a:srgbClr val="474B78">
                    <a:lumMod val="75000"/>
                  </a:srgbClr>
                </a:solidFill>
                <a:latin typeface="Cambria" pitchFamily="18" charset="0"/>
                <a:ea typeface="Cambria" pitchFamily="18" charset="0"/>
              </a:rPr>
              <a:t>Branch</a:t>
            </a:r>
            <a:r>
              <a:rPr lang="en-US" sz="2400" dirty="0" smtClean="0">
                <a:solidFill>
                  <a:srgbClr val="2DA2BF">
                    <a:lumMod val="75000"/>
                  </a:srgbClr>
                </a:solidFill>
                <a:latin typeface="Cambria" pitchFamily="18" charset="0"/>
                <a:ea typeface="Cambria" pitchFamily="18" charset="0"/>
              </a:rPr>
              <a:t>: </a:t>
            </a:r>
            <a:r>
              <a:rPr lang="en-US" sz="2400" dirty="0" smtClean="0">
                <a:solidFill>
                  <a:srgbClr val="0070C0"/>
                </a:solidFill>
                <a:latin typeface="Cambria" pitchFamily="18" charset="0"/>
                <a:ea typeface="Cambria" pitchFamily="18" charset="0"/>
              </a:rPr>
              <a:t>CIVIL 01</a:t>
            </a:r>
          </a:p>
          <a:p>
            <a:r>
              <a:rPr lang="en-US" sz="2400" b="1" dirty="0" smtClean="0">
                <a:solidFill>
                  <a:srgbClr val="002060"/>
                </a:solidFill>
                <a:latin typeface="Cambria" pitchFamily="18" charset="0"/>
                <a:ea typeface="Cambria" pitchFamily="18" charset="0"/>
              </a:rPr>
              <a:t>Prepared by</a:t>
            </a:r>
            <a:r>
              <a:rPr lang="en-US" sz="2400" dirty="0" smtClean="0">
                <a:solidFill>
                  <a:srgbClr val="2DA2BF">
                    <a:lumMod val="75000"/>
                  </a:srgbClr>
                </a:solidFill>
                <a:latin typeface="Cambria" pitchFamily="18" charset="0"/>
                <a:ea typeface="Cambria" pitchFamily="18" charset="0"/>
              </a:rPr>
              <a:t>: </a:t>
            </a:r>
            <a:r>
              <a:rPr lang="en-US" sz="2400" dirty="0" smtClean="0">
                <a:solidFill>
                  <a:srgbClr val="0070C0"/>
                </a:solidFill>
                <a:latin typeface="Cambria" pitchFamily="18" charset="0"/>
                <a:ea typeface="Cambria" pitchFamily="18" charset="0"/>
              </a:rPr>
              <a:t>Patel Purvi M.  </a:t>
            </a:r>
          </a:p>
          <a:p>
            <a:endParaRPr lang="en-US" sz="2400" dirty="0" smtClean="0">
              <a:solidFill>
                <a:srgbClr val="2DA2BF">
                  <a:lumMod val="75000"/>
                </a:srgbClr>
              </a:solidFill>
              <a:latin typeface="Cambria" pitchFamily="18" charset="0"/>
              <a:ea typeface="Cambria" pitchFamily="18" charset="0"/>
            </a:endParaRPr>
          </a:p>
          <a:p>
            <a:endParaRPr lang="en-US" dirty="0">
              <a:solidFill>
                <a:prstClr val="black"/>
              </a:solidFill>
            </a:endParaRPr>
          </a:p>
        </p:txBody>
      </p:sp>
      <p:pic>
        <p:nvPicPr>
          <p:cNvPr id="5" name="Picture 5" descr="C:\Users\modi\Desktop\electronic pills\ssasi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09600"/>
            <a:ext cx="2172266" cy="2209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modi\Downloads\GT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68495"/>
            <a:ext cx="17526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15654"/>
      </p:ext>
    </p:extLst>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1481138"/>
            <a:ext cx="8229600" cy="4525962"/>
          </a:xfrm>
        </p:spPr>
        <p:txBody>
          <a:bodyPr/>
          <a:lstStyle/>
          <a:p>
            <a:r>
              <a:rPr lang="en-US" dirty="0" smtClean="0">
                <a:latin typeface="Cambria" pitchFamily="18" charset="0"/>
                <a:ea typeface="Cambria" pitchFamily="18" charset="0"/>
              </a:rPr>
              <a:t>What is Non-destructive Testing?</a:t>
            </a:r>
          </a:p>
          <a:p>
            <a:r>
              <a:rPr lang="en-US" dirty="0" smtClean="0">
                <a:latin typeface="Cambria" pitchFamily="18" charset="0"/>
                <a:ea typeface="Cambria" pitchFamily="18" charset="0"/>
              </a:rPr>
              <a:t>Comparison of destructive and non-destructive tests.</a:t>
            </a:r>
          </a:p>
          <a:p>
            <a:r>
              <a:rPr lang="en-US" dirty="0" smtClean="0">
                <a:latin typeface="Cambria" pitchFamily="18" charset="0"/>
                <a:ea typeface="Cambria" pitchFamily="18" charset="0"/>
              </a:rPr>
              <a:t>Ultrasonics in identifying Defects</a:t>
            </a:r>
            <a:endParaRPr lang="en-US" dirty="0">
              <a:latin typeface="Cambria" pitchFamily="18" charset="0"/>
              <a:ea typeface="Cambria" pitchFamily="18" charset="0"/>
            </a:endParaRPr>
          </a:p>
        </p:txBody>
      </p:sp>
      <p:sp>
        <p:nvSpPr>
          <p:cNvPr id="4" name="Title 3"/>
          <p:cNvSpPr>
            <a:spLocks noGrp="1"/>
          </p:cNvSpPr>
          <p:nvPr>
            <p:ph type="title" idx="4294967295"/>
          </p:nvPr>
        </p:nvSpPr>
        <p:spPr>
          <a:xfrm>
            <a:off x="0" y="274638"/>
            <a:ext cx="8229600" cy="1143000"/>
          </a:xfrm>
        </p:spPr>
        <p:txBody>
          <a:bodyPr/>
          <a:lstStyle/>
          <a:p>
            <a:pPr algn="l"/>
            <a:r>
              <a:rPr lang="en-US" dirty="0" smtClean="0">
                <a:latin typeface="Times New Roman" pitchFamily="18" charset="0"/>
                <a:cs typeface="Times New Roman" pitchFamily="18" charset="0"/>
              </a:rPr>
              <a:t>Content: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578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81138"/>
            <a:ext cx="8229600" cy="4525962"/>
          </a:xfrm>
        </p:spPr>
        <p:txBody>
          <a:bodyPr/>
          <a:lstStyle/>
          <a:p>
            <a:pPr>
              <a:buFont typeface="Wingdings" pitchFamily="2" charset="2"/>
              <a:buChar char="Ø"/>
            </a:pPr>
            <a:r>
              <a:rPr lang="en-US" dirty="0" smtClean="0">
                <a:latin typeface="Cambria" pitchFamily="18" charset="0"/>
                <a:ea typeface="Cambria" pitchFamily="18" charset="0"/>
              </a:rPr>
              <a:t>NDT is defined as the process of testing the material without causing any damage or reducing the service life of the component.</a:t>
            </a:r>
          </a:p>
          <a:p>
            <a:pPr>
              <a:buFont typeface="Wingdings" pitchFamily="2" charset="2"/>
              <a:buChar char="Ø"/>
            </a:pPr>
            <a:r>
              <a:rPr lang="en-US" dirty="0" smtClean="0">
                <a:latin typeface="Cambria" pitchFamily="18" charset="0"/>
                <a:ea typeface="Cambria" pitchFamily="18" charset="0"/>
              </a:rPr>
              <a:t>After the test process is over, the material can be used again for the same purpose for which it was made.</a:t>
            </a:r>
          </a:p>
          <a:p>
            <a:pPr>
              <a:buFont typeface="Wingdings" pitchFamily="2" charset="2"/>
              <a:buChar char="Ø"/>
            </a:pPr>
            <a:r>
              <a:rPr lang="en-US" dirty="0" smtClean="0">
                <a:latin typeface="Cambria" pitchFamily="18" charset="0"/>
                <a:ea typeface="Cambria" pitchFamily="18" charset="0"/>
              </a:rPr>
              <a:t>It is used to locate the defects or flawsin the component.</a:t>
            </a:r>
          </a:p>
          <a:p>
            <a:pPr>
              <a:buNone/>
            </a:pPr>
            <a:endParaRPr lang="en-US" dirty="0">
              <a:latin typeface="Cambria" pitchFamily="18" charset="0"/>
              <a:ea typeface="Cambria" pitchFamily="18" charset="0"/>
            </a:endParaRPr>
          </a:p>
        </p:txBody>
      </p:sp>
      <p:sp>
        <p:nvSpPr>
          <p:cNvPr id="2" name="Title 1"/>
          <p:cNvSpPr>
            <a:spLocks noGrp="1"/>
          </p:cNvSpPr>
          <p:nvPr>
            <p:ph type="title" idx="4294967295"/>
          </p:nvPr>
        </p:nvSpPr>
        <p:spPr>
          <a:xfrm>
            <a:off x="0" y="274638"/>
            <a:ext cx="8229600" cy="1143000"/>
          </a:xfrm>
        </p:spPr>
        <p:txBody>
          <a:bodyPr>
            <a:normAutofit/>
          </a:bodyPr>
          <a:lstStyle/>
          <a:p>
            <a:r>
              <a:rPr lang="en-US" dirty="0" smtClean="0">
                <a:latin typeface="Times New Roman" pitchFamily="18" charset="0"/>
                <a:cs typeface="Times New Roman" pitchFamily="18" charset="0"/>
              </a:rPr>
              <a:t>What is Non-destructive Testing?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54301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381000"/>
            <a:ext cx="8229600" cy="5745163"/>
          </a:xfrm>
        </p:spPr>
        <p:txBody>
          <a:bodyPr>
            <a:normAutofit fontScale="92500" lnSpcReduction="10000"/>
          </a:bodyPr>
          <a:lstStyle/>
          <a:p>
            <a:pPr>
              <a:buNone/>
            </a:pPr>
            <a:r>
              <a:rPr lang="en-US" dirty="0" smtClean="0">
                <a:latin typeface="Cambria" pitchFamily="18" charset="0"/>
                <a:ea typeface="Cambria" pitchFamily="18" charset="0"/>
              </a:rPr>
              <a:t>The general objectives of NDT may be classified as follows:</a:t>
            </a:r>
          </a:p>
          <a:p>
            <a:pPr marL="514350" indent="-514350">
              <a:buNone/>
            </a:pPr>
            <a:r>
              <a:rPr lang="en-US" dirty="0" smtClean="0">
                <a:latin typeface="Cambria" pitchFamily="18" charset="0"/>
                <a:ea typeface="Cambria" pitchFamily="18" charset="0"/>
              </a:rPr>
              <a:t>       To Increase Serviceability</a:t>
            </a:r>
          </a:p>
          <a:p>
            <a:pPr marL="514350" indent="-514350">
              <a:buFont typeface="Wingdings" pitchFamily="2" charset="2"/>
              <a:buChar char="Ø"/>
            </a:pPr>
            <a:r>
              <a:rPr lang="en-US" dirty="0" smtClean="0">
                <a:latin typeface="Cambria" pitchFamily="18" charset="0"/>
                <a:ea typeface="Cambria" pitchFamily="18" charset="0"/>
              </a:rPr>
              <a:t>Here NDT is used to detect faults which are likely to reduce the service-life of the finished components.</a:t>
            </a:r>
          </a:p>
          <a:p>
            <a:pPr marL="514350" indent="-514350">
              <a:buNone/>
            </a:pPr>
            <a:r>
              <a:rPr lang="en-US" dirty="0">
                <a:latin typeface="Cambria" pitchFamily="18" charset="0"/>
                <a:ea typeface="Cambria" pitchFamily="18" charset="0"/>
              </a:rPr>
              <a:t> </a:t>
            </a:r>
            <a:r>
              <a:rPr lang="en-US" dirty="0" smtClean="0">
                <a:latin typeface="Cambria" pitchFamily="18" charset="0"/>
                <a:ea typeface="Cambria" pitchFamily="18" charset="0"/>
              </a:rPr>
              <a:t>   	For example, some defect, whether occurring at the surface or below the surface can initiate fatigue failure.</a:t>
            </a:r>
          </a:p>
          <a:p>
            <a:pPr marL="514350" indent="-514350">
              <a:buFont typeface="Wingdings" pitchFamily="2" charset="2"/>
              <a:buChar char="Ø"/>
            </a:pPr>
            <a:r>
              <a:rPr lang="en-US" dirty="0" smtClean="0">
                <a:latin typeface="Cambria" pitchFamily="18" charset="0"/>
                <a:ea typeface="Cambria" pitchFamily="18" charset="0"/>
              </a:rPr>
              <a:t>If these defects are detected at an early stage, the service-life of the components or materials can be increased.</a:t>
            </a:r>
          </a:p>
          <a:p>
            <a:endParaRPr lang="en-US" dirty="0"/>
          </a:p>
        </p:txBody>
      </p:sp>
    </p:spTree>
    <p:extLst>
      <p:ext uri="{BB962C8B-B14F-4D97-AF65-F5344CB8AC3E}">
        <p14:creationId xmlns:p14="http://schemas.microsoft.com/office/powerpoint/2010/main" val="242074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CONTENTS</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Introduction of ultrasonic</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Properties of ultrasonic wave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Production of ultrasonic wave</a:t>
            </a:r>
          </a:p>
          <a:p>
            <a:pPr marL="0" indent="0">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fontScale="92500" lnSpcReduction="10000"/>
          </a:bodyPr>
          <a:lstStyle/>
          <a:p>
            <a:pPr marL="514350" indent="-514350">
              <a:buNone/>
            </a:pPr>
            <a:r>
              <a:rPr lang="en-US" dirty="0" smtClean="0"/>
              <a:t>b) To Improve Productivity and to Increase the Profits</a:t>
            </a:r>
          </a:p>
          <a:p>
            <a:pPr marL="514350" indent="-514350">
              <a:buFont typeface="Wingdings" pitchFamily="2" charset="2"/>
              <a:buChar char="Ø"/>
            </a:pPr>
            <a:r>
              <a:rPr lang="en-US" dirty="0" smtClean="0"/>
              <a:t>Defective materials has to be located at an early stage in production so that further manpower is not frustrated in futile processing.</a:t>
            </a:r>
          </a:p>
          <a:p>
            <a:pPr marL="514350" indent="-514350">
              <a:buFont typeface="Wingdings" pitchFamily="2" charset="2"/>
              <a:buChar char="Ø"/>
            </a:pPr>
            <a:r>
              <a:rPr lang="en-US" dirty="0" smtClean="0"/>
              <a:t>There is less useless wear and tear on plant.</a:t>
            </a:r>
          </a:p>
          <a:p>
            <a:pPr marL="514350" indent="-514350">
              <a:buFont typeface="Wingdings" pitchFamily="2" charset="2"/>
              <a:buChar char="Ø"/>
            </a:pPr>
            <a:r>
              <a:rPr lang="en-US" dirty="0" smtClean="0"/>
              <a:t>These are obvious advantages of testing at an early stage of basic work pieces, such as castings and welds.</a:t>
            </a:r>
          </a:p>
          <a:p>
            <a:pPr marL="514350" indent="-514350">
              <a:buFont typeface="Wingdings" pitchFamily="2" charset="2"/>
              <a:buChar char="Ø"/>
            </a:pPr>
            <a:r>
              <a:rPr lang="en-US" dirty="0" smtClean="0"/>
              <a:t>Hence, testing a component at an early stage of production itself increases quality of product and, in turn, the profits also. </a:t>
            </a:r>
          </a:p>
          <a:p>
            <a:pPr marL="514350" indent="-514350">
              <a:buNone/>
            </a:pPr>
            <a:endParaRPr lang="en-US" dirty="0"/>
          </a:p>
        </p:txBody>
      </p:sp>
    </p:spTree>
    <p:extLst>
      <p:ext uri="{BB962C8B-B14F-4D97-AF65-F5344CB8AC3E}">
        <p14:creationId xmlns:p14="http://schemas.microsoft.com/office/powerpoint/2010/main" val="2033802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0" y="457200"/>
            <a:ext cx="4191000" cy="762000"/>
          </a:xfrm>
        </p:spPr>
        <p:txBody>
          <a:bodyPr/>
          <a:lstStyle/>
          <a:p>
            <a:r>
              <a:rPr lang="en-US" dirty="0" smtClean="0"/>
              <a:t>Destructive Tests</a:t>
            </a:r>
            <a:endParaRPr lang="en-US" dirty="0"/>
          </a:p>
        </p:txBody>
      </p:sp>
      <p:sp>
        <p:nvSpPr>
          <p:cNvPr id="7" name="Text Placeholder 6"/>
          <p:cNvSpPr>
            <a:spLocks noGrp="1"/>
          </p:cNvSpPr>
          <p:nvPr>
            <p:ph type="body" sz="half" idx="4294967295"/>
          </p:nvPr>
        </p:nvSpPr>
        <p:spPr>
          <a:xfrm>
            <a:off x="5102225" y="457200"/>
            <a:ext cx="4041775" cy="762000"/>
          </a:xfrm>
        </p:spPr>
        <p:txBody>
          <a:bodyPr>
            <a:normAutofit fontScale="92500"/>
          </a:bodyPr>
          <a:lstStyle/>
          <a:p>
            <a:r>
              <a:rPr lang="en-US" dirty="0" smtClean="0"/>
              <a:t>Non-destructive Tests</a:t>
            </a:r>
            <a:endParaRPr lang="en-US" dirty="0"/>
          </a:p>
        </p:txBody>
      </p:sp>
      <p:sp>
        <p:nvSpPr>
          <p:cNvPr id="6" name="Content Placeholder 5"/>
          <p:cNvSpPr>
            <a:spLocks noGrp="1"/>
          </p:cNvSpPr>
          <p:nvPr>
            <p:ph sz="quarter" idx="4294967295"/>
          </p:nvPr>
        </p:nvSpPr>
        <p:spPr>
          <a:xfrm>
            <a:off x="0" y="1444625"/>
            <a:ext cx="4040188" cy="4727575"/>
          </a:xfrm>
        </p:spPr>
        <p:txBody>
          <a:bodyPr>
            <a:normAutofit fontScale="70000" lnSpcReduction="20000"/>
          </a:bodyPr>
          <a:lstStyle/>
          <a:p>
            <a:r>
              <a:rPr lang="en-US" dirty="0" smtClean="0"/>
              <a:t>Measurement are direct and reliable.</a:t>
            </a:r>
          </a:p>
          <a:p>
            <a:pPr>
              <a:buNone/>
            </a:pPr>
            <a:endParaRPr lang="en-US" dirty="0" smtClean="0"/>
          </a:p>
          <a:p>
            <a:r>
              <a:rPr lang="en-US" dirty="0" smtClean="0"/>
              <a:t>Test are not made on the object directly.</a:t>
            </a:r>
          </a:p>
          <a:p>
            <a:endParaRPr lang="en-US" dirty="0" smtClean="0"/>
          </a:p>
          <a:p>
            <a:r>
              <a:rPr lang="en-US" dirty="0" smtClean="0"/>
              <a:t>Time consumption is genetrally high.</a:t>
            </a:r>
          </a:p>
          <a:p>
            <a:endParaRPr lang="en-US" dirty="0" smtClean="0"/>
          </a:p>
          <a:p>
            <a:r>
              <a:rPr lang="en-US" dirty="0" smtClean="0"/>
              <a:t>In service testing is not possible.</a:t>
            </a:r>
          </a:p>
          <a:p>
            <a:endParaRPr lang="en-US" dirty="0" smtClean="0"/>
          </a:p>
          <a:p>
            <a:r>
              <a:rPr lang="en-US" dirty="0" smtClean="0"/>
              <a:t>Preparation of the test specimen is costly.</a:t>
            </a:r>
          </a:p>
          <a:p>
            <a:endParaRPr lang="en-US" dirty="0"/>
          </a:p>
        </p:txBody>
      </p:sp>
      <p:sp>
        <p:nvSpPr>
          <p:cNvPr id="8" name="Content Placeholder 7"/>
          <p:cNvSpPr>
            <a:spLocks noGrp="1"/>
          </p:cNvSpPr>
          <p:nvPr>
            <p:ph sz="quarter" idx="4294967295"/>
          </p:nvPr>
        </p:nvSpPr>
        <p:spPr>
          <a:xfrm>
            <a:off x="5102225" y="1444625"/>
            <a:ext cx="4041775" cy="4803775"/>
          </a:xfrm>
        </p:spPr>
        <p:txBody>
          <a:bodyPr>
            <a:normAutofit fontScale="55000" lnSpcReduction="20000"/>
          </a:bodyPr>
          <a:lstStyle/>
          <a:p>
            <a:r>
              <a:rPr lang="en-US" dirty="0" smtClean="0"/>
              <a:t>Measurement are indirect and reliability has to be verified.</a:t>
            </a:r>
          </a:p>
          <a:p>
            <a:endParaRPr lang="en-US" dirty="0" smtClean="0"/>
          </a:p>
          <a:p>
            <a:r>
              <a:rPr lang="en-US" dirty="0" smtClean="0"/>
              <a:t>Test are made directly on the object .</a:t>
            </a:r>
          </a:p>
          <a:p>
            <a:endParaRPr lang="en-US" dirty="0" smtClean="0"/>
          </a:p>
          <a:p>
            <a:r>
              <a:rPr lang="en-US" dirty="0" smtClean="0"/>
              <a:t>100% testing on the actual component is possible.</a:t>
            </a:r>
          </a:p>
          <a:p>
            <a:endParaRPr lang="en-US" dirty="0" smtClean="0"/>
          </a:p>
          <a:p>
            <a:r>
              <a:rPr lang="en-US" dirty="0" smtClean="0"/>
              <a:t>Usally qualitative measurement.but, qualitative measurement can also be done.</a:t>
            </a:r>
          </a:p>
          <a:p>
            <a:endParaRPr lang="en-US" dirty="0" smtClean="0"/>
          </a:p>
          <a:p>
            <a:r>
              <a:rPr lang="en-US" dirty="0" smtClean="0"/>
              <a:t>In service testing is possible.</a:t>
            </a:r>
          </a:p>
          <a:p>
            <a:endParaRPr lang="en-US" dirty="0" smtClean="0"/>
          </a:p>
          <a:p>
            <a:r>
              <a:rPr lang="en-US" dirty="0" smtClean="0"/>
              <a:t>Very little preparation is sufficient.</a:t>
            </a:r>
          </a:p>
          <a:p>
            <a:endParaRPr lang="en-US" dirty="0" smtClean="0"/>
          </a:p>
          <a:p>
            <a:endParaRPr lang="en-US" dirty="0"/>
          </a:p>
        </p:txBody>
      </p:sp>
    </p:spTree>
    <p:extLst>
      <p:ext uri="{BB962C8B-B14F-4D97-AF65-F5344CB8AC3E}">
        <p14:creationId xmlns:p14="http://schemas.microsoft.com/office/powerpoint/2010/main" val="1992440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3"/>
          <p:cNvSpPr>
            <a:spLocks noGrp="1"/>
          </p:cNvSpPr>
          <p:nvPr>
            <p:ph type="title" idx="4294967295"/>
          </p:nvPr>
        </p:nvSpPr>
        <p:spPr>
          <a:xfrm>
            <a:off x="0" y="1063625"/>
            <a:ext cx="6618288" cy="1379538"/>
          </a:xfrm>
        </p:spPr>
        <p:txBody>
          <a:bodyPr>
            <a:normAutofit fontScale="90000"/>
          </a:bodyPr>
          <a:lstStyle/>
          <a:p>
            <a:r>
              <a:rPr lang="en-US" dirty="0" smtClean="0"/>
              <a:t>SHREE SWAMI ATMANAND SAEASVATI INSTITUTE OF TECHNOLOGY </a:t>
            </a:r>
            <a:endParaRPr lang="en-IN" dirty="0"/>
          </a:p>
        </p:txBody>
      </p:sp>
      <p:sp>
        <p:nvSpPr>
          <p:cNvPr id="1048629" name="Text Placeholder 4"/>
          <p:cNvSpPr>
            <a:spLocks noGrp="1"/>
          </p:cNvSpPr>
          <p:nvPr>
            <p:ph type="body" sz="half" idx="4294967295"/>
          </p:nvPr>
        </p:nvSpPr>
        <p:spPr>
          <a:xfrm>
            <a:off x="0" y="3184525"/>
            <a:ext cx="6619875" cy="2065338"/>
          </a:xfrm>
        </p:spPr>
        <p:txBody>
          <a:bodyPr>
            <a:noAutofit/>
          </a:bodyPr>
          <a:lstStyle/>
          <a:p>
            <a:r>
              <a:rPr lang="en-US" sz="1800" b="1" dirty="0">
                <a:latin typeface="Algerian" panose="04020705040A02060702" pitchFamily="82" charset="0"/>
              </a:rPr>
              <a:t>Subject : physics </a:t>
            </a:r>
          </a:p>
          <a:p>
            <a:r>
              <a:rPr lang="en-US" sz="1800" b="1" dirty="0">
                <a:latin typeface="Algerian" panose="04020705040A02060702" pitchFamily="82" charset="0"/>
              </a:rPr>
              <a:t>Topic :  Ultrasonic Waves &amp; NDT </a:t>
            </a:r>
          </a:p>
          <a:p>
            <a:r>
              <a:rPr lang="en-US" sz="1800" b="1" dirty="0">
                <a:latin typeface="Algerian" panose="04020705040A02060702" pitchFamily="82" charset="0"/>
              </a:rPr>
              <a:t>Subject code : 2110011</a:t>
            </a:r>
          </a:p>
          <a:p>
            <a:r>
              <a:rPr lang="en-US" sz="1800" b="1" dirty="0">
                <a:latin typeface="Algerian" panose="04020705040A02060702" pitchFamily="82" charset="0"/>
              </a:rPr>
              <a:t>Branch: CIVIL 01 </a:t>
            </a:r>
          </a:p>
          <a:p>
            <a:r>
              <a:rPr lang="en-US" sz="1800" b="1" dirty="0">
                <a:latin typeface="Algerian" panose="04020705040A02060702" pitchFamily="82" charset="0"/>
              </a:rPr>
              <a:t>PREPARED BY : PORIYA JAYESH M. </a:t>
            </a:r>
          </a:p>
          <a:p>
            <a:r>
              <a:rPr lang="en-US" sz="1800" b="1" dirty="0">
                <a:latin typeface="Algerian" panose="04020705040A02060702" pitchFamily="82" charset="0"/>
              </a:rPr>
              <a:t>ENROLLMENT NO. 190760106040</a:t>
            </a:r>
            <a:endParaRPr lang="en-IN" sz="1800" b="1" dirty="0">
              <a:latin typeface="Algerian" panose="04020705040A02060702" pitchFamily="82" charset="0"/>
            </a:endParaRPr>
          </a:p>
        </p:txBody>
      </p:sp>
      <p:pic>
        <p:nvPicPr>
          <p:cNvPr id="2097152" name="Picture 2097151"/>
          <p:cNvPicPr>
            <a:picLocks/>
          </p:cNvPicPr>
          <p:nvPr/>
        </p:nvPicPr>
        <p:blipFill>
          <a:blip r:embed="rId2"/>
          <a:stretch>
            <a:fillRect/>
          </a:stretch>
        </p:blipFill>
        <p:spPr>
          <a:xfrm>
            <a:off x="5814175" y="1184229"/>
            <a:ext cx="2941631" cy="2244771"/>
          </a:xfrm>
          <a:prstGeom prst="rect">
            <a:avLst/>
          </a:prstGeom>
        </p:spPr>
      </p:pic>
    </p:spTree>
    <p:extLst>
      <p:ext uri="{BB962C8B-B14F-4D97-AF65-F5344CB8AC3E}">
        <p14:creationId xmlns:p14="http://schemas.microsoft.com/office/powerpoint/2010/main" val="15170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8629">
                                            <p:txEl>
                                              <p:pRg st="0" end="0"/>
                                            </p:txEl>
                                          </p:spTgt>
                                        </p:tgtEl>
                                        <p:attrNameLst>
                                          <p:attrName>style.visibility</p:attrName>
                                        </p:attrNameLst>
                                      </p:cBhvr>
                                      <p:to>
                                        <p:strVal val="visible"/>
                                      </p:to>
                                    </p:set>
                                    <p:animEffect transition="in" filter="barn(inVertical)">
                                      <p:cBhvr>
                                        <p:cTn id="7" dur="500"/>
                                        <p:tgtEl>
                                          <p:spTgt spid="104862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48629">
                                            <p:txEl>
                                              <p:pRg st="1" end="1"/>
                                            </p:txEl>
                                          </p:spTgt>
                                        </p:tgtEl>
                                        <p:attrNameLst>
                                          <p:attrName>style.visibility</p:attrName>
                                        </p:attrNameLst>
                                      </p:cBhvr>
                                      <p:to>
                                        <p:strVal val="visible"/>
                                      </p:to>
                                    </p:set>
                                    <p:animEffect transition="in" filter="barn(inVertical)">
                                      <p:cBhvr>
                                        <p:cTn id="10" dur="500"/>
                                        <p:tgtEl>
                                          <p:spTgt spid="104862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48629">
                                            <p:txEl>
                                              <p:pRg st="2" end="2"/>
                                            </p:txEl>
                                          </p:spTgt>
                                        </p:tgtEl>
                                        <p:attrNameLst>
                                          <p:attrName>style.visibility</p:attrName>
                                        </p:attrNameLst>
                                      </p:cBhvr>
                                      <p:to>
                                        <p:strVal val="visible"/>
                                      </p:to>
                                    </p:set>
                                    <p:animEffect transition="in" filter="barn(inVertical)">
                                      <p:cBhvr>
                                        <p:cTn id="13" dur="500"/>
                                        <p:tgtEl>
                                          <p:spTgt spid="104862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048629">
                                            <p:txEl>
                                              <p:pRg st="3" end="3"/>
                                            </p:txEl>
                                          </p:spTgt>
                                        </p:tgtEl>
                                        <p:attrNameLst>
                                          <p:attrName>style.visibility</p:attrName>
                                        </p:attrNameLst>
                                      </p:cBhvr>
                                      <p:to>
                                        <p:strVal val="visible"/>
                                      </p:to>
                                    </p:set>
                                    <p:animEffect transition="in" filter="barn(inVertical)">
                                      <p:cBhvr>
                                        <p:cTn id="16" dur="500"/>
                                        <p:tgtEl>
                                          <p:spTgt spid="1048629">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048629">
                                            <p:txEl>
                                              <p:pRg st="4" end="4"/>
                                            </p:txEl>
                                          </p:spTgt>
                                        </p:tgtEl>
                                        <p:attrNameLst>
                                          <p:attrName>style.visibility</p:attrName>
                                        </p:attrNameLst>
                                      </p:cBhvr>
                                      <p:to>
                                        <p:strVal val="visible"/>
                                      </p:to>
                                    </p:set>
                                    <p:animEffect transition="in" filter="barn(inVertical)">
                                      <p:cBhvr>
                                        <p:cTn id="19" dur="500"/>
                                        <p:tgtEl>
                                          <p:spTgt spid="1048629">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048629">
                                            <p:txEl>
                                              <p:pRg st="5" end="5"/>
                                            </p:txEl>
                                          </p:spTgt>
                                        </p:tgtEl>
                                        <p:attrNameLst>
                                          <p:attrName>style.visibility</p:attrName>
                                        </p:attrNameLst>
                                      </p:cBhvr>
                                      <p:to>
                                        <p:strVal val="visible"/>
                                      </p:to>
                                    </p:set>
                                    <p:animEffect transition="in" filter="barn(inVertical)">
                                      <p:cBhvr>
                                        <p:cTn id="22" dur="500"/>
                                        <p:tgtEl>
                                          <p:spTgt spid="104862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8628"/>
                                        </p:tgtEl>
                                        <p:attrNameLst>
                                          <p:attrName>style.visibility</p:attrName>
                                        </p:attrNameLst>
                                      </p:cBhvr>
                                      <p:to>
                                        <p:strVal val="visible"/>
                                      </p:to>
                                    </p:set>
                                    <p:animEffect transition="in" filter="wipe(down)">
                                      <p:cBhvr>
                                        <p:cTn id="27" dur="500"/>
                                        <p:tgtEl>
                                          <p:spTgt spid="104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idx="4294967295"/>
          </p:nvPr>
        </p:nvSpPr>
        <p:spPr>
          <a:xfrm>
            <a:off x="0" y="1330325"/>
            <a:ext cx="6619875" cy="788988"/>
          </a:xfrm>
        </p:spPr>
        <p:txBody>
          <a:bodyPr/>
          <a:lstStyle/>
          <a:p>
            <a:r>
              <a:rPr lang="en-US" dirty="0" smtClean="0"/>
              <a:t>CONTENT :</a:t>
            </a:r>
            <a:endParaRPr lang="en-IN" dirty="0"/>
          </a:p>
        </p:txBody>
      </p:sp>
      <p:sp>
        <p:nvSpPr>
          <p:cNvPr id="1048605" name="Subtitle 2"/>
          <p:cNvSpPr>
            <a:spLocks noGrp="1"/>
          </p:cNvSpPr>
          <p:nvPr>
            <p:ph type="subTitle" idx="4294967295"/>
          </p:nvPr>
        </p:nvSpPr>
        <p:spPr>
          <a:xfrm>
            <a:off x="0" y="2312988"/>
            <a:ext cx="6619875" cy="2197100"/>
          </a:xfrm>
        </p:spPr>
        <p:txBody>
          <a:bodyPr>
            <a:normAutofit/>
          </a:bodyPr>
          <a:lstStyle/>
          <a:p>
            <a:r>
              <a:rPr lang="en-US" sz="1800" dirty="0">
                <a:solidFill>
                  <a:schemeClr val="tx1"/>
                </a:solidFill>
                <a:latin typeface="Algerian" panose="04020705040A02060702" pitchFamily="82" charset="0"/>
              </a:rPr>
              <a:t> PULSE ECHO SYSTEM</a:t>
            </a:r>
          </a:p>
          <a:p>
            <a:r>
              <a:rPr lang="en-US" sz="1800" dirty="0">
                <a:solidFill>
                  <a:schemeClr val="tx1"/>
                </a:solidFill>
                <a:latin typeface="Algerian" panose="04020705040A02060702" pitchFamily="82" charset="0"/>
              </a:rPr>
              <a:t>ULRASONIC FLAW DETECTOR (THROUGH TRANSMISSION SYSTEM )</a:t>
            </a:r>
          </a:p>
          <a:p>
            <a:r>
              <a:rPr lang="en-US" sz="1800" dirty="0">
                <a:solidFill>
                  <a:schemeClr val="tx1"/>
                </a:solidFill>
                <a:latin typeface="Algerian" panose="04020705040A02060702" pitchFamily="82" charset="0"/>
              </a:rPr>
              <a:t>ADVANTAGE OF ULRASONIC  INSPECTION METHOD </a:t>
            </a:r>
          </a:p>
          <a:p>
            <a:r>
              <a:rPr lang="en-US" sz="1800" dirty="0">
                <a:solidFill>
                  <a:schemeClr val="tx1"/>
                </a:solidFill>
                <a:latin typeface="Algerian" panose="04020705040A02060702" pitchFamily="82" charset="0"/>
              </a:rPr>
              <a:t>LIMITATIONS</a:t>
            </a:r>
          </a:p>
          <a:p>
            <a:endParaRPr lang="en-IN" sz="1800" dirty="0"/>
          </a:p>
        </p:txBody>
      </p:sp>
    </p:spTree>
    <p:extLst>
      <p:ext uri="{BB962C8B-B14F-4D97-AF65-F5344CB8AC3E}">
        <p14:creationId xmlns:p14="http://schemas.microsoft.com/office/powerpoint/2010/main" val="725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48604"/>
                                        </p:tgtEl>
                                        <p:attrNameLst>
                                          <p:attrName>style.visibility</p:attrName>
                                        </p:attrNameLst>
                                      </p:cBhvr>
                                      <p:to>
                                        <p:strVal val="visible"/>
                                      </p:to>
                                    </p:set>
                                    <p:animEffect transition="in" filter="randombar(horizontal)">
                                      <p:cBhvr>
                                        <p:cTn id="7" dur="500"/>
                                        <p:tgtEl>
                                          <p:spTgt spid="104860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48605">
                                            <p:txEl>
                                              <p:pRg st="0" end="0"/>
                                            </p:txEl>
                                          </p:spTgt>
                                        </p:tgtEl>
                                        <p:attrNameLst>
                                          <p:attrName>style.visibility</p:attrName>
                                        </p:attrNameLst>
                                      </p:cBhvr>
                                      <p:to>
                                        <p:strVal val="visible"/>
                                      </p:to>
                                    </p:set>
                                    <p:anim calcmode="lin" valueType="num">
                                      <p:cBhvr>
                                        <p:cTn id="12" dur="1000" fill="hold"/>
                                        <p:tgtEl>
                                          <p:spTgt spid="1048605">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1048605">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1048605">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1048605">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1048605">
                                            <p:txEl>
                                              <p:pRg st="1" end="1"/>
                                            </p:txEl>
                                          </p:spTgt>
                                        </p:tgtEl>
                                        <p:attrNameLst>
                                          <p:attrName>style.visibility</p:attrName>
                                        </p:attrNameLst>
                                      </p:cBhvr>
                                      <p:to>
                                        <p:strVal val="visible"/>
                                      </p:to>
                                    </p:set>
                                    <p:anim calcmode="lin" valueType="num">
                                      <p:cBhvr>
                                        <p:cTn id="18" dur="1000" fill="hold"/>
                                        <p:tgtEl>
                                          <p:spTgt spid="1048605">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1048605">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1048605">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1048605">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1048605">
                                            <p:txEl>
                                              <p:pRg st="2" end="2"/>
                                            </p:txEl>
                                          </p:spTgt>
                                        </p:tgtEl>
                                        <p:attrNameLst>
                                          <p:attrName>style.visibility</p:attrName>
                                        </p:attrNameLst>
                                      </p:cBhvr>
                                      <p:to>
                                        <p:strVal val="visible"/>
                                      </p:to>
                                    </p:set>
                                    <p:anim calcmode="lin" valueType="num">
                                      <p:cBhvr>
                                        <p:cTn id="24" dur="1000" fill="hold"/>
                                        <p:tgtEl>
                                          <p:spTgt spid="1048605">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1048605">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1048605">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1048605">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1048605">
                                            <p:txEl>
                                              <p:pRg st="3" end="3"/>
                                            </p:txEl>
                                          </p:spTgt>
                                        </p:tgtEl>
                                        <p:attrNameLst>
                                          <p:attrName>style.visibility</p:attrName>
                                        </p:attrNameLst>
                                      </p:cBhvr>
                                      <p:to>
                                        <p:strVal val="visible"/>
                                      </p:to>
                                    </p:set>
                                    <p:anim calcmode="lin" valueType="num">
                                      <p:cBhvr>
                                        <p:cTn id="30" dur="1000" fill="hold"/>
                                        <p:tgtEl>
                                          <p:spTgt spid="1048605">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1048605">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1048605">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10486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idx="4294967295"/>
          </p:nvPr>
        </p:nvSpPr>
        <p:spPr>
          <a:xfrm>
            <a:off x="0" y="1517650"/>
            <a:ext cx="6570663" cy="530225"/>
          </a:xfrm>
        </p:spPr>
        <p:txBody>
          <a:bodyPr>
            <a:normAutofit fontScale="90000"/>
          </a:bodyPr>
          <a:lstStyle/>
          <a:p>
            <a:r>
              <a:rPr lang="en-US" dirty="0" smtClean="0"/>
              <a:t>Pulse echo System</a:t>
            </a:r>
            <a:endParaRPr lang="en-IN" dirty="0"/>
          </a:p>
        </p:txBody>
      </p:sp>
      <p:sp>
        <p:nvSpPr>
          <p:cNvPr id="1048612" name="Content Placeholder 2"/>
          <p:cNvSpPr>
            <a:spLocks noGrp="1"/>
          </p:cNvSpPr>
          <p:nvPr>
            <p:ph idx="4294967295"/>
          </p:nvPr>
        </p:nvSpPr>
        <p:spPr>
          <a:xfrm>
            <a:off x="0" y="2603500"/>
            <a:ext cx="6570663" cy="3416300"/>
          </a:xfrm>
        </p:spPr>
        <p:txBody>
          <a:bodyPr>
            <a:normAutofit fontScale="95000"/>
          </a:bodyPr>
          <a:lstStyle/>
          <a:p>
            <a:r>
              <a:rPr lang="en-US" sz="1500" b="1" dirty="0"/>
              <a:t>The pulse echo system is the most widely used ultrasonic test . In this system ,a single transducer is used for both sending and receiving the ultrasonic sound waves, as shown  in figure 4.10 .</a:t>
            </a:r>
          </a:p>
          <a:p>
            <a:r>
              <a:rPr lang="en-US" sz="1500" b="1" dirty="0">
                <a:solidFill>
                  <a:schemeClr val="tx2"/>
                </a:solidFill>
              </a:rPr>
              <a:t>For a better </a:t>
            </a:r>
            <a:r>
              <a:rPr lang="en-US" sz="1500" b="1" dirty="0" err="1">
                <a:solidFill>
                  <a:schemeClr val="tx2"/>
                </a:solidFill>
              </a:rPr>
              <a:t>contect</a:t>
            </a:r>
            <a:r>
              <a:rPr lang="en-US" sz="1500" b="1" dirty="0">
                <a:solidFill>
                  <a:schemeClr val="tx2"/>
                </a:solidFill>
              </a:rPr>
              <a:t> of the transducer with the metal surface couplets like thin oil or </a:t>
            </a:r>
            <a:r>
              <a:rPr lang="en-US" sz="1500" b="1" dirty="0" err="1">
                <a:solidFill>
                  <a:schemeClr val="tx2"/>
                </a:solidFill>
              </a:rPr>
              <a:t>glycerine</a:t>
            </a:r>
            <a:r>
              <a:rPr lang="en-US" sz="1500" b="1" dirty="0">
                <a:solidFill>
                  <a:schemeClr val="tx2"/>
                </a:solidFill>
              </a:rPr>
              <a:t> is used </a:t>
            </a:r>
          </a:p>
          <a:p>
            <a:r>
              <a:rPr lang="en-US" sz="1500" b="1" dirty="0"/>
              <a:t>In the pulse echo system evenly timed pulses of ultrasonic sound waves are produced from a pulse generator which are transmitted </a:t>
            </a:r>
            <a:r>
              <a:rPr lang="en-IN" sz="1500" b="1" dirty="0"/>
              <a:t>into the material being tested .</a:t>
            </a:r>
          </a:p>
          <a:p>
            <a:r>
              <a:rPr lang="en-US" sz="1500" b="1" dirty="0">
                <a:solidFill>
                  <a:schemeClr val="tx2"/>
                </a:solidFill>
              </a:rPr>
              <a:t>As the waves pass through the top surface of the material being </a:t>
            </a:r>
            <a:r>
              <a:rPr lang="en-US" sz="1500" b="1" dirty="0" err="1">
                <a:solidFill>
                  <a:schemeClr val="tx2"/>
                </a:solidFill>
              </a:rPr>
              <a:t>tested,there</a:t>
            </a:r>
            <a:r>
              <a:rPr lang="en-US" sz="1500" b="1" dirty="0">
                <a:solidFill>
                  <a:schemeClr val="tx2"/>
                </a:solidFill>
              </a:rPr>
              <a:t> will be a pattern or ‘pip’ on the oscilloscope screen labelled A ,and if there is no defect in the </a:t>
            </a:r>
            <a:r>
              <a:rPr lang="en-US" sz="1500" b="1" dirty="0" err="1">
                <a:solidFill>
                  <a:schemeClr val="tx2"/>
                </a:solidFill>
              </a:rPr>
              <a:t>sprcimen</a:t>
            </a:r>
            <a:r>
              <a:rPr lang="en-US" sz="1500" b="1" dirty="0">
                <a:solidFill>
                  <a:schemeClr val="tx2"/>
                </a:solidFill>
              </a:rPr>
              <a:t> the ‘pip’ of reflected pulse will appear at ‘c’ . As shown figure 4.10 (a) </a:t>
            </a:r>
          </a:p>
        </p:txBody>
      </p:sp>
    </p:spTree>
    <p:extLst>
      <p:ext uri="{BB962C8B-B14F-4D97-AF65-F5344CB8AC3E}">
        <p14:creationId xmlns:p14="http://schemas.microsoft.com/office/powerpoint/2010/main" val="37183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1048611"/>
                                        </p:tgtEl>
                                      </p:cBhvr>
                                    </p:animEffect>
                                    <p:set>
                                      <p:cBhvr>
                                        <p:cTn id="7" dur="1" fill="hold">
                                          <p:stCondLst>
                                            <p:cond delay="1999"/>
                                          </p:stCondLst>
                                        </p:cTn>
                                        <p:tgtEl>
                                          <p:spTgt spid="10486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1048612">
                                            <p:txEl>
                                              <p:pRg st="0" end="0"/>
                                            </p:txEl>
                                          </p:spTgt>
                                        </p:tgtEl>
                                      </p:cBhvr>
                                    </p:animEffect>
                                    <p:set>
                                      <p:cBhvr>
                                        <p:cTn id="12" dur="1" fill="hold">
                                          <p:stCondLst>
                                            <p:cond delay="1999"/>
                                          </p:stCondLst>
                                        </p:cTn>
                                        <p:tgtEl>
                                          <p:spTgt spid="1048612">
                                            <p:txEl>
                                              <p:pRg st="0" end="0"/>
                                            </p:txEl>
                                          </p:spTgt>
                                        </p:tgtEl>
                                        <p:attrNameLst>
                                          <p:attrName>style.visibility</p:attrName>
                                        </p:attrNameLst>
                                      </p:cBhvr>
                                      <p:to>
                                        <p:strVal val="hidden"/>
                                      </p:to>
                                    </p:set>
                                  </p:childTnLst>
                                </p:cTn>
                              </p:par>
                              <p:par>
                                <p:cTn id="13" presetID="6" presetClass="exit" presetSubtype="32" fill="hold" nodeType="withEffect">
                                  <p:stCondLst>
                                    <p:cond delay="0"/>
                                  </p:stCondLst>
                                  <p:childTnLst>
                                    <p:animEffect transition="out" filter="circle(out)">
                                      <p:cBhvr>
                                        <p:cTn id="14" dur="2000"/>
                                        <p:tgtEl>
                                          <p:spTgt spid="1048612">
                                            <p:txEl>
                                              <p:pRg st="1" end="1"/>
                                            </p:txEl>
                                          </p:spTgt>
                                        </p:tgtEl>
                                      </p:cBhvr>
                                    </p:animEffect>
                                    <p:set>
                                      <p:cBhvr>
                                        <p:cTn id="15" dur="1" fill="hold">
                                          <p:stCondLst>
                                            <p:cond delay="1999"/>
                                          </p:stCondLst>
                                        </p:cTn>
                                        <p:tgtEl>
                                          <p:spTgt spid="1048612">
                                            <p:txEl>
                                              <p:pRg st="1" end="1"/>
                                            </p:txEl>
                                          </p:spTgt>
                                        </p:tgtEl>
                                        <p:attrNameLst>
                                          <p:attrName>style.visibility</p:attrName>
                                        </p:attrNameLst>
                                      </p:cBhvr>
                                      <p:to>
                                        <p:strVal val="hidden"/>
                                      </p:to>
                                    </p:set>
                                  </p:childTnLst>
                                </p:cTn>
                              </p:par>
                              <p:par>
                                <p:cTn id="16" presetID="6" presetClass="exit" presetSubtype="32" fill="hold" nodeType="withEffect">
                                  <p:stCondLst>
                                    <p:cond delay="0"/>
                                  </p:stCondLst>
                                  <p:childTnLst>
                                    <p:animEffect transition="out" filter="circle(out)">
                                      <p:cBhvr>
                                        <p:cTn id="17" dur="2000"/>
                                        <p:tgtEl>
                                          <p:spTgt spid="1048612">
                                            <p:txEl>
                                              <p:pRg st="2" end="2"/>
                                            </p:txEl>
                                          </p:spTgt>
                                        </p:tgtEl>
                                      </p:cBhvr>
                                    </p:animEffect>
                                    <p:set>
                                      <p:cBhvr>
                                        <p:cTn id="18" dur="1" fill="hold">
                                          <p:stCondLst>
                                            <p:cond delay="1999"/>
                                          </p:stCondLst>
                                        </p:cTn>
                                        <p:tgtEl>
                                          <p:spTgt spid="1048612">
                                            <p:txEl>
                                              <p:pRg st="2" end="2"/>
                                            </p:txEl>
                                          </p:spTgt>
                                        </p:tgtEl>
                                        <p:attrNameLst>
                                          <p:attrName>style.visibility</p:attrName>
                                        </p:attrNameLst>
                                      </p:cBhvr>
                                      <p:to>
                                        <p:strVal val="hidden"/>
                                      </p:to>
                                    </p:set>
                                  </p:childTnLst>
                                </p:cTn>
                              </p:par>
                              <p:par>
                                <p:cTn id="19" presetID="6" presetClass="exit" presetSubtype="32" fill="hold" nodeType="withEffect">
                                  <p:stCondLst>
                                    <p:cond delay="0"/>
                                  </p:stCondLst>
                                  <p:childTnLst>
                                    <p:animEffect transition="out" filter="circle(out)">
                                      <p:cBhvr>
                                        <p:cTn id="20" dur="2000"/>
                                        <p:tgtEl>
                                          <p:spTgt spid="1048612">
                                            <p:txEl>
                                              <p:pRg st="3" end="3"/>
                                            </p:txEl>
                                          </p:spTgt>
                                        </p:tgtEl>
                                      </p:cBhvr>
                                    </p:animEffect>
                                    <p:set>
                                      <p:cBhvr>
                                        <p:cTn id="21" dur="1" fill="hold">
                                          <p:stCondLst>
                                            <p:cond delay="1999"/>
                                          </p:stCondLst>
                                        </p:cTn>
                                        <p:tgtEl>
                                          <p:spTgt spid="1048612">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1081534" y="857250"/>
            <a:ext cx="6980933" cy="5143500"/>
          </a:xfrm>
          <a:prstGeom prst="rect">
            <a:avLst/>
          </a:prstGeom>
        </p:spPr>
      </p:pic>
    </p:spTree>
    <p:extLst>
      <p:ext uri="{BB962C8B-B14F-4D97-AF65-F5344CB8AC3E}">
        <p14:creationId xmlns:p14="http://schemas.microsoft.com/office/powerpoint/2010/main" val="17918059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3"/>
          <p:cNvSpPr>
            <a:spLocks noGrp="1"/>
          </p:cNvSpPr>
          <p:nvPr>
            <p:ph type="title" idx="4294967295"/>
          </p:nvPr>
        </p:nvSpPr>
        <p:spPr>
          <a:xfrm>
            <a:off x="0" y="1063625"/>
            <a:ext cx="6618288" cy="1379538"/>
          </a:xfrm>
        </p:spPr>
        <p:txBody>
          <a:bodyPr/>
          <a:lstStyle/>
          <a:p>
            <a:r>
              <a:rPr lang="en-US" smtClean="0"/>
              <a:t> </a:t>
            </a:r>
            <a:endParaRPr lang="en-IN" dirty="0"/>
          </a:p>
        </p:txBody>
      </p:sp>
      <p:sp>
        <p:nvSpPr>
          <p:cNvPr id="1048635" name="Text Placeholder 9"/>
          <p:cNvSpPr>
            <a:spLocks noGrp="1"/>
          </p:cNvSpPr>
          <p:nvPr>
            <p:ph type="body" sz="half" idx="4294967295"/>
          </p:nvPr>
        </p:nvSpPr>
        <p:spPr>
          <a:xfrm>
            <a:off x="0" y="1347788"/>
            <a:ext cx="7705725" cy="1535112"/>
          </a:xfrm>
        </p:spPr>
        <p:txBody>
          <a:bodyPr>
            <a:normAutofit/>
          </a:bodyPr>
          <a:lstStyle/>
          <a:p>
            <a:r>
              <a:rPr lang="en-US" sz="1800" b="1" i="1" dirty="0">
                <a:solidFill>
                  <a:schemeClr val="accent1">
                    <a:lumMod val="20000"/>
                    <a:lumOff val="80000"/>
                  </a:schemeClr>
                </a:solidFill>
              </a:rPr>
              <a:t>If the test specimen has as flaw within it, the wave will get reflected back and a smaller ‘pip’ will appear on the screen labelled as B , as shown in figure 4.10(B) the specimen is also tested through it is entire thickness as indicated by the letter C in figure 4.10 (b) </a:t>
            </a:r>
          </a:p>
          <a:p>
            <a:endParaRPr lang="en-IN" sz="1800" b="1" i="1" dirty="0">
              <a:solidFill>
                <a:schemeClr val="accent1">
                  <a:lumMod val="20000"/>
                  <a:lumOff val="80000"/>
                </a:schemeClr>
              </a:solidFill>
            </a:endParaRPr>
          </a:p>
        </p:txBody>
      </p:sp>
      <p:pic>
        <p:nvPicPr>
          <p:cNvPr id="2097154" name="Picture 2097153"/>
          <p:cNvPicPr>
            <a:picLocks/>
          </p:cNvPicPr>
          <p:nvPr/>
        </p:nvPicPr>
        <p:blipFill>
          <a:blip r:embed="rId2"/>
          <a:stretch>
            <a:fillRect/>
          </a:stretch>
        </p:blipFill>
        <p:spPr>
          <a:xfrm>
            <a:off x="1325013" y="2652838"/>
            <a:ext cx="6995272" cy="3347912"/>
          </a:xfrm>
          <a:prstGeom prst="rect">
            <a:avLst/>
          </a:prstGeom>
        </p:spPr>
      </p:pic>
    </p:spTree>
    <p:extLst>
      <p:ext uri="{BB962C8B-B14F-4D97-AF65-F5344CB8AC3E}">
        <p14:creationId xmlns:p14="http://schemas.microsoft.com/office/powerpoint/2010/main" val="149344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1048635">
                                            <p:txEl>
                                              <p:pRg st="0" end="0"/>
                                            </p:txEl>
                                          </p:spTgt>
                                        </p:tgtEl>
                                        <p:attrNameLst>
                                          <p:attrName>style.visibility</p:attrName>
                                        </p:attrNameLst>
                                      </p:cBhvr>
                                      <p:to>
                                        <p:strVal val="visible"/>
                                      </p:to>
                                    </p:set>
                                    <p:animEffect transition="in" filter="wheel(2)">
                                      <p:cBhvr>
                                        <p:cTn id="7" dur="2000"/>
                                        <p:tgtEl>
                                          <p:spTgt spid="1048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1281438" y="857250"/>
            <a:ext cx="6581124" cy="5143500"/>
          </a:xfrm>
          <a:prstGeom prst="rect">
            <a:avLst/>
          </a:prstGeom>
        </p:spPr>
      </p:pic>
    </p:spTree>
    <p:extLst>
      <p:ext uri="{BB962C8B-B14F-4D97-AF65-F5344CB8AC3E}">
        <p14:creationId xmlns:p14="http://schemas.microsoft.com/office/powerpoint/2010/main" val="3295933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Content Placeholder 4"/>
          <p:cNvSpPr>
            <a:spLocks noGrp="1"/>
          </p:cNvSpPr>
          <p:nvPr>
            <p:ph idx="4294967295"/>
          </p:nvPr>
        </p:nvSpPr>
        <p:spPr>
          <a:xfrm>
            <a:off x="787400" y="1200150"/>
            <a:ext cx="8356600" cy="4457700"/>
          </a:xfrm>
        </p:spPr>
        <p:txBody>
          <a:bodyPr>
            <a:normAutofit/>
          </a:bodyPr>
          <a:lstStyle/>
          <a:p>
            <a:r>
              <a:rPr lang="en-US" sz="1800" u="sng" dirty="0">
                <a:solidFill>
                  <a:schemeClr val="bg1">
                    <a:lumMod val="95000"/>
                  </a:schemeClr>
                </a:solidFill>
              </a:rPr>
              <a:t>The reflected pulse from the flaw will appear as a smaller ‘pip’</a:t>
            </a:r>
          </a:p>
          <a:p>
            <a:pPr marL="0" indent="0">
              <a:buNone/>
            </a:pPr>
            <a:r>
              <a:rPr lang="en-US" sz="1800" u="sng" dirty="0">
                <a:solidFill>
                  <a:schemeClr val="bg1">
                    <a:lumMod val="95000"/>
                  </a:schemeClr>
                </a:solidFill>
              </a:rPr>
              <a:t> between the other two , </a:t>
            </a:r>
            <a:r>
              <a:rPr lang="en-US" sz="1800" u="sng" dirty="0" err="1">
                <a:solidFill>
                  <a:schemeClr val="bg1">
                    <a:lumMod val="95000"/>
                  </a:schemeClr>
                </a:solidFill>
              </a:rPr>
              <a:t>i.e</a:t>
            </a:r>
            <a:r>
              <a:rPr lang="en-US" sz="1800" u="sng" dirty="0">
                <a:solidFill>
                  <a:schemeClr val="bg1">
                    <a:lumMod val="95000"/>
                  </a:schemeClr>
                </a:solidFill>
              </a:rPr>
              <a:t> . One from top and other from bottom since the distance between the tips on the oscilloscope screen </a:t>
            </a:r>
            <a:r>
              <a:rPr lang="en-US" sz="1800" u="sng" dirty="0" err="1">
                <a:solidFill>
                  <a:schemeClr val="bg1">
                    <a:lumMod val="95000"/>
                  </a:schemeClr>
                </a:solidFill>
              </a:rPr>
              <a:t>repercted</a:t>
            </a:r>
            <a:r>
              <a:rPr lang="en-US" sz="1800" u="sng" dirty="0">
                <a:solidFill>
                  <a:schemeClr val="bg1">
                    <a:lumMod val="95000"/>
                  </a:schemeClr>
                </a:solidFill>
              </a:rPr>
              <a:t> </a:t>
            </a:r>
            <a:r>
              <a:rPr lang="en-US" sz="1800" u="sng" dirty="0">
                <a:solidFill>
                  <a:schemeClr val="tx1"/>
                </a:solidFill>
              </a:rPr>
              <a:t>elapsed time of the </a:t>
            </a:r>
            <a:r>
              <a:rPr lang="en-US" sz="1800" u="sng" dirty="0" err="1">
                <a:solidFill>
                  <a:schemeClr val="tx1"/>
                </a:solidFill>
              </a:rPr>
              <a:t>reflcted</a:t>
            </a:r>
            <a:r>
              <a:rPr lang="en-US" sz="1800" u="sng" dirty="0">
                <a:solidFill>
                  <a:schemeClr val="tx1"/>
                </a:solidFill>
              </a:rPr>
              <a:t> pulse , the distance to a flow can be accurately  measured </a:t>
            </a:r>
            <a:endParaRPr lang="en-IN" sz="1800" u="sng" dirty="0">
              <a:solidFill>
                <a:schemeClr val="tx1"/>
              </a:solidFill>
            </a:endParaRPr>
          </a:p>
        </p:txBody>
      </p:sp>
      <p:pic>
        <p:nvPicPr>
          <p:cNvPr id="2097156" name="Picture 2097155"/>
          <p:cNvPicPr>
            <a:picLocks/>
          </p:cNvPicPr>
          <p:nvPr/>
        </p:nvPicPr>
        <p:blipFill>
          <a:blip r:embed="rId2"/>
          <a:stretch>
            <a:fillRect/>
          </a:stretch>
        </p:blipFill>
        <p:spPr>
          <a:xfrm>
            <a:off x="1433827" y="2903185"/>
            <a:ext cx="6708500" cy="3097565"/>
          </a:xfrm>
          <a:prstGeom prst="rect">
            <a:avLst/>
          </a:prstGeom>
        </p:spPr>
      </p:pic>
    </p:spTree>
    <p:extLst>
      <p:ext uri="{BB962C8B-B14F-4D97-AF65-F5344CB8AC3E}">
        <p14:creationId xmlns:p14="http://schemas.microsoft.com/office/powerpoint/2010/main" val="2064627118"/>
      </p:ext>
    </p:extLst>
  </p:cSld>
  <p:clrMapOvr>
    <a:masterClrMapping/>
  </p:clrMapOvr>
  <p:transition spd="slow">
    <p:circl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idx="4294967295"/>
          </p:nvPr>
        </p:nvSpPr>
        <p:spPr>
          <a:xfrm>
            <a:off x="0" y="973138"/>
            <a:ext cx="6570663" cy="708025"/>
          </a:xfrm>
        </p:spPr>
        <p:txBody>
          <a:bodyPr>
            <a:normAutofit fontScale="90000"/>
          </a:bodyPr>
          <a:lstStyle/>
          <a:p>
            <a:r>
              <a:rPr lang="en-US" dirty="0" err="1" smtClean="0">
                <a:solidFill>
                  <a:schemeClr val="accent5">
                    <a:lumMod val="75000"/>
                  </a:schemeClr>
                </a:solidFill>
              </a:rPr>
              <a:t>Ulrasonic</a:t>
            </a:r>
            <a:r>
              <a:rPr lang="en-US" dirty="0" smtClean="0">
                <a:solidFill>
                  <a:schemeClr val="accent5">
                    <a:lumMod val="75000"/>
                  </a:schemeClr>
                </a:solidFill>
              </a:rPr>
              <a:t> flaw detector (</a:t>
            </a:r>
            <a:r>
              <a:rPr lang="en-US" dirty="0" err="1" smtClean="0">
                <a:solidFill>
                  <a:schemeClr val="accent5">
                    <a:lumMod val="75000"/>
                  </a:schemeClr>
                </a:solidFill>
              </a:rPr>
              <a:t>thrugh</a:t>
            </a:r>
            <a:r>
              <a:rPr lang="en-US" dirty="0" smtClean="0">
                <a:solidFill>
                  <a:schemeClr val="accent5">
                    <a:lumMod val="75000"/>
                  </a:schemeClr>
                </a:solidFill>
              </a:rPr>
              <a:t> transmission system)</a:t>
            </a:r>
            <a:endParaRPr lang="en-IN" dirty="0">
              <a:solidFill>
                <a:schemeClr val="accent5">
                  <a:lumMod val="75000"/>
                </a:schemeClr>
              </a:solidFill>
            </a:endParaRPr>
          </a:p>
        </p:txBody>
      </p:sp>
      <p:sp>
        <p:nvSpPr>
          <p:cNvPr id="1048639" name="Content Placeholder 2"/>
          <p:cNvSpPr>
            <a:spLocks noGrp="1"/>
          </p:cNvSpPr>
          <p:nvPr>
            <p:ph idx="4294967295"/>
          </p:nvPr>
        </p:nvSpPr>
        <p:spPr>
          <a:xfrm>
            <a:off x="0" y="2778125"/>
            <a:ext cx="7758113" cy="2562225"/>
          </a:xfrm>
        </p:spPr>
        <p:txBody>
          <a:bodyPr>
            <a:normAutofit fontScale="95833"/>
          </a:bodyPr>
          <a:lstStyle/>
          <a:p>
            <a:r>
              <a:rPr lang="en-US" sz="1800" b="1" dirty="0"/>
              <a:t>The through transmission system requires the use of two transducers . One for transmitting or sending the sound waves , and the other for receiving the sound waves , as shown in figure 4.11</a:t>
            </a:r>
          </a:p>
          <a:p>
            <a:r>
              <a:rPr lang="en-US" sz="1800" b="1" dirty="0"/>
              <a:t>The pulse of ultrasonic waves are transmitted into and through the material </a:t>
            </a:r>
          </a:p>
          <a:p>
            <a:r>
              <a:rPr lang="en-US" sz="1800" b="1" dirty="0"/>
              <a:t>The transmitted ultrasonic waves get reflected when they encounter a </a:t>
            </a:r>
            <a:r>
              <a:rPr lang="en-US" sz="1800" b="1" dirty="0" err="1"/>
              <a:t>creck</a:t>
            </a:r>
            <a:r>
              <a:rPr lang="en-US" sz="1800" b="1" dirty="0"/>
              <a:t> or cavities in the </a:t>
            </a:r>
            <a:r>
              <a:rPr lang="en-US" sz="1800" b="1" dirty="0" err="1"/>
              <a:t>enterior</a:t>
            </a:r>
            <a:r>
              <a:rPr lang="en-US" sz="1800" b="1" dirty="0"/>
              <a:t> of metal block the </a:t>
            </a:r>
            <a:r>
              <a:rPr lang="en-US" sz="1800" b="1" dirty="0" err="1"/>
              <a:t>reflcted</a:t>
            </a:r>
            <a:r>
              <a:rPr lang="en-US" sz="1800" b="1" dirty="0"/>
              <a:t> pulse </a:t>
            </a:r>
            <a:r>
              <a:rPr lang="en-US" sz="1800" b="1" dirty="0" err="1"/>
              <a:t>receivied</a:t>
            </a:r>
            <a:r>
              <a:rPr lang="en-US" sz="1800" b="1" dirty="0"/>
              <a:t>  by the </a:t>
            </a:r>
            <a:r>
              <a:rPr lang="en-US" sz="1800" b="1" dirty="0" err="1"/>
              <a:t>receving</a:t>
            </a:r>
            <a:r>
              <a:rPr lang="en-US" sz="1800" b="1" dirty="0"/>
              <a:t> transducer in the from of sound waves and </a:t>
            </a:r>
            <a:r>
              <a:rPr lang="en-US" sz="1800" b="1" dirty="0" err="1"/>
              <a:t>convrected</a:t>
            </a:r>
            <a:r>
              <a:rPr lang="en-US" sz="1800" b="1" dirty="0"/>
              <a:t> into an electrical signal fed to the CRO screen through an amplifier and the  time taken to come back is noted </a:t>
            </a:r>
          </a:p>
          <a:p>
            <a:endParaRPr lang="en-IN" sz="1800" b="1" dirty="0"/>
          </a:p>
        </p:txBody>
      </p:sp>
    </p:spTree>
    <p:extLst>
      <p:ext uri="{BB962C8B-B14F-4D97-AF65-F5344CB8AC3E}">
        <p14:creationId xmlns:p14="http://schemas.microsoft.com/office/powerpoint/2010/main" val="428125937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Introduction of ultrasonic</a:t>
            </a:r>
            <a:endParaRPr lang="en-US" sz="36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8229600" cy="4525963"/>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frequency of ultrasonic wave is greater then 20KHz.</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Their wave length are small.</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They can travel over long distance as a highly directional beam.</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They have high energy content.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Their speed of propagation increase with increase in frequency.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Content Placeholder 2"/>
          <p:cNvSpPr>
            <a:spLocks noGrp="1"/>
          </p:cNvSpPr>
          <p:nvPr>
            <p:ph idx="4294967295"/>
          </p:nvPr>
        </p:nvSpPr>
        <p:spPr>
          <a:xfrm>
            <a:off x="0" y="2792413"/>
            <a:ext cx="6713538" cy="1854200"/>
          </a:xfrm>
        </p:spPr>
        <p:txBody>
          <a:bodyPr>
            <a:normAutofit/>
          </a:bodyPr>
          <a:lstStyle/>
          <a:p>
            <a:r>
              <a:rPr lang="en-US" sz="2100" b="1" dirty="0">
                <a:solidFill>
                  <a:schemeClr val="tx1">
                    <a:lumMod val="85000"/>
                    <a:lumOff val="15000"/>
                  </a:schemeClr>
                </a:solidFill>
              </a:rPr>
              <a:t> if the velocity v of the ultrasonic waves in the metal is known , the position d of the crack can b located the exact size and shape of the cavity or crack can found out by examining the metal specimen from all </a:t>
            </a:r>
            <a:r>
              <a:rPr lang="en-US" sz="2100" b="1" dirty="0"/>
              <a:t>directions</a:t>
            </a:r>
            <a:r>
              <a:rPr lang="en-US" sz="2100" b="1" dirty="0">
                <a:solidFill>
                  <a:schemeClr val="tx1">
                    <a:lumMod val="85000"/>
                    <a:lumOff val="15000"/>
                  </a:schemeClr>
                </a:solidFill>
              </a:rPr>
              <a:t> </a:t>
            </a:r>
            <a:r>
              <a:rPr lang="en-US" sz="2100" b="1" dirty="0">
                <a:solidFill>
                  <a:schemeClr val="accent5">
                    <a:lumMod val="75000"/>
                  </a:schemeClr>
                </a:solidFill>
              </a:rPr>
              <a:t>.</a:t>
            </a:r>
            <a:endParaRPr lang="en-IN" sz="2100" b="1" dirty="0">
              <a:solidFill>
                <a:schemeClr val="accent5">
                  <a:lumMod val="75000"/>
                </a:schemeClr>
              </a:solidFill>
            </a:endParaRPr>
          </a:p>
        </p:txBody>
      </p:sp>
    </p:spTree>
    <p:extLst>
      <p:ext uri="{BB962C8B-B14F-4D97-AF65-F5344CB8AC3E}">
        <p14:creationId xmlns:p14="http://schemas.microsoft.com/office/powerpoint/2010/main" val="4059905310"/>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3"/>
          <p:cNvSpPr>
            <a:spLocks noGrp="1"/>
          </p:cNvSpPr>
          <p:nvPr>
            <p:ph type="title" idx="4294967295"/>
          </p:nvPr>
        </p:nvSpPr>
        <p:spPr>
          <a:xfrm>
            <a:off x="0" y="1520825"/>
            <a:ext cx="7723188" cy="996950"/>
          </a:xfrm>
        </p:spPr>
        <p:txBody>
          <a:bodyPr>
            <a:normAutofit fontScale="90000"/>
          </a:bodyPr>
          <a:lstStyle/>
          <a:p>
            <a:r>
              <a:rPr lang="en-US" dirty="0" smtClean="0">
                <a:solidFill>
                  <a:schemeClr val="tx1"/>
                </a:solidFill>
              </a:rPr>
              <a:t>Advantages of ultrasonic inspection method</a:t>
            </a:r>
            <a:endParaRPr lang="en-IN" dirty="0">
              <a:solidFill>
                <a:schemeClr val="tx1"/>
              </a:solidFill>
            </a:endParaRPr>
          </a:p>
        </p:txBody>
      </p:sp>
      <p:sp>
        <p:nvSpPr>
          <p:cNvPr id="1048646" name="Text Placeholder 4"/>
          <p:cNvSpPr>
            <a:spLocks noGrp="1"/>
          </p:cNvSpPr>
          <p:nvPr>
            <p:ph type="body" sz="half" idx="4294967295"/>
          </p:nvPr>
        </p:nvSpPr>
        <p:spPr>
          <a:xfrm>
            <a:off x="0" y="2760663"/>
            <a:ext cx="6618288" cy="2611437"/>
          </a:xfrm>
        </p:spPr>
        <p:txBody>
          <a:bodyPr>
            <a:normAutofit/>
          </a:bodyPr>
          <a:lstStyle/>
          <a:p>
            <a:pPr marL="385763" indent="-385763">
              <a:buAutoNum type="arabicPeriod"/>
            </a:pPr>
            <a:r>
              <a:rPr lang="en-US" sz="1800" dirty="0">
                <a:solidFill>
                  <a:srgbClr val="993300"/>
                </a:solidFill>
                <a:latin typeface="Bahnschrift Light SemiCondensed" panose="020B0502040204020203" pitchFamily="34" charset="0"/>
              </a:rPr>
              <a:t>It is more accurate than radiography method.</a:t>
            </a:r>
          </a:p>
          <a:p>
            <a:pPr marL="385763" indent="-385763" algn="just">
              <a:buAutoNum type="arabicPeriod"/>
            </a:pPr>
            <a:r>
              <a:rPr lang="en-US" sz="1800" dirty="0">
                <a:solidFill>
                  <a:srgbClr val="993300"/>
                </a:solidFill>
                <a:latin typeface="Bahnschrift Light SemiCondensed" panose="020B0502040204020203" pitchFamily="34" charset="0"/>
              </a:rPr>
              <a:t>it is very cheap and it has a high speed of operation .</a:t>
            </a:r>
          </a:p>
          <a:p>
            <a:pPr marL="385763" indent="-385763" algn="just">
              <a:buAutoNum type="arabicPeriod"/>
            </a:pPr>
            <a:r>
              <a:rPr lang="en-US" sz="1800" dirty="0">
                <a:solidFill>
                  <a:srgbClr val="993300"/>
                </a:solidFill>
                <a:latin typeface="Bahnschrift Light SemiCondensed" panose="020B0502040204020203" pitchFamily="34" charset="0"/>
              </a:rPr>
              <a:t>Large size specimen can be inspected in a very short duration .</a:t>
            </a:r>
          </a:p>
          <a:p>
            <a:pPr marL="385763" indent="-385763" algn="just">
              <a:buAutoNum type="arabicPeriod"/>
            </a:pPr>
            <a:r>
              <a:rPr lang="en-US" sz="1800" dirty="0">
                <a:solidFill>
                  <a:srgbClr val="993300"/>
                </a:solidFill>
                <a:latin typeface="Bahnschrift Light SemiCondensed" panose="020B0502040204020203" pitchFamily="34" charset="0"/>
              </a:rPr>
              <a:t>Deep seated defects and size of a defect can also be detected .</a:t>
            </a:r>
          </a:p>
          <a:p>
            <a:pPr marL="385763" indent="-385763" algn="just">
              <a:buAutoNum type="arabicPeriod"/>
            </a:pPr>
            <a:r>
              <a:rPr lang="en-US" sz="1800" dirty="0">
                <a:solidFill>
                  <a:srgbClr val="993300"/>
                </a:solidFill>
                <a:latin typeface="Bahnschrift Light SemiCondensed" panose="020B0502040204020203" pitchFamily="34" charset="0"/>
              </a:rPr>
              <a:t>Location , nature and size of a defect can be accurately determined .</a:t>
            </a:r>
            <a:endParaRPr lang="en-IN" sz="1800" dirty="0">
              <a:solidFill>
                <a:srgbClr val="993300"/>
              </a:solidFill>
              <a:latin typeface="Bahnschrift Light SemiCondensed" panose="020B0502040204020203" pitchFamily="34" charset="0"/>
            </a:endParaRPr>
          </a:p>
        </p:txBody>
      </p:sp>
    </p:spTree>
    <p:extLst>
      <p:ext uri="{BB962C8B-B14F-4D97-AF65-F5344CB8AC3E}">
        <p14:creationId xmlns:p14="http://schemas.microsoft.com/office/powerpoint/2010/main" val="1757586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idx="4294967295"/>
          </p:nvPr>
        </p:nvSpPr>
        <p:spPr>
          <a:xfrm>
            <a:off x="0" y="1063625"/>
            <a:ext cx="6618288" cy="1379538"/>
          </a:xfrm>
        </p:spPr>
        <p:txBody>
          <a:bodyPr/>
          <a:lstStyle/>
          <a:p>
            <a:r>
              <a:rPr lang="en-US" dirty="0" smtClean="0">
                <a:solidFill>
                  <a:schemeClr val="bg2">
                    <a:lumMod val="10000"/>
                  </a:schemeClr>
                </a:solidFill>
              </a:rPr>
              <a:t>Limitations</a:t>
            </a:r>
            <a:r>
              <a:rPr lang="en-US" dirty="0" smtClean="0"/>
              <a:t> </a:t>
            </a:r>
            <a:endParaRPr lang="en-IN" dirty="0"/>
          </a:p>
        </p:txBody>
      </p:sp>
      <p:sp>
        <p:nvSpPr>
          <p:cNvPr id="1048648" name="Text Placeholder 2"/>
          <p:cNvSpPr>
            <a:spLocks noGrp="1"/>
          </p:cNvSpPr>
          <p:nvPr>
            <p:ph type="body" sz="half" idx="4294967295"/>
          </p:nvPr>
        </p:nvSpPr>
        <p:spPr>
          <a:xfrm>
            <a:off x="0" y="3543300"/>
            <a:ext cx="6618288" cy="2476500"/>
          </a:xfrm>
        </p:spPr>
        <p:txBody>
          <a:bodyPr>
            <a:noAutofit/>
          </a:bodyPr>
          <a:lstStyle/>
          <a:p>
            <a:pPr marL="257175" indent="-257175">
              <a:buFont typeface="+mj-lt"/>
              <a:buAutoNum type="arabicPeriod"/>
            </a:pPr>
            <a:r>
              <a:rPr lang="en-US" sz="1500" b="1" dirty="0">
                <a:solidFill>
                  <a:schemeClr val="tx1"/>
                </a:solidFill>
                <a:latin typeface="Arial Narrow" panose="020B0606020202030204" pitchFamily="34" charset="0"/>
              </a:rPr>
              <a:t>No </a:t>
            </a:r>
            <a:r>
              <a:rPr lang="en-US" sz="1500" b="1" dirty="0" err="1">
                <a:solidFill>
                  <a:schemeClr val="tx1"/>
                </a:solidFill>
                <a:latin typeface="Arial Narrow" panose="020B0606020202030204" pitchFamily="34" charset="0"/>
              </a:rPr>
              <a:t>permanted</a:t>
            </a:r>
            <a:r>
              <a:rPr lang="en-US" sz="1500" b="1" dirty="0">
                <a:solidFill>
                  <a:schemeClr val="tx1"/>
                </a:solidFill>
                <a:latin typeface="Arial Narrow" panose="020B0606020202030204" pitchFamily="34" charset="0"/>
              </a:rPr>
              <a:t> record of the flaw can be obtained and it can be observed only on the screen .</a:t>
            </a:r>
          </a:p>
          <a:p>
            <a:pPr marL="257175" indent="-257175">
              <a:buFont typeface="+mj-lt"/>
              <a:buAutoNum type="arabicPeriod"/>
            </a:pPr>
            <a:r>
              <a:rPr lang="en-US" sz="1500" b="1" dirty="0">
                <a:solidFill>
                  <a:schemeClr val="accent4">
                    <a:lumMod val="75000"/>
                  </a:schemeClr>
                </a:solidFill>
                <a:latin typeface="Arial Narrow" panose="020B0606020202030204" pitchFamily="34" charset="0"/>
              </a:rPr>
              <a:t>Only skilled and well trained technicians can perform this testing .</a:t>
            </a:r>
          </a:p>
          <a:p>
            <a:pPr marL="257175" indent="-257175">
              <a:buFont typeface="+mj-lt"/>
              <a:buAutoNum type="arabicPeriod"/>
            </a:pPr>
            <a:r>
              <a:rPr lang="en-US" sz="1500" b="1" dirty="0">
                <a:solidFill>
                  <a:schemeClr val="tx1"/>
                </a:solidFill>
                <a:latin typeface="Arial Narrow" panose="020B0606020202030204" pitchFamily="34" charset="0"/>
              </a:rPr>
              <a:t>Parts that are rough , irregular in shape , very small or thin or not </a:t>
            </a:r>
            <a:r>
              <a:rPr lang="en-US" sz="1500" b="1" dirty="0" err="1">
                <a:solidFill>
                  <a:schemeClr val="tx1"/>
                </a:solidFill>
                <a:latin typeface="Arial Narrow" panose="020B0606020202030204" pitchFamily="34" charset="0"/>
              </a:rPr>
              <a:t>homogenrous</a:t>
            </a:r>
            <a:r>
              <a:rPr lang="en-US" sz="1500" b="1" dirty="0">
                <a:solidFill>
                  <a:schemeClr val="tx1"/>
                </a:solidFill>
                <a:latin typeface="Arial Narrow" panose="020B0606020202030204" pitchFamily="34" charset="0"/>
              </a:rPr>
              <a:t> are difficult to inspect</a:t>
            </a:r>
            <a:r>
              <a:rPr lang="en-US" sz="1500" b="1" dirty="0">
                <a:solidFill>
                  <a:schemeClr val="accent4">
                    <a:lumMod val="75000"/>
                  </a:schemeClr>
                </a:solidFill>
                <a:latin typeface="Arial Narrow" panose="020B0606020202030204" pitchFamily="34" charset="0"/>
              </a:rPr>
              <a:t>.</a:t>
            </a:r>
          </a:p>
          <a:p>
            <a:pPr marL="257175" indent="-257175">
              <a:buFont typeface="+mj-lt"/>
              <a:buAutoNum type="arabicPeriod"/>
            </a:pPr>
            <a:r>
              <a:rPr lang="en-US" sz="1500" b="1" dirty="0">
                <a:solidFill>
                  <a:schemeClr val="accent4">
                    <a:lumMod val="75000"/>
                  </a:schemeClr>
                </a:solidFill>
                <a:latin typeface="Arial Narrow" panose="020B0606020202030204" pitchFamily="34" charset="0"/>
              </a:rPr>
              <a:t>Discontinuities that are present in shallow layers immediately beneath the surface may not be detectable</a:t>
            </a:r>
            <a:r>
              <a:rPr lang="en-US" sz="1500" b="1" dirty="0">
                <a:latin typeface="Arial Narrow" panose="020B0606020202030204" pitchFamily="34" charset="0"/>
              </a:rPr>
              <a:t>.</a:t>
            </a:r>
            <a:endParaRPr lang="en-IN" sz="1500" b="1" dirty="0">
              <a:latin typeface="Arial Narrow" panose="020B0606020202030204" pitchFamily="34" charset="0"/>
            </a:endParaRPr>
          </a:p>
        </p:txBody>
      </p:sp>
    </p:spTree>
    <p:extLst>
      <p:ext uri="{BB962C8B-B14F-4D97-AF65-F5344CB8AC3E}">
        <p14:creationId xmlns:p14="http://schemas.microsoft.com/office/powerpoint/2010/main" val="3231010448"/>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Production</a:t>
            </a:r>
            <a:r>
              <a:rPr lang="en-US" sz="48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of ultrasonic waves</a:t>
            </a:r>
            <a:endParaRPr lang="en-US" sz="48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Times New Roman" panose="02020603050405020304" pitchFamily="18" charset="0"/>
                <a:cs typeface="Times New Roman" panose="02020603050405020304" pitchFamily="18" charset="0"/>
              </a:rPr>
              <a:t>Based on frequency range and power output, the ultrasonic wave generation are divided into two groups.</a:t>
            </a:r>
          </a:p>
          <a:p>
            <a:pPr>
              <a:buFont typeface="Wingdings" pitchFamily="2" charset="2"/>
              <a:buChar char="Ø"/>
            </a:pPr>
            <a:r>
              <a:rPr lang="en-US" sz="2400" dirty="0" smtClean="0">
                <a:latin typeface="Times New Roman" panose="02020603050405020304" pitchFamily="18" charset="0"/>
                <a:cs typeface="Times New Roman" panose="02020603050405020304" pitchFamily="18" charset="0"/>
              </a:rPr>
              <a:t>The electrical generators are subdivided into two categories.</a:t>
            </a:r>
          </a:p>
          <a:p>
            <a:pPr marL="571500" indent="-57150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Magnetostriction</a:t>
            </a:r>
            <a:r>
              <a:rPr lang="en-US" sz="2400" dirty="0" smtClean="0">
                <a:latin typeface="Times New Roman" panose="02020603050405020304" pitchFamily="18" charset="0"/>
                <a:cs typeface="Times New Roman" panose="02020603050405020304" pitchFamily="18" charset="0"/>
              </a:rPr>
              <a:t> generator or oscillator</a:t>
            </a:r>
          </a:p>
          <a:p>
            <a:pPr marL="571500" indent="-571500">
              <a:buNone/>
            </a:pPr>
            <a:r>
              <a:rPr lang="en-US" sz="2400" dirty="0" smtClean="0">
                <a:latin typeface="Times New Roman" panose="02020603050405020304" pitchFamily="18" charset="0"/>
                <a:cs typeface="Times New Roman" panose="02020603050405020304" pitchFamily="18" charset="0"/>
              </a:rPr>
              <a:t>  	 (ii)</a:t>
            </a:r>
            <a:r>
              <a:rPr lang="en-US" sz="2400" dirty="0" err="1" smtClean="0">
                <a:latin typeface="Times New Roman" panose="02020603050405020304" pitchFamily="18" charset="0"/>
                <a:cs typeface="Times New Roman" panose="02020603050405020304" pitchFamily="18" charset="0"/>
              </a:rPr>
              <a:t>piezoelectic</a:t>
            </a:r>
            <a:r>
              <a:rPr lang="en-US" sz="2400" dirty="0" smtClean="0">
                <a:latin typeface="Times New Roman" panose="02020603050405020304" pitchFamily="18" charset="0"/>
                <a:cs typeface="Times New Roman" panose="02020603050405020304" pitchFamily="18" charset="0"/>
              </a:rPr>
              <a:t> generator or oscillator </a:t>
            </a:r>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Magnetostriction</a:t>
            </a:r>
            <a:r>
              <a:rPr lang="en-US" sz="36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method</a:t>
            </a:r>
            <a:endParaRPr lang="en-US" sz="36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 a ferromagnetic material in the form of a rod is subjected to an alternating magnetic field parallel to its length to its length as shown in figure, the rod undergoes alternate contraction and expansions at a frequency equal to the frequency of the applied magnetic field.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6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Construction</a:t>
            </a:r>
            <a:r>
              <a:rPr lang="en-US" sz="3600" b="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 </a:t>
            </a:r>
            <a:endParaRPr lang="en-US" sz="36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pic>
        <p:nvPicPr>
          <p:cNvPr id="4" name="Content Placeholder 3" descr="magnostriction.png"/>
          <p:cNvPicPr>
            <a:picLocks noGrp="1" noChangeAspect="1"/>
          </p:cNvPicPr>
          <p:nvPr>
            <p:ph idx="1"/>
          </p:nvPr>
        </p:nvPicPr>
        <p:blipFill>
          <a:blip r:embed="rId2"/>
          <a:stretch>
            <a:fillRect/>
          </a:stretch>
        </p:blipFill>
        <p:spPr>
          <a:xfrm>
            <a:off x="914400" y="1219201"/>
            <a:ext cx="6787714" cy="2971800"/>
          </a:xfrm>
        </p:spPr>
      </p:pic>
      <p:sp>
        <p:nvSpPr>
          <p:cNvPr id="5" name="Title 1"/>
          <p:cNvSpPr txBox="1">
            <a:spLocks/>
          </p:cNvSpPr>
          <p:nvPr/>
        </p:nvSpPr>
        <p:spPr>
          <a:xfrm>
            <a:off x="304800" y="4800600"/>
            <a:ext cx="8229600" cy="1143000"/>
          </a:xfrm>
          <a:prstGeom prst="rect">
            <a:avLst/>
          </a:prstGeom>
        </p:spPr>
        <p:txBody>
          <a:bodyPr vert="horz" lIns="91440" tIns="45720" rIns="91440" bIns="45720" rtlCol="0" anchor="ctr">
            <a:noAutofit/>
          </a:bodyPr>
          <a:lstStyle/>
          <a:p>
            <a:pPr marL="342900" marR="0" lvl="0" indent="-342900" algn="just" defTabSz="914400" rtl="0" eaLnBrk="1" fontAlgn="auto" latinLnBrk="0" hangingPunct="1">
              <a:lnSpc>
                <a:spcPct val="100000"/>
              </a:lnSpc>
              <a:spcBef>
                <a:spcPct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The ferromagnetic rod AB is clamped at the middle</a:t>
            </a:r>
            <a: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x. the coil L1and L2 are would at the end of the rod. To the coil L1a variable capacitor C1 is connected in parallel and this combination  form the tank or resonant circuit. One side of the resonant circuit is connected to the collector of the transistor through a </a:t>
            </a:r>
            <a:r>
              <a:rPr kumimoji="0" lang="en-US" sz="2000" b="0" i="0" u="none" strike="noStrike" kern="1200" cap="none" spc="0" normalizeH="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milliammeter</a:t>
            </a:r>
            <a:r>
              <a:rPr lang="en-US" sz="2000" dirty="0" smtClean="0">
                <a:latin typeface="Times New Roman" panose="02020603050405020304" pitchFamily="18" charset="0"/>
                <a:ea typeface="+mj-ea"/>
                <a:cs typeface="Times New Roman" panose="02020603050405020304" pitchFamily="18" charset="0"/>
              </a:rPr>
              <a:t>. The other side of  the resonant circuit  is connected to the emitter through a battery . The coil L2 is connected between the base and the emitter and is used as a feed a back loop.</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Working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 the battery is switched on, the resonant circuit L1C1 in the collector circuit of the transistor sets up an alternating current of frequency,</a:t>
            </a:r>
          </a:p>
          <a:p>
            <a:pPr marL="0" indent="0" algn="just">
              <a:buNone/>
            </a:pPr>
            <a:r>
              <a:rPr lang="en-US" sz="2400" dirty="0" smtClean="0">
                <a:latin typeface="Times New Roman" panose="02020603050405020304" pitchFamily="18" charset="0"/>
                <a:cs typeface="Times New Roman" panose="02020603050405020304" pitchFamily="18" charset="0"/>
              </a:rPr>
              <a:t>		f = 1 / (2</a:t>
            </a:r>
            <a:r>
              <a:rPr lang="el-GR" sz="2400" dirty="0" smtClean="0">
                <a:latin typeface="Times New Roman" panose="02020603050405020304" pitchFamily="18" charset="0"/>
                <a:cs typeface="Times New Roman" panose="02020603050405020304" pitchFamily="18" charset="0"/>
              </a:rPr>
              <a:t>π √</a:t>
            </a:r>
            <a:r>
              <a:rPr lang="en-US" sz="2400" dirty="0" smtClean="0">
                <a:latin typeface="Times New Roman" panose="02020603050405020304" pitchFamily="18" charset="0"/>
                <a:cs typeface="Times New Roman" panose="02020603050405020304" pitchFamily="18" charset="0"/>
              </a:rPr>
              <a:t>L C)</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As a result, the rod gets the </a:t>
            </a:r>
            <a:r>
              <a:rPr lang="en-US" sz="2400" dirty="0" err="1" smtClean="0">
                <a:latin typeface="Times New Roman" panose="02020603050405020304" pitchFamily="18" charset="0"/>
                <a:cs typeface="Times New Roman" panose="02020603050405020304" pitchFamily="18" charset="0"/>
              </a:rPr>
              <a:t>Magnetised</a:t>
            </a:r>
            <a:r>
              <a:rPr lang="en-US" sz="2400" dirty="0" smtClean="0">
                <a:latin typeface="Times New Roman" panose="02020603050405020304" pitchFamily="18" charset="0"/>
                <a:cs typeface="Times New Roman" panose="02020603050405020304" pitchFamily="18" charset="0"/>
              </a:rPr>
              <a:t> by the collector. Any change in collector current brings about the changes in the </a:t>
            </a:r>
            <a:r>
              <a:rPr lang="en-US" sz="2400" dirty="0" err="1" smtClean="0">
                <a:latin typeface="Times New Roman" panose="02020603050405020304" pitchFamily="18" charset="0"/>
                <a:cs typeface="Times New Roman" panose="02020603050405020304" pitchFamily="18" charset="0"/>
              </a:rPr>
              <a:t>Magnetisation</a:t>
            </a:r>
            <a:r>
              <a:rPr lang="en-US" sz="2400" dirty="0" smtClean="0">
                <a:latin typeface="Times New Roman" panose="02020603050405020304" pitchFamily="18" charset="0"/>
                <a:cs typeface="Times New Roman" panose="02020603050405020304" pitchFamily="18" charset="0"/>
              </a:rPr>
              <a:t>, and consequently a change in the length of the rod.</a:t>
            </a:r>
          </a:p>
          <a:p>
            <a:pPr>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592762"/>
          </a:xfrm>
        </p:spPr>
        <p:txBody>
          <a:bodyPr>
            <a:normAutofit/>
          </a:bodyPr>
          <a:lstStyle/>
          <a:p>
            <a:pPr marL="342900"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frequency of ultrasonic waves produced by this method depend upon the length l, density p, and elastic constant E of the rod.</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i.e.,  thus by varying l and E of the rod, ultrasonic waves can be generated at any desired frequency. Hence, at resonance condition,</a:t>
            </a:r>
            <a:br>
              <a:rPr lang="en-US" sz="2400" dirty="0" smtClean="0">
                <a:latin typeface="Times New Roman" panose="02020603050405020304" pitchFamily="18" charset="0"/>
                <a:cs typeface="Times New Roman" panose="02020603050405020304" pitchFamily="18" charset="0"/>
              </a:rPr>
            </a:br>
            <a:r>
              <a:rPr lang="en-US" dirty="0" smtClean="0"/>
              <a:t/>
            </a:r>
            <a:br>
              <a:rPr lang="en-US" dirty="0" smtClean="0"/>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2100</Words>
  <Application>Microsoft Office PowerPoint</Application>
  <PresentationFormat>On-screen Show (4:3)</PresentationFormat>
  <Paragraphs>173</Paragraphs>
  <Slides>42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4" baseType="lpstr">
      <vt:lpstr>宋体</vt:lpstr>
      <vt:lpstr>Algerian</vt:lpstr>
      <vt:lpstr>Arial</vt:lpstr>
      <vt:lpstr>Arial Narrow</vt:lpstr>
      <vt:lpstr>Bahnschrift Light SemiCondensed</vt:lpstr>
      <vt:lpstr>Calibri</vt:lpstr>
      <vt:lpstr>Cambria</vt:lpstr>
      <vt:lpstr>Times New Roman</vt:lpstr>
      <vt:lpstr>Wingdings</vt:lpstr>
      <vt:lpstr>Office Theme</vt:lpstr>
      <vt:lpstr>Bitmap Image</vt:lpstr>
      <vt:lpstr>Equation</vt:lpstr>
      <vt:lpstr>SHREE SWAMI ATMANAND SARASVATI  INSTITUTE OF TECNOLOGY</vt:lpstr>
      <vt:lpstr>PRESENTED BY:  1.PATEL FENIL A. 2.PATEL KHUSHI 3.PATEL PURVI M. 4.PORIYA JAYESH M. 5.PRAJAPATI HARSH D.   </vt:lpstr>
      <vt:lpstr>CONTENTS:</vt:lpstr>
      <vt:lpstr>Introduction of ultrasonic</vt:lpstr>
      <vt:lpstr>Production of ultrasonic waves</vt:lpstr>
      <vt:lpstr>Magnetostriction method</vt:lpstr>
      <vt:lpstr>Construction </vt:lpstr>
      <vt:lpstr>Working </vt:lpstr>
      <vt:lpstr>The frequency of ultrasonic waves produced by this method depend upon the length l, density p, and elastic constant E of the rod. i.e.,  thus by varying l and E of the rod, ultrasonic waves can be generated at any desired frequency. Hence, at resonance condition,  </vt:lpstr>
      <vt:lpstr> Merits:- 1. The design of this oscillator is very simple and production cost is low. 2. At low ultrasonic frequencies, large power output is possible without the risk of damage to the oscillator circuit. 3. Frequencies ranging from 100KHz to 3000KHz can be produced.  Demerits:- 1. It can’t generate ultrasonic of frequency above 3000KHz. 2. The frequency of oscillator depends greatly on temperature.</vt:lpstr>
      <vt:lpstr>PowerPoint Presentation</vt:lpstr>
      <vt:lpstr>PowerPoint Presentation</vt:lpstr>
      <vt:lpstr>PowerPoint Presentation</vt:lpstr>
      <vt:lpstr>PowerPoint Presentation</vt:lpstr>
      <vt:lpstr>PowerPoint Presentation</vt:lpstr>
      <vt:lpstr>ULTRASONICS</vt:lpstr>
      <vt:lpstr>ULTRASONIC IN IDENTIFYING DEFECTS</vt:lpstr>
      <vt:lpstr>Basic Equipments Used in Ultrasonic Methods</vt:lpstr>
      <vt:lpstr>PULSE ECHO SYSTEM</vt:lpstr>
      <vt:lpstr>PowerPoint Presentation</vt:lpstr>
      <vt:lpstr>PowerPoint Presentation</vt:lpstr>
      <vt:lpstr>ULTRASONIC FLAW DETECTOR</vt:lpstr>
      <vt:lpstr>PowerPoint Presentation</vt:lpstr>
      <vt:lpstr>Advantages of Ultrasonic Inspection Method</vt:lpstr>
      <vt:lpstr>Limitations</vt:lpstr>
      <vt:lpstr>SHREE  SWAMI  ATMANAND SARASVATI INSTITUTE OF TECHNOLOGY</vt:lpstr>
      <vt:lpstr>Content:</vt:lpstr>
      <vt:lpstr>What is Non-destructive Testing?</vt:lpstr>
      <vt:lpstr>PowerPoint Presentation</vt:lpstr>
      <vt:lpstr>PowerPoint Presentation</vt:lpstr>
      <vt:lpstr>PowerPoint Presentation</vt:lpstr>
      <vt:lpstr>SHREE SWAMI ATMANAND SAEASVATI INSTITUTE OF TECHNOLOGY </vt:lpstr>
      <vt:lpstr>CONTENT :</vt:lpstr>
      <vt:lpstr>Pulse echo System</vt:lpstr>
      <vt:lpstr>PowerPoint Presentation</vt:lpstr>
      <vt:lpstr> </vt:lpstr>
      <vt:lpstr>PowerPoint Presentation</vt:lpstr>
      <vt:lpstr>PowerPoint Presentation</vt:lpstr>
      <vt:lpstr>Ulrasonic flaw detector (thrugh transmission system)</vt:lpstr>
      <vt:lpstr>PowerPoint Presentation</vt:lpstr>
      <vt:lpstr>Advantages of ultrasonic inspection method</vt:lpstr>
      <vt:lpstr>Limitations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SHREE SWAMI ATMANAND SARASVATI  INSTITUTE OF TECNOLOGY</dc:title>
  <dc:creator>Nikunj</dc:creator>
  <cp:lastModifiedBy>Lenovo</cp:lastModifiedBy>
  <cp:revision>26</cp:revision>
  <dcterms:created xsi:type="dcterms:W3CDTF">2006-08-16T00:00:00Z</dcterms:created>
  <dcterms:modified xsi:type="dcterms:W3CDTF">2019-11-18T01:25:13Z</dcterms:modified>
</cp:coreProperties>
</file>